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5"/>
    <p:sldMasterId id="2147483715" r:id="rId6"/>
  </p:sldMasterIdLst>
  <p:notesMasterIdLst>
    <p:notesMasterId r:id="rId25"/>
  </p:notesMasterIdLst>
  <p:handoutMasterIdLst>
    <p:handoutMasterId r:id="rId26"/>
  </p:handoutMasterIdLst>
  <p:sldIdLst>
    <p:sldId id="264" r:id="rId7"/>
    <p:sldId id="370" r:id="rId8"/>
    <p:sldId id="281" r:id="rId9"/>
    <p:sldId id="371" r:id="rId10"/>
    <p:sldId id="394" r:id="rId11"/>
    <p:sldId id="393" r:id="rId12"/>
    <p:sldId id="395" r:id="rId13"/>
    <p:sldId id="390" r:id="rId14"/>
    <p:sldId id="391" r:id="rId15"/>
    <p:sldId id="290" r:id="rId16"/>
    <p:sldId id="292" r:id="rId17"/>
    <p:sldId id="372" r:id="rId18"/>
    <p:sldId id="377" r:id="rId19"/>
    <p:sldId id="374" r:id="rId20"/>
    <p:sldId id="375" r:id="rId21"/>
    <p:sldId id="376" r:id="rId22"/>
    <p:sldId id="392" r:id="rId23"/>
    <p:sldId id="291" r:id="rId24"/>
  </p:sldIdLst>
  <p:sldSz cx="9144000" cy="5143500" type="screen16x9"/>
  <p:notesSz cx="7010400" cy="92964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4813B02-1D98-44C9-A8D1-DD92BC90BE0F}" name="Sabina Whitney" initials="SW" userId="S::sabina.whitney@itechag.com::bb4949b3-be71-4f8b-a192-e9a12e10e422" providerId="AD"/>
  <p188:author id="{3DDFDD83-7BBB-8212-2277-6333CAB2757E}" name="Christopher Mario" initials="CM" userId="S-1-5-21-4095628063-3556742122-3606576086-25032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C0"/>
    <a:srgbClr val="004986"/>
    <a:srgbClr val="F5B501"/>
    <a:srgbClr val="0563C1"/>
    <a:srgbClr val="FCBA01"/>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6" autoAdjust="0"/>
    <p:restoredTop sz="86392" autoAdjust="0"/>
  </p:normalViewPr>
  <p:slideViewPr>
    <p:cSldViewPr snapToGrid="0" snapToObjects="1">
      <p:cViewPr varScale="1">
        <p:scale>
          <a:sx n="92" d="100"/>
          <a:sy n="92" d="100"/>
        </p:scale>
        <p:origin x="53"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31" d="100"/>
        <a:sy n="131" d="100"/>
      </p:scale>
      <p:origin x="0" y="0"/>
    </p:cViewPr>
  </p:sorterViewPr>
  <p:notesViewPr>
    <p:cSldViewPr snapToGrid="0" snapToObjects="1" showGuides="1">
      <p:cViewPr varScale="1">
        <p:scale>
          <a:sx n="117" d="100"/>
          <a:sy n="117" d="100"/>
        </p:scale>
        <p:origin x="4048"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7BE059-CC03-194E-B7B1-0807E8D41402}"/>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a:extLst>
              <a:ext uri="{FF2B5EF4-FFF2-40B4-BE49-F238E27FC236}">
                <a16:creationId xmlns:a16="http://schemas.microsoft.com/office/drawing/2014/main" id="{E924FD51-AFCE-894F-93AE-1951FBE7507F}"/>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77C6909-56A2-45A2-B586-CD430F6F0CCC}" type="datetime1">
              <a:rPr lang="en-US" smtClean="0"/>
              <a:t>9/20/2024</a:t>
            </a:fld>
            <a:endParaRPr lang="en-US" dirty="0"/>
          </a:p>
        </p:txBody>
      </p:sp>
      <p:sp>
        <p:nvSpPr>
          <p:cNvPr id="4" name="Footer Placeholder 3">
            <a:extLst>
              <a:ext uri="{FF2B5EF4-FFF2-40B4-BE49-F238E27FC236}">
                <a16:creationId xmlns:a16="http://schemas.microsoft.com/office/drawing/2014/main" id="{FBD2750D-3411-5C42-8BAA-FA1C5CD5B62A}"/>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1808A89A-4A65-C547-B795-6FB90748A1BF}"/>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20AD9F07-1D17-CE4C-ABE2-898F0EFAE577}" type="slidenum">
              <a:rPr lang="en-US" smtClean="0"/>
              <a:t>‹#›</a:t>
            </a:fld>
            <a:endParaRPr lang="en-US" dirty="0"/>
          </a:p>
        </p:txBody>
      </p:sp>
    </p:spTree>
    <p:extLst>
      <p:ext uri="{BB962C8B-B14F-4D97-AF65-F5344CB8AC3E}">
        <p14:creationId xmlns:p14="http://schemas.microsoft.com/office/powerpoint/2010/main" val="1200950094"/>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1C9C7E-FCC6-42D9-AEAE-3E410AC4BDB9}" type="datetime1">
              <a:rPr lang="en-US" smtClean="0"/>
              <a:t>9/20/2024</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A32F4037-46CC-6045-BE7A-CA09502B4830}" type="slidenum">
              <a:rPr lang="en-US" smtClean="0"/>
              <a:t>‹#›</a:t>
            </a:fld>
            <a:endParaRPr lang="en-US" dirty="0"/>
          </a:p>
        </p:txBody>
      </p:sp>
    </p:spTree>
    <p:extLst>
      <p:ext uri="{BB962C8B-B14F-4D97-AF65-F5344CB8AC3E}">
        <p14:creationId xmlns:p14="http://schemas.microsoft.com/office/powerpoint/2010/main" val="1038039406"/>
      </p:ext>
    </p:extLst>
  </p:cSld>
  <p:clrMap bg1="lt1" tx1="dk1" bg2="lt2" tx2="dk2" accent1="accent1" accent2="accent2" accent3="accent3" accent4="accent4" accent5="accent5" accent6="accent6" hlink="hlink" folHlink="folHlink"/>
  <p:hf hdr="0" ftr="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1</a:t>
            </a:fld>
            <a:endParaRPr lang="en-US" dirty="0"/>
          </a:p>
        </p:txBody>
      </p:sp>
      <p:sp>
        <p:nvSpPr>
          <p:cNvPr id="5" name="Date Placeholder 4">
            <a:extLst>
              <a:ext uri="{FF2B5EF4-FFF2-40B4-BE49-F238E27FC236}">
                <a16:creationId xmlns:a16="http://schemas.microsoft.com/office/drawing/2014/main" id="{43E401BC-3A92-F8F4-5C6F-2F7D86578EA1}"/>
              </a:ext>
            </a:extLst>
          </p:cNvPr>
          <p:cNvSpPr>
            <a:spLocks noGrp="1"/>
          </p:cNvSpPr>
          <p:nvPr>
            <p:ph type="dt" idx="1"/>
          </p:nvPr>
        </p:nvSpPr>
        <p:spPr/>
        <p:txBody>
          <a:bodyPr/>
          <a:lstStyle/>
          <a:p>
            <a:fld id="{652978E1-9D98-45B9-B881-8D2CB87A2281}" type="datetime1">
              <a:rPr lang="en-US" smtClean="0"/>
              <a:t>9/20/2024</a:t>
            </a:fld>
            <a:endParaRPr lang="en-US" dirty="0"/>
          </a:p>
        </p:txBody>
      </p:sp>
    </p:spTree>
    <p:extLst>
      <p:ext uri="{BB962C8B-B14F-4D97-AF65-F5344CB8AC3E}">
        <p14:creationId xmlns:p14="http://schemas.microsoft.com/office/powerpoint/2010/main" val="2623858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fld id="{D71C9C7E-FCC6-42D9-AEAE-3E410AC4BDB9}" type="datetime1">
              <a:rPr lang="en-US" smtClean="0"/>
              <a:t>9/20/2024</a:t>
            </a:fld>
            <a:endParaRPr lang="en-US" dirty="0"/>
          </a:p>
        </p:txBody>
      </p:sp>
      <p:sp>
        <p:nvSpPr>
          <p:cNvPr id="5" name="Slide Number Placeholder 4"/>
          <p:cNvSpPr>
            <a:spLocks noGrp="1"/>
          </p:cNvSpPr>
          <p:nvPr>
            <p:ph type="sldNum" sz="quarter" idx="5"/>
          </p:nvPr>
        </p:nvSpPr>
        <p:spPr/>
        <p:txBody>
          <a:bodyPr/>
          <a:lstStyle/>
          <a:p>
            <a:fld id="{A32F4037-46CC-6045-BE7A-CA09502B4830}" type="slidenum">
              <a:rPr lang="en-US" smtClean="0"/>
              <a:t>3</a:t>
            </a:fld>
            <a:endParaRPr lang="en-US" dirty="0"/>
          </a:p>
        </p:txBody>
      </p:sp>
    </p:spTree>
    <p:extLst>
      <p:ext uri="{BB962C8B-B14F-4D97-AF65-F5344CB8AC3E}">
        <p14:creationId xmlns:p14="http://schemas.microsoft.com/office/powerpoint/2010/main" val="2199038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4655" y="1562937"/>
            <a:ext cx="6734507" cy="1688241"/>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452C891-92AF-BF4E-A5DF-B48ABFD01EBF}"/>
              </a:ext>
            </a:extLst>
          </p:cNvPr>
          <p:cNvSpPr>
            <a:spLocks noGrp="1"/>
          </p:cNvSpPr>
          <p:nvPr>
            <p:ph type="dt" sz="half" idx="10"/>
          </p:nvPr>
        </p:nvSpPr>
        <p:spPr/>
        <p:txBody>
          <a:bodyPr/>
          <a:lstStyle/>
          <a:p>
            <a:fld id="{43898523-9FE9-4926-83D0-E6CE3757133D}" type="datetime1">
              <a:rPr lang="en-US" smtClean="0"/>
              <a:t>9/20/2024</a:t>
            </a:fld>
            <a:endParaRPr lang="en-US" dirty="0"/>
          </a:p>
        </p:txBody>
      </p:sp>
      <p:sp>
        <p:nvSpPr>
          <p:cNvPr id="4" name="Footer Placeholder 3">
            <a:extLst>
              <a:ext uri="{FF2B5EF4-FFF2-40B4-BE49-F238E27FC236}">
                <a16:creationId xmlns:a16="http://schemas.microsoft.com/office/drawing/2014/main" id="{0AE29D08-DEE4-2440-96CD-2A553FD7EF7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8EC4B84-457D-5A43-AE00-4E8DDDEE0E9F}"/>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9" name="Text Placeholder 8">
            <a:extLst>
              <a:ext uri="{FF2B5EF4-FFF2-40B4-BE49-F238E27FC236}">
                <a16:creationId xmlns:a16="http://schemas.microsoft.com/office/drawing/2014/main" id="{4C986063-5590-2540-AD01-371777DB5AE9}"/>
              </a:ext>
            </a:extLst>
          </p:cNvPr>
          <p:cNvSpPr>
            <a:spLocks noGrp="1"/>
          </p:cNvSpPr>
          <p:nvPr>
            <p:ph type="body" sz="quarter" idx="13" hasCustomPrompt="1"/>
          </p:nvPr>
        </p:nvSpPr>
        <p:spPr>
          <a:xfrm>
            <a:off x="624655" y="3422505"/>
            <a:ext cx="6734507" cy="628650"/>
          </a:xfrm>
          <a:prstGeom prst="rect">
            <a:avLst/>
          </a:prstGeom>
        </p:spPr>
        <p:txBody>
          <a:bodyPr/>
          <a:lstStyle>
            <a:lvl1pPr marL="0" indent="0">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88036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4732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9" name="Rectangle 8"/>
          <p:cNvSpPr/>
          <p:nvPr userDrawn="1"/>
        </p:nvSpPr>
        <p:spPr>
          <a:xfrm>
            <a:off x="0" y="4117181"/>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696191" y="331037"/>
            <a:ext cx="6858000" cy="558786"/>
          </a:xfrm>
        </p:spPr>
        <p:txBody>
          <a:bodyPr anchor="b"/>
          <a:lstStyle>
            <a:lvl1pPr algn="l">
              <a:defRPr sz="3750">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696191" y="985385"/>
            <a:ext cx="6858000" cy="2941722"/>
          </a:xfrm>
          <a:prstGeom prst="rect">
            <a:avLst/>
          </a:prstGeom>
        </p:spPr>
        <p:txBody>
          <a:bodyPr/>
          <a:lstStyle>
            <a:lvl1pPr>
              <a:defRPr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pic>
        <p:nvPicPr>
          <p:cNvPr id="6" name="Picture 5" descr="Centers for Medicare &amp; Medicaid Service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13" name="Slide Number Placeholder 11">
            <a:extLst>
              <a:ext uri="{FF2B5EF4-FFF2-40B4-BE49-F238E27FC236}">
                <a16:creationId xmlns:a16="http://schemas.microsoft.com/office/drawing/2014/main" id="{08C1CF7C-DA1A-9048-96D3-65FAA26B0560}"/>
              </a:ext>
            </a:extLst>
          </p:cNvPr>
          <p:cNvSpPr txBox="1">
            <a:spLocks/>
          </p:cNvSpPr>
          <p:nvPr userDrawn="1"/>
        </p:nvSpPr>
        <p:spPr>
          <a:xfrm>
            <a:off x="8763000" y="65087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1" name="Slide Number Placeholder 11">
            <a:extLst>
              <a:ext uri="{FF2B5EF4-FFF2-40B4-BE49-F238E27FC236}">
                <a16:creationId xmlns:a16="http://schemas.microsoft.com/office/drawing/2014/main" id="{4CFDC215-D833-8540-8BFB-0127BAA005AC}"/>
              </a:ext>
            </a:extLst>
          </p:cNvPr>
          <p:cNvSpPr txBox="1">
            <a:spLocks/>
          </p:cNvSpPr>
          <p:nvPr userDrawn="1"/>
        </p:nvSpPr>
        <p:spPr>
          <a:xfrm>
            <a:off x="8915400" y="66611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3" name="Slide Number Placeholder 11">
            <a:extLst>
              <a:ext uri="{FF2B5EF4-FFF2-40B4-BE49-F238E27FC236}">
                <a16:creationId xmlns:a16="http://schemas.microsoft.com/office/drawing/2014/main" id="{832E31FA-E8D8-7C45-B8FD-B59CA11ECBD5}"/>
              </a:ext>
            </a:extLst>
          </p:cNvPr>
          <p:cNvSpPr txBox="1">
            <a:spLocks/>
          </p:cNvSpPr>
          <p:nvPr userDrawn="1"/>
        </p:nvSpPr>
        <p:spPr>
          <a:xfrm>
            <a:off x="9067800" y="68135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5" name="Footer Placeholder 10">
            <a:extLst>
              <a:ext uri="{FF2B5EF4-FFF2-40B4-BE49-F238E27FC236}">
                <a16:creationId xmlns:a16="http://schemas.microsoft.com/office/drawing/2014/main" id="{14E83814-5EA9-C949-932B-64096ABC107C}"/>
              </a:ext>
            </a:extLst>
          </p:cNvPr>
          <p:cNvSpPr>
            <a:spLocks noGrp="1"/>
          </p:cNvSpPr>
          <p:nvPr/>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27" name="Date Placeholder 3">
            <a:extLst>
              <a:ext uri="{FF2B5EF4-FFF2-40B4-BE49-F238E27FC236}">
                <a16:creationId xmlns:a16="http://schemas.microsoft.com/office/drawing/2014/main" id="{6154B9DD-26C6-7D40-9996-2C42CA136E00}"/>
              </a:ext>
            </a:extLst>
          </p:cNvPr>
          <p:cNvSpPr>
            <a:spLocks noGrp="1"/>
          </p:cNvSpPr>
          <p:nvPr>
            <p:ph type="dt" sz="half" idx="11"/>
          </p:nvPr>
        </p:nvSpPr>
        <p:spPr>
          <a:xfrm>
            <a:off x="628650" y="4767263"/>
            <a:ext cx="2057400" cy="273844"/>
          </a:xfrm>
          <a:prstGeom prst="rect">
            <a:avLst/>
          </a:prstGeom>
        </p:spPr>
        <p:txBody>
          <a:bodyPr/>
          <a:lstStyle/>
          <a:p>
            <a:fld id="{0DD3196E-06E1-45A6-8288-F128900B6C0B}" type="datetime1">
              <a:rPr lang="en-US" smtClean="0"/>
              <a:t>9/20/2024</a:t>
            </a:fld>
            <a:endParaRPr lang="en-US" dirty="0"/>
          </a:p>
        </p:txBody>
      </p:sp>
      <p:sp>
        <p:nvSpPr>
          <p:cNvPr id="28" name="Footer Placeholder 4">
            <a:extLst>
              <a:ext uri="{FF2B5EF4-FFF2-40B4-BE49-F238E27FC236}">
                <a16:creationId xmlns:a16="http://schemas.microsoft.com/office/drawing/2014/main" id="{F7A32B59-52F2-1D4E-8130-7FC2452037F0}"/>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6" name="Slide Number Placeholder 5">
            <a:extLst>
              <a:ext uri="{FF2B5EF4-FFF2-40B4-BE49-F238E27FC236}">
                <a16:creationId xmlns:a16="http://schemas.microsoft.com/office/drawing/2014/main" id="{1F38A660-4B4B-094A-A964-F0000BC79708}"/>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4" name="Table Placeholder 3">
            <a:extLst>
              <a:ext uri="{FF2B5EF4-FFF2-40B4-BE49-F238E27FC236}">
                <a16:creationId xmlns:a16="http://schemas.microsoft.com/office/drawing/2014/main" id="{04E1EECE-B442-2B40-AE12-01C2243E511D}"/>
              </a:ext>
            </a:extLst>
          </p:cNvPr>
          <p:cNvSpPr>
            <a:spLocks noGrp="1"/>
          </p:cNvSpPr>
          <p:nvPr>
            <p:ph type="tbl" sz="quarter" idx="10"/>
          </p:nvPr>
        </p:nvSpPr>
        <p:spPr>
          <a:xfrm>
            <a:off x="696516" y="1004888"/>
            <a:ext cx="7408069" cy="2868216"/>
          </a:xfrm>
          <a:prstGeom prst="rect">
            <a:avLst/>
          </a:prstGeom>
        </p:spPr>
        <p:txBody>
          <a:bodyPr/>
          <a:lstStyle/>
          <a:p>
            <a:endParaRPr lang="en-US" dirty="0"/>
          </a:p>
        </p:txBody>
      </p:sp>
      <p:sp>
        <p:nvSpPr>
          <p:cNvPr id="8" name="Footer Placeholder 10">
            <a:extLst>
              <a:ext uri="{FF2B5EF4-FFF2-40B4-BE49-F238E27FC236}">
                <a16:creationId xmlns:a16="http://schemas.microsoft.com/office/drawing/2014/main" id="{11BDECC5-A2D2-AF4C-AAA5-A3BCBDD7686C}"/>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1" name="Date Placeholder 3">
            <a:extLst>
              <a:ext uri="{FF2B5EF4-FFF2-40B4-BE49-F238E27FC236}">
                <a16:creationId xmlns:a16="http://schemas.microsoft.com/office/drawing/2014/main" id="{176CEDFF-6B9B-A741-BA79-C3C971A1CC67}"/>
              </a:ext>
            </a:extLst>
          </p:cNvPr>
          <p:cNvSpPr>
            <a:spLocks noGrp="1"/>
          </p:cNvSpPr>
          <p:nvPr>
            <p:ph type="dt" sz="half" idx="11"/>
          </p:nvPr>
        </p:nvSpPr>
        <p:spPr>
          <a:xfrm>
            <a:off x="628650" y="4767263"/>
            <a:ext cx="2057400" cy="273844"/>
          </a:xfrm>
          <a:prstGeom prst="rect">
            <a:avLst/>
          </a:prstGeom>
        </p:spPr>
        <p:txBody>
          <a:bodyPr/>
          <a:lstStyle/>
          <a:p>
            <a:fld id="{84C7B424-AECF-43F6-9C6D-D8A704B2F62F}" type="datetime1">
              <a:rPr lang="en-US" smtClean="0"/>
              <a:t>9/20/2024</a:t>
            </a:fld>
            <a:endParaRPr lang="en-US" dirty="0"/>
          </a:p>
        </p:txBody>
      </p:sp>
      <p:sp>
        <p:nvSpPr>
          <p:cNvPr id="12" name="Footer Placeholder 4">
            <a:extLst>
              <a:ext uri="{FF2B5EF4-FFF2-40B4-BE49-F238E27FC236}">
                <a16:creationId xmlns:a16="http://schemas.microsoft.com/office/drawing/2014/main" id="{CEE5D163-1CF3-154C-BF7D-0CA5A4F4F1C3}"/>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0" name="Slide Number Placeholder 5">
            <a:extLst>
              <a:ext uri="{FF2B5EF4-FFF2-40B4-BE49-F238E27FC236}">
                <a16:creationId xmlns:a16="http://schemas.microsoft.com/office/drawing/2014/main" id="{FE044AB7-FD65-C94B-BEC6-5EBBD51832E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8717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5" name="Picture Placeholder 4">
            <a:extLst>
              <a:ext uri="{FF2B5EF4-FFF2-40B4-BE49-F238E27FC236}">
                <a16:creationId xmlns:a16="http://schemas.microsoft.com/office/drawing/2014/main" id="{3D6ACE7E-5779-2749-A63F-69BA099D0957}"/>
              </a:ext>
            </a:extLst>
          </p:cNvPr>
          <p:cNvSpPr>
            <a:spLocks noGrp="1"/>
          </p:cNvSpPr>
          <p:nvPr>
            <p:ph type="pic" sz="quarter" idx="10"/>
          </p:nvPr>
        </p:nvSpPr>
        <p:spPr>
          <a:xfrm>
            <a:off x="696913" y="981776"/>
            <a:ext cx="2527300" cy="3031423"/>
          </a:xfrm>
          <a:prstGeom prst="rect">
            <a:avLst/>
          </a:prstGeom>
        </p:spPr>
        <p:txBody>
          <a:bodyPr/>
          <a:lstStyle/>
          <a:p>
            <a:endParaRPr lang="en-US" dirty="0"/>
          </a:p>
        </p:txBody>
      </p:sp>
      <p:sp>
        <p:nvSpPr>
          <p:cNvPr id="8" name="Text Placeholder 7">
            <a:extLst>
              <a:ext uri="{FF2B5EF4-FFF2-40B4-BE49-F238E27FC236}">
                <a16:creationId xmlns:a16="http://schemas.microsoft.com/office/drawing/2014/main" id="{F2474F26-DC81-CE4A-9849-AD502DCD63CE}"/>
              </a:ext>
            </a:extLst>
          </p:cNvPr>
          <p:cNvSpPr>
            <a:spLocks noGrp="1"/>
          </p:cNvSpPr>
          <p:nvPr>
            <p:ph type="body" sz="quarter" idx="11"/>
          </p:nvPr>
        </p:nvSpPr>
        <p:spPr>
          <a:xfrm>
            <a:off x="3340100" y="981075"/>
            <a:ext cx="4764088" cy="3032125"/>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10">
            <a:extLst>
              <a:ext uri="{FF2B5EF4-FFF2-40B4-BE49-F238E27FC236}">
                <a16:creationId xmlns:a16="http://schemas.microsoft.com/office/drawing/2014/main" id="{02DE0AC4-BCC0-7747-8E35-F754FCC287E2}"/>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2" name="Date Placeholder 3">
            <a:extLst>
              <a:ext uri="{FF2B5EF4-FFF2-40B4-BE49-F238E27FC236}">
                <a16:creationId xmlns:a16="http://schemas.microsoft.com/office/drawing/2014/main" id="{96209D1D-CF5F-FA43-BB59-F1E677BAD40D}"/>
              </a:ext>
            </a:extLst>
          </p:cNvPr>
          <p:cNvSpPr>
            <a:spLocks noGrp="1"/>
          </p:cNvSpPr>
          <p:nvPr>
            <p:ph type="dt" sz="half" idx="12"/>
          </p:nvPr>
        </p:nvSpPr>
        <p:spPr>
          <a:xfrm>
            <a:off x="628650" y="4767263"/>
            <a:ext cx="2057400" cy="273844"/>
          </a:xfrm>
          <a:prstGeom prst="rect">
            <a:avLst/>
          </a:prstGeom>
        </p:spPr>
        <p:txBody>
          <a:bodyPr/>
          <a:lstStyle/>
          <a:p>
            <a:fld id="{B64BE8F7-B0AC-46E3-8832-A990C9094C29}" type="datetime1">
              <a:rPr lang="en-US" smtClean="0"/>
              <a:t>9/20/2024</a:t>
            </a:fld>
            <a:endParaRPr lang="en-US" dirty="0"/>
          </a:p>
        </p:txBody>
      </p:sp>
      <p:sp>
        <p:nvSpPr>
          <p:cNvPr id="13" name="Footer Placeholder 4">
            <a:extLst>
              <a:ext uri="{FF2B5EF4-FFF2-40B4-BE49-F238E27FC236}">
                <a16:creationId xmlns:a16="http://schemas.microsoft.com/office/drawing/2014/main" id="{CBBCAD72-2B27-1E4B-B3DB-432D006729DE}"/>
              </a:ext>
            </a:extLst>
          </p:cNvPr>
          <p:cNvSpPr>
            <a:spLocks noGrp="1"/>
          </p:cNvSpPr>
          <p:nvPr>
            <p:ph type="ftr" sz="quarter" idx="13"/>
          </p:nvPr>
        </p:nvSpPr>
        <p:spPr>
          <a:xfrm>
            <a:off x="3028950" y="4767263"/>
            <a:ext cx="3086100" cy="273844"/>
          </a:xfrm>
          <a:prstGeom prst="rect">
            <a:avLst/>
          </a:prstGeom>
        </p:spPr>
        <p:txBody>
          <a:bodyPr/>
          <a:lstStyle/>
          <a:p>
            <a:endParaRPr lang="en-US" dirty="0"/>
          </a:p>
        </p:txBody>
      </p:sp>
      <p:sp>
        <p:nvSpPr>
          <p:cNvPr id="11" name="Slide Number Placeholder 5">
            <a:extLst>
              <a:ext uri="{FF2B5EF4-FFF2-40B4-BE49-F238E27FC236}">
                <a16:creationId xmlns:a16="http://schemas.microsoft.com/office/drawing/2014/main" id="{9FCF8D2C-F720-E04C-8BAA-8E3D608222C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97310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668037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4655" y="1562937"/>
            <a:ext cx="6734507" cy="1688241"/>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452C891-92AF-BF4E-A5DF-B48ABFD01EBF}"/>
              </a:ext>
            </a:extLst>
          </p:cNvPr>
          <p:cNvSpPr>
            <a:spLocks noGrp="1"/>
          </p:cNvSpPr>
          <p:nvPr>
            <p:ph type="dt" sz="half" idx="10"/>
          </p:nvPr>
        </p:nvSpPr>
        <p:spPr/>
        <p:txBody>
          <a:bodyPr/>
          <a:lstStyle/>
          <a:p>
            <a:fld id="{F0BC0B66-AE09-43DE-9F64-E015C30F805A}" type="datetime1">
              <a:rPr lang="en-US" smtClean="0"/>
              <a:t>9/20/2024</a:t>
            </a:fld>
            <a:endParaRPr lang="en-US" dirty="0"/>
          </a:p>
        </p:txBody>
      </p:sp>
      <p:sp>
        <p:nvSpPr>
          <p:cNvPr id="4" name="Footer Placeholder 3">
            <a:extLst>
              <a:ext uri="{FF2B5EF4-FFF2-40B4-BE49-F238E27FC236}">
                <a16:creationId xmlns:a16="http://schemas.microsoft.com/office/drawing/2014/main" id="{0AE29D08-DEE4-2440-96CD-2A553FD7EF7C}"/>
              </a:ext>
            </a:extLst>
          </p:cNvPr>
          <p:cNvSpPr>
            <a:spLocks noGrp="1"/>
          </p:cNvSpPr>
          <p:nvPr>
            <p:ph type="ftr" sz="quarter" idx="11"/>
          </p:nvPr>
        </p:nvSpPr>
        <p:spPr/>
        <p:txBody>
          <a:bodyPr/>
          <a:lstStyle/>
          <a:p>
            <a:r>
              <a:rPr lang="en-US"/>
              <a:t> Contract Onboarding Services</a:t>
            </a:r>
            <a:endParaRPr lang="en-US" dirty="0"/>
          </a:p>
        </p:txBody>
      </p:sp>
      <p:sp>
        <p:nvSpPr>
          <p:cNvPr id="5" name="Slide Number Placeholder 4">
            <a:extLst>
              <a:ext uri="{FF2B5EF4-FFF2-40B4-BE49-F238E27FC236}">
                <a16:creationId xmlns:a16="http://schemas.microsoft.com/office/drawing/2014/main" id="{D8EC4B84-457D-5A43-AE00-4E8DDDEE0E9F}"/>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9" name="Text Placeholder 8">
            <a:extLst>
              <a:ext uri="{FF2B5EF4-FFF2-40B4-BE49-F238E27FC236}">
                <a16:creationId xmlns:a16="http://schemas.microsoft.com/office/drawing/2014/main" id="{4C986063-5590-2540-AD01-371777DB5AE9}"/>
              </a:ext>
            </a:extLst>
          </p:cNvPr>
          <p:cNvSpPr>
            <a:spLocks noGrp="1"/>
          </p:cNvSpPr>
          <p:nvPr>
            <p:ph type="body" sz="quarter" idx="13" hasCustomPrompt="1"/>
          </p:nvPr>
        </p:nvSpPr>
        <p:spPr>
          <a:xfrm>
            <a:off x="624655" y="3422505"/>
            <a:ext cx="6734507" cy="628650"/>
          </a:xfrm>
          <a:prstGeom prst="rect">
            <a:avLst/>
          </a:prstGeom>
        </p:spPr>
        <p:txBody>
          <a:bodyPr/>
          <a:lstStyle>
            <a:lvl1pPr marL="0" indent="0">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464958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9" name="Rectangle 8"/>
          <p:cNvSpPr/>
          <p:nvPr userDrawn="1"/>
        </p:nvSpPr>
        <p:spPr>
          <a:xfrm>
            <a:off x="0" y="4117181"/>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696191" y="331037"/>
            <a:ext cx="6858000" cy="558786"/>
          </a:xfrm>
        </p:spPr>
        <p:txBody>
          <a:bodyPr anchor="b"/>
          <a:lstStyle>
            <a:lvl1pPr algn="l">
              <a:defRPr sz="3750">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696191" y="985385"/>
            <a:ext cx="6858000" cy="2941722"/>
          </a:xfrm>
          <a:prstGeom prst="rect">
            <a:avLst/>
          </a:prstGeom>
        </p:spPr>
        <p:txBody>
          <a:bodyPr/>
          <a:lstStyle>
            <a:lvl1pPr>
              <a:defRPr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pic>
        <p:nvPicPr>
          <p:cNvPr id="6" name="Picture 5" descr="Centers for Medicare &amp; Medicaid Service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13" name="Slide Number Placeholder 11">
            <a:extLst>
              <a:ext uri="{FF2B5EF4-FFF2-40B4-BE49-F238E27FC236}">
                <a16:creationId xmlns:a16="http://schemas.microsoft.com/office/drawing/2014/main" id="{08C1CF7C-DA1A-9048-96D3-65FAA26B0560}"/>
              </a:ext>
            </a:extLst>
          </p:cNvPr>
          <p:cNvSpPr txBox="1">
            <a:spLocks/>
          </p:cNvSpPr>
          <p:nvPr userDrawn="1"/>
        </p:nvSpPr>
        <p:spPr>
          <a:xfrm>
            <a:off x="8763000" y="65087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1" name="Slide Number Placeholder 11">
            <a:extLst>
              <a:ext uri="{FF2B5EF4-FFF2-40B4-BE49-F238E27FC236}">
                <a16:creationId xmlns:a16="http://schemas.microsoft.com/office/drawing/2014/main" id="{4CFDC215-D833-8540-8BFB-0127BAA005AC}"/>
              </a:ext>
            </a:extLst>
          </p:cNvPr>
          <p:cNvSpPr txBox="1">
            <a:spLocks/>
          </p:cNvSpPr>
          <p:nvPr userDrawn="1"/>
        </p:nvSpPr>
        <p:spPr>
          <a:xfrm>
            <a:off x="8915400" y="66611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3" name="Slide Number Placeholder 11">
            <a:extLst>
              <a:ext uri="{FF2B5EF4-FFF2-40B4-BE49-F238E27FC236}">
                <a16:creationId xmlns:a16="http://schemas.microsoft.com/office/drawing/2014/main" id="{832E31FA-E8D8-7C45-B8FD-B59CA11ECBD5}"/>
              </a:ext>
            </a:extLst>
          </p:cNvPr>
          <p:cNvSpPr txBox="1">
            <a:spLocks/>
          </p:cNvSpPr>
          <p:nvPr userDrawn="1"/>
        </p:nvSpPr>
        <p:spPr>
          <a:xfrm>
            <a:off x="9067800" y="68135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5" name="Footer Placeholder 10">
            <a:extLst>
              <a:ext uri="{FF2B5EF4-FFF2-40B4-BE49-F238E27FC236}">
                <a16:creationId xmlns:a16="http://schemas.microsoft.com/office/drawing/2014/main" id="{14E83814-5EA9-C949-932B-64096ABC107C}"/>
              </a:ext>
            </a:extLst>
          </p:cNvPr>
          <p:cNvSpPr>
            <a:spLocks noGrp="1"/>
          </p:cNvSpPr>
          <p:nvPr/>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27" name="Date Placeholder 3">
            <a:extLst>
              <a:ext uri="{FF2B5EF4-FFF2-40B4-BE49-F238E27FC236}">
                <a16:creationId xmlns:a16="http://schemas.microsoft.com/office/drawing/2014/main" id="{6154B9DD-26C6-7D40-9996-2C42CA136E00}"/>
              </a:ext>
            </a:extLst>
          </p:cNvPr>
          <p:cNvSpPr>
            <a:spLocks noGrp="1"/>
          </p:cNvSpPr>
          <p:nvPr>
            <p:ph type="dt" sz="half" idx="11"/>
          </p:nvPr>
        </p:nvSpPr>
        <p:spPr>
          <a:xfrm>
            <a:off x="628650" y="4767263"/>
            <a:ext cx="2057400" cy="273844"/>
          </a:xfrm>
          <a:prstGeom prst="rect">
            <a:avLst/>
          </a:prstGeom>
        </p:spPr>
        <p:txBody>
          <a:bodyPr/>
          <a:lstStyle/>
          <a:p>
            <a:fld id="{22533789-A8DA-4A34-8369-C2560A8923DC}" type="datetime1">
              <a:rPr lang="en-US" smtClean="0"/>
              <a:t>9/20/2024</a:t>
            </a:fld>
            <a:endParaRPr lang="en-US" dirty="0"/>
          </a:p>
        </p:txBody>
      </p:sp>
      <p:sp>
        <p:nvSpPr>
          <p:cNvPr id="28" name="Footer Placeholder 4">
            <a:extLst>
              <a:ext uri="{FF2B5EF4-FFF2-40B4-BE49-F238E27FC236}">
                <a16:creationId xmlns:a16="http://schemas.microsoft.com/office/drawing/2014/main" id="{F7A32B59-52F2-1D4E-8130-7FC2452037F0}"/>
              </a:ext>
            </a:extLst>
          </p:cNvPr>
          <p:cNvSpPr>
            <a:spLocks noGrp="1"/>
          </p:cNvSpPr>
          <p:nvPr>
            <p:ph type="ftr" sz="quarter" idx="12"/>
          </p:nvPr>
        </p:nvSpPr>
        <p:spPr>
          <a:xfrm>
            <a:off x="3028950" y="4767263"/>
            <a:ext cx="3086100" cy="273844"/>
          </a:xfrm>
          <a:prstGeom prst="rect">
            <a:avLst/>
          </a:prstGeom>
        </p:spPr>
        <p:txBody>
          <a:bodyPr/>
          <a:lstStyle/>
          <a:p>
            <a:r>
              <a:rPr lang="en-US"/>
              <a:t> Contract Onboarding Services</a:t>
            </a:r>
            <a:endParaRPr lang="en-US" dirty="0"/>
          </a:p>
        </p:txBody>
      </p:sp>
      <p:sp>
        <p:nvSpPr>
          <p:cNvPr id="16" name="Slide Number Placeholder 5">
            <a:extLst>
              <a:ext uri="{FF2B5EF4-FFF2-40B4-BE49-F238E27FC236}">
                <a16:creationId xmlns:a16="http://schemas.microsoft.com/office/drawing/2014/main" id="{1F38A660-4B4B-094A-A964-F0000BC79708}"/>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650960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4" name="Table Placeholder 3">
            <a:extLst>
              <a:ext uri="{FF2B5EF4-FFF2-40B4-BE49-F238E27FC236}">
                <a16:creationId xmlns:a16="http://schemas.microsoft.com/office/drawing/2014/main" id="{04E1EECE-B442-2B40-AE12-01C2243E511D}"/>
              </a:ext>
            </a:extLst>
          </p:cNvPr>
          <p:cNvSpPr>
            <a:spLocks noGrp="1"/>
          </p:cNvSpPr>
          <p:nvPr>
            <p:ph type="tbl" sz="quarter" idx="10"/>
          </p:nvPr>
        </p:nvSpPr>
        <p:spPr>
          <a:xfrm>
            <a:off x="696516" y="1004888"/>
            <a:ext cx="7408069" cy="2868216"/>
          </a:xfrm>
          <a:prstGeom prst="rect">
            <a:avLst/>
          </a:prstGeom>
        </p:spPr>
        <p:txBody>
          <a:bodyPr/>
          <a:lstStyle/>
          <a:p>
            <a:endParaRPr lang="en-US" dirty="0"/>
          </a:p>
        </p:txBody>
      </p:sp>
      <p:sp>
        <p:nvSpPr>
          <p:cNvPr id="8" name="Footer Placeholder 10">
            <a:extLst>
              <a:ext uri="{FF2B5EF4-FFF2-40B4-BE49-F238E27FC236}">
                <a16:creationId xmlns:a16="http://schemas.microsoft.com/office/drawing/2014/main" id="{11BDECC5-A2D2-AF4C-AAA5-A3BCBDD7686C}"/>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1" name="Date Placeholder 3">
            <a:extLst>
              <a:ext uri="{FF2B5EF4-FFF2-40B4-BE49-F238E27FC236}">
                <a16:creationId xmlns:a16="http://schemas.microsoft.com/office/drawing/2014/main" id="{176CEDFF-6B9B-A741-BA79-C3C971A1CC67}"/>
              </a:ext>
            </a:extLst>
          </p:cNvPr>
          <p:cNvSpPr>
            <a:spLocks noGrp="1"/>
          </p:cNvSpPr>
          <p:nvPr>
            <p:ph type="dt" sz="half" idx="11"/>
          </p:nvPr>
        </p:nvSpPr>
        <p:spPr>
          <a:xfrm>
            <a:off x="628650" y="4767263"/>
            <a:ext cx="2057400" cy="273844"/>
          </a:xfrm>
          <a:prstGeom prst="rect">
            <a:avLst/>
          </a:prstGeom>
        </p:spPr>
        <p:txBody>
          <a:bodyPr/>
          <a:lstStyle/>
          <a:p>
            <a:fld id="{7553AEFF-53C3-4AB3-8951-3B32C452FD69}" type="datetime1">
              <a:rPr lang="en-US" smtClean="0"/>
              <a:t>9/20/2024</a:t>
            </a:fld>
            <a:endParaRPr lang="en-US" dirty="0"/>
          </a:p>
        </p:txBody>
      </p:sp>
      <p:sp>
        <p:nvSpPr>
          <p:cNvPr id="12" name="Footer Placeholder 4">
            <a:extLst>
              <a:ext uri="{FF2B5EF4-FFF2-40B4-BE49-F238E27FC236}">
                <a16:creationId xmlns:a16="http://schemas.microsoft.com/office/drawing/2014/main" id="{CEE5D163-1CF3-154C-BF7D-0CA5A4F4F1C3}"/>
              </a:ext>
            </a:extLst>
          </p:cNvPr>
          <p:cNvSpPr>
            <a:spLocks noGrp="1"/>
          </p:cNvSpPr>
          <p:nvPr>
            <p:ph type="ftr" sz="quarter" idx="12"/>
          </p:nvPr>
        </p:nvSpPr>
        <p:spPr>
          <a:xfrm>
            <a:off x="3028950" y="4767263"/>
            <a:ext cx="3086100" cy="273844"/>
          </a:xfrm>
          <a:prstGeom prst="rect">
            <a:avLst/>
          </a:prstGeom>
        </p:spPr>
        <p:txBody>
          <a:bodyPr/>
          <a:lstStyle/>
          <a:p>
            <a:r>
              <a:rPr lang="en-US"/>
              <a:t> Contract Onboarding Services</a:t>
            </a:r>
            <a:endParaRPr lang="en-US" dirty="0"/>
          </a:p>
        </p:txBody>
      </p:sp>
      <p:sp>
        <p:nvSpPr>
          <p:cNvPr id="10" name="Slide Number Placeholder 5">
            <a:extLst>
              <a:ext uri="{FF2B5EF4-FFF2-40B4-BE49-F238E27FC236}">
                <a16:creationId xmlns:a16="http://schemas.microsoft.com/office/drawing/2014/main" id="{FE044AB7-FD65-C94B-BEC6-5EBBD51832E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109241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5" name="Picture Placeholder 4">
            <a:extLst>
              <a:ext uri="{FF2B5EF4-FFF2-40B4-BE49-F238E27FC236}">
                <a16:creationId xmlns:a16="http://schemas.microsoft.com/office/drawing/2014/main" id="{3D6ACE7E-5779-2749-A63F-69BA099D0957}"/>
              </a:ext>
            </a:extLst>
          </p:cNvPr>
          <p:cNvSpPr>
            <a:spLocks noGrp="1"/>
          </p:cNvSpPr>
          <p:nvPr>
            <p:ph type="pic" sz="quarter" idx="10"/>
          </p:nvPr>
        </p:nvSpPr>
        <p:spPr>
          <a:xfrm>
            <a:off x="696913" y="981776"/>
            <a:ext cx="2527300" cy="3031423"/>
          </a:xfrm>
          <a:prstGeom prst="rect">
            <a:avLst/>
          </a:prstGeom>
        </p:spPr>
        <p:txBody>
          <a:bodyPr/>
          <a:lstStyle/>
          <a:p>
            <a:endParaRPr lang="en-US" dirty="0"/>
          </a:p>
        </p:txBody>
      </p:sp>
      <p:sp>
        <p:nvSpPr>
          <p:cNvPr id="8" name="Text Placeholder 7">
            <a:extLst>
              <a:ext uri="{FF2B5EF4-FFF2-40B4-BE49-F238E27FC236}">
                <a16:creationId xmlns:a16="http://schemas.microsoft.com/office/drawing/2014/main" id="{F2474F26-DC81-CE4A-9849-AD502DCD63CE}"/>
              </a:ext>
            </a:extLst>
          </p:cNvPr>
          <p:cNvSpPr>
            <a:spLocks noGrp="1"/>
          </p:cNvSpPr>
          <p:nvPr>
            <p:ph type="body" sz="quarter" idx="11"/>
          </p:nvPr>
        </p:nvSpPr>
        <p:spPr>
          <a:xfrm>
            <a:off x="3340100" y="981075"/>
            <a:ext cx="4764088" cy="3032125"/>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10">
            <a:extLst>
              <a:ext uri="{FF2B5EF4-FFF2-40B4-BE49-F238E27FC236}">
                <a16:creationId xmlns:a16="http://schemas.microsoft.com/office/drawing/2014/main" id="{02DE0AC4-BCC0-7747-8E35-F754FCC287E2}"/>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2" name="Date Placeholder 3">
            <a:extLst>
              <a:ext uri="{FF2B5EF4-FFF2-40B4-BE49-F238E27FC236}">
                <a16:creationId xmlns:a16="http://schemas.microsoft.com/office/drawing/2014/main" id="{96209D1D-CF5F-FA43-BB59-F1E677BAD40D}"/>
              </a:ext>
            </a:extLst>
          </p:cNvPr>
          <p:cNvSpPr>
            <a:spLocks noGrp="1"/>
          </p:cNvSpPr>
          <p:nvPr>
            <p:ph type="dt" sz="half" idx="12"/>
          </p:nvPr>
        </p:nvSpPr>
        <p:spPr>
          <a:xfrm>
            <a:off x="628650" y="4767263"/>
            <a:ext cx="2057400" cy="273844"/>
          </a:xfrm>
          <a:prstGeom prst="rect">
            <a:avLst/>
          </a:prstGeom>
        </p:spPr>
        <p:txBody>
          <a:bodyPr/>
          <a:lstStyle/>
          <a:p>
            <a:fld id="{EF6FBC0D-4DB4-4978-B961-49A8BC1B4D1B}" type="datetime1">
              <a:rPr lang="en-US" smtClean="0"/>
              <a:t>9/20/2024</a:t>
            </a:fld>
            <a:endParaRPr lang="en-US" dirty="0"/>
          </a:p>
        </p:txBody>
      </p:sp>
      <p:sp>
        <p:nvSpPr>
          <p:cNvPr id="13" name="Footer Placeholder 4">
            <a:extLst>
              <a:ext uri="{FF2B5EF4-FFF2-40B4-BE49-F238E27FC236}">
                <a16:creationId xmlns:a16="http://schemas.microsoft.com/office/drawing/2014/main" id="{CBBCAD72-2B27-1E4B-B3DB-432D006729DE}"/>
              </a:ext>
            </a:extLst>
          </p:cNvPr>
          <p:cNvSpPr>
            <a:spLocks noGrp="1"/>
          </p:cNvSpPr>
          <p:nvPr>
            <p:ph type="ftr" sz="quarter" idx="13"/>
          </p:nvPr>
        </p:nvSpPr>
        <p:spPr>
          <a:xfrm>
            <a:off x="3028950" y="4767263"/>
            <a:ext cx="3086100" cy="273844"/>
          </a:xfrm>
          <a:prstGeom prst="rect">
            <a:avLst/>
          </a:prstGeom>
        </p:spPr>
        <p:txBody>
          <a:bodyPr/>
          <a:lstStyle/>
          <a:p>
            <a:r>
              <a:rPr lang="en-US"/>
              <a:t> Contract Onboarding Services</a:t>
            </a:r>
            <a:endParaRPr lang="en-US" dirty="0"/>
          </a:p>
        </p:txBody>
      </p:sp>
      <p:sp>
        <p:nvSpPr>
          <p:cNvPr id="11" name="Slide Number Placeholder 5">
            <a:extLst>
              <a:ext uri="{FF2B5EF4-FFF2-40B4-BE49-F238E27FC236}">
                <a16:creationId xmlns:a16="http://schemas.microsoft.com/office/drawing/2014/main" id="{9FCF8D2C-F720-E04C-8BAA-8E3D608222C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7751088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7" Type="http://schemas.openxmlformats.org/officeDocument/2006/relationships/image" Target="../media/image1.emf"/><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55864" y="1"/>
            <a:ext cx="9299864" cy="514349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8" name="Rectangle 7"/>
          <p:cNvSpPr/>
          <p:nvPr userDrawn="1"/>
        </p:nvSpPr>
        <p:spPr>
          <a:xfrm>
            <a:off x="-155864" y="4210700"/>
            <a:ext cx="9299864" cy="932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0" name="Title Placeholder 1"/>
          <p:cNvSpPr>
            <a:spLocks noGrp="1"/>
          </p:cNvSpPr>
          <p:nvPr>
            <p:ph type="title"/>
          </p:nvPr>
        </p:nvSpPr>
        <p:spPr>
          <a:xfrm>
            <a:off x="493607" y="1956620"/>
            <a:ext cx="6734507" cy="1688241"/>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7572375" y="4472083"/>
            <a:ext cx="1381125" cy="480632"/>
          </a:xfrm>
          <a:prstGeom prst="rect">
            <a:avLst/>
          </a:prstGeom>
        </p:spPr>
      </p:pic>
      <p:sp>
        <p:nvSpPr>
          <p:cNvPr id="9" name="Date Placeholder 3">
            <a:extLst>
              <a:ext uri="{FF2B5EF4-FFF2-40B4-BE49-F238E27FC236}">
                <a16:creationId xmlns:a16="http://schemas.microsoft.com/office/drawing/2014/main" id="{CBC6E2F6-92F6-4242-8C9D-185218C9F62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0EFE4238-D75E-4304-A210-B74A209EBE04}" type="datetime1">
              <a:rPr lang="en-US" smtClean="0"/>
              <a:t>9/20/2024</a:t>
            </a:fld>
            <a:endParaRPr lang="en-US" dirty="0"/>
          </a:p>
        </p:txBody>
      </p:sp>
      <p:sp>
        <p:nvSpPr>
          <p:cNvPr id="11" name="Footer Placeholder 4">
            <a:extLst>
              <a:ext uri="{FF2B5EF4-FFF2-40B4-BE49-F238E27FC236}">
                <a16:creationId xmlns:a16="http://schemas.microsoft.com/office/drawing/2014/main" id="{E23D9722-47E0-A64F-8AF9-49F787ACB0C9}"/>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12" name="Slide Number Placeholder 5">
            <a:extLst>
              <a:ext uri="{FF2B5EF4-FFF2-40B4-BE49-F238E27FC236}">
                <a16:creationId xmlns:a16="http://schemas.microsoft.com/office/drawing/2014/main" id="{72CA5770-ED85-1646-B4EE-32B0EBF8F227}"/>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47415083"/>
      </p:ext>
    </p:extLst>
  </p:cSld>
  <p:clrMap bg1="lt1" tx1="dk1" bg2="lt2" tx2="dk2" accent1="accent1" accent2="accent2" accent3="accent3" accent4="accent4" accent5="accent5" accent6="accent6" hlink="hlink" folHlink="folHlink"/>
  <p:sldLayoutIdLst>
    <p:sldLayoutId id="2147483676" r:id="rId1"/>
    <p:sldLayoutId id="2147483681" r:id="rId2"/>
    <p:sldLayoutId id="2147483695" r:id="rId3"/>
    <p:sldLayoutId id="2147483711" r:id="rId4"/>
    <p:sldLayoutId id="2147483714" r:id="rId5"/>
  </p:sldLayoutIdLst>
  <p:hf sldNum="0" hdr="0" ftr="0"/>
  <p:txStyles>
    <p:titleStyle>
      <a:lvl1pPr algn="l" defTabSz="685800" rtl="0" eaLnBrk="1" latinLnBrk="0" hangingPunct="1">
        <a:lnSpc>
          <a:spcPct val="90000"/>
        </a:lnSpc>
        <a:spcBef>
          <a:spcPct val="0"/>
        </a:spcBef>
        <a:buNone/>
        <a:defRPr sz="6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55864" y="1"/>
            <a:ext cx="9299864" cy="514349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8" name="Rectangle 7"/>
          <p:cNvSpPr/>
          <p:nvPr userDrawn="1"/>
        </p:nvSpPr>
        <p:spPr>
          <a:xfrm>
            <a:off x="-155864" y="4210700"/>
            <a:ext cx="9299864" cy="932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10" name="Title Placeholder 1"/>
          <p:cNvSpPr>
            <a:spLocks noGrp="1"/>
          </p:cNvSpPr>
          <p:nvPr>
            <p:ph type="title"/>
          </p:nvPr>
        </p:nvSpPr>
        <p:spPr>
          <a:xfrm>
            <a:off x="493607" y="1956620"/>
            <a:ext cx="6734507" cy="1688241"/>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7572375" y="4472083"/>
            <a:ext cx="1381125" cy="480632"/>
          </a:xfrm>
          <a:prstGeom prst="rect">
            <a:avLst/>
          </a:prstGeom>
        </p:spPr>
      </p:pic>
      <p:sp>
        <p:nvSpPr>
          <p:cNvPr id="9" name="Date Placeholder 3">
            <a:extLst>
              <a:ext uri="{FF2B5EF4-FFF2-40B4-BE49-F238E27FC236}">
                <a16:creationId xmlns:a16="http://schemas.microsoft.com/office/drawing/2014/main" id="{CBC6E2F6-92F6-4242-8C9D-185218C9F62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1E7F31F6-93C6-43B9-A507-4FC3E4D4698A}" type="datetime1">
              <a:rPr lang="en-US" smtClean="0"/>
              <a:t>9/20/2024</a:t>
            </a:fld>
            <a:endParaRPr lang="en-US" dirty="0"/>
          </a:p>
        </p:txBody>
      </p:sp>
      <p:sp>
        <p:nvSpPr>
          <p:cNvPr id="11" name="Footer Placeholder 4">
            <a:extLst>
              <a:ext uri="{FF2B5EF4-FFF2-40B4-BE49-F238E27FC236}">
                <a16:creationId xmlns:a16="http://schemas.microsoft.com/office/drawing/2014/main" id="{E23D9722-47E0-A64F-8AF9-49F787ACB0C9}"/>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bg1"/>
                </a:solidFill>
                <a:latin typeface="Arial" panose="020B0604020202020204" pitchFamily="34" charset="0"/>
                <a:cs typeface="Arial" panose="020B0604020202020204" pitchFamily="34" charset="0"/>
              </a:defRPr>
            </a:lvl1pPr>
          </a:lstStyle>
          <a:p>
            <a:r>
              <a:rPr lang="en-US"/>
              <a:t> Contract Onboarding Services</a:t>
            </a:r>
            <a:endParaRPr lang="en-US" dirty="0"/>
          </a:p>
        </p:txBody>
      </p:sp>
      <p:sp>
        <p:nvSpPr>
          <p:cNvPr id="12" name="Slide Number Placeholder 5">
            <a:extLst>
              <a:ext uri="{FF2B5EF4-FFF2-40B4-BE49-F238E27FC236}">
                <a16:creationId xmlns:a16="http://schemas.microsoft.com/office/drawing/2014/main" id="{72CA5770-ED85-1646-B4EE-32B0EBF8F227}"/>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45361654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Lst>
  <p:hf hdr="0"/>
  <p:txStyles>
    <p:titleStyle>
      <a:lvl1pPr algn="l" defTabSz="685800" rtl="0" eaLnBrk="1" latinLnBrk="0" hangingPunct="1">
        <a:lnSpc>
          <a:spcPct val="90000"/>
        </a:lnSpc>
        <a:spcBef>
          <a:spcPct val="0"/>
        </a:spcBef>
        <a:buNone/>
        <a:defRPr sz="6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ISGContractorOnboardingServices@cms.hhs.gov"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qnetconfluence.cms.gov/display/ISGCO/OnboardingProcess_ContractEngagementIntak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qnetconfluence.cms.gov/download/attachments/134989964/Onboarding%20Word%20Template.docx?version=3&amp;modificationDate=1721935865107&amp;api=v2"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mailto:ISGContractorOnboardingServices@cms.hhs.gov"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qnetconfluence.cms.gov/" TargetMode="External"/><Relationship Id="rId2" Type="http://schemas.openxmlformats.org/officeDocument/2006/relationships/hyperlink" Target="https://qnetconfluence.cms.gov/download/attachments/134989964/Onboarding%20Word%20Template.docx?version=3&amp;modificationDate=1721935865107&amp;api=v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s://qnetjira.cms.gov/servicedesk/customer/portal/1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FD9BF7-70F1-A546-A238-191469109048}"/>
              </a:ext>
            </a:extLst>
          </p:cNvPr>
          <p:cNvSpPr>
            <a:spLocks noGrp="1"/>
          </p:cNvSpPr>
          <p:nvPr>
            <p:ph type="title"/>
          </p:nvPr>
        </p:nvSpPr>
        <p:spPr>
          <a:xfrm>
            <a:off x="624655" y="1562937"/>
            <a:ext cx="8092625" cy="1688241"/>
          </a:xfrm>
        </p:spPr>
        <p:txBody>
          <a:bodyPr/>
          <a:lstStyle/>
          <a:p>
            <a:r>
              <a:rPr lang="en-US" sz="4000" dirty="0"/>
              <a:t>CMS Contract On-Boarding for CCSQ Overview</a:t>
            </a:r>
          </a:p>
        </p:txBody>
      </p:sp>
      <p:sp>
        <p:nvSpPr>
          <p:cNvPr id="2" name="Text Placeholder 1">
            <a:extLst>
              <a:ext uri="{FF2B5EF4-FFF2-40B4-BE49-F238E27FC236}">
                <a16:creationId xmlns:a16="http://schemas.microsoft.com/office/drawing/2014/main" id="{B78E1A08-385B-4E40-BD63-B113A1BCFEDB}"/>
              </a:ext>
            </a:extLst>
          </p:cNvPr>
          <p:cNvSpPr>
            <a:spLocks noGrp="1"/>
          </p:cNvSpPr>
          <p:nvPr>
            <p:ph type="body" sz="quarter" idx="13"/>
          </p:nvPr>
        </p:nvSpPr>
        <p:spPr>
          <a:xfrm>
            <a:off x="624655" y="3345543"/>
            <a:ext cx="6734507" cy="705612"/>
          </a:xfrm>
        </p:spPr>
        <p:txBody>
          <a:bodyPr/>
          <a:lstStyle/>
          <a:p>
            <a:r>
              <a:rPr lang="en-US" dirty="0">
                <a:latin typeface="Arial" panose="020B0604020202020204" pitchFamily="34" charset="0"/>
                <a:cs typeface="Arial" panose="020B0604020202020204" pitchFamily="34" charset="0"/>
              </a:rPr>
              <a:t>August 2024</a:t>
            </a:r>
          </a:p>
        </p:txBody>
      </p:sp>
    </p:spTree>
    <p:extLst>
      <p:ext uri="{BB962C8B-B14F-4D97-AF65-F5344CB8AC3E}">
        <p14:creationId xmlns:p14="http://schemas.microsoft.com/office/powerpoint/2010/main" val="1029304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8F8D6-7FA9-7ACB-1DDC-D3C4898B89B2}"/>
              </a:ext>
            </a:extLst>
          </p:cNvPr>
          <p:cNvSpPr txBox="1">
            <a:spLocks noGrp="1"/>
          </p:cNvSpPr>
          <p:nvPr>
            <p:ph type="title" idx="4294967295"/>
          </p:nvPr>
        </p:nvSpPr>
        <p:spPr>
          <a:xfrm>
            <a:off x="1528355" y="816429"/>
            <a:ext cx="3200400" cy="30008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chemeClr val="tx1"/>
                </a:solidFill>
                <a:effectLst/>
                <a:uLnTx/>
                <a:uFillTx/>
                <a:latin typeface="+mn-lt"/>
                <a:ea typeface="+mn-ea"/>
                <a:cs typeface="+mn-cs"/>
              </a:rPr>
              <a:t>What’s Next</a:t>
            </a:r>
          </a:p>
        </p:txBody>
      </p:sp>
      <p:pic>
        <p:nvPicPr>
          <p:cNvPr id="6" name="Picture 5" descr="What’s next?">
            <a:extLst>
              <a:ext uri="{FF2B5EF4-FFF2-40B4-BE49-F238E27FC236}">
                <a16:creationId xmlns:a16="http://schemas.microsoft.com/office/drawing/2014/main" id="{0948C3EA-A1EF-126C-42E7-FCD6B5DDC2FC}"/>
              </a:ext>
            </a:extLst>
          </p:cNvPr>
          <p:cNvPicPr>
            <a:picLocks noChangeAspect="1"/>
          </p:cNvPicPr>
          <p:nvPr/>
        </p:nvPicPr>
        <p:blipFill>
          <a:blip r:embed="rId2"/>
          <a:stretch>
            <a:fillRect/>
          </a:stretch>
        </p:blipFill>
        <p:spPr>
          <a:xfrm>
            <a:off x="1345605" y="723900"/>
            <a:ext cx="3683676" cy="3683676"/>
          </a:xfrm>
          <a:prstGeom prst="rect">
            <a:avLst/>
          </a:prstGeom>
        </p:spPr>
      </p:pic>
      <p:sp>
        <p:nvSpPr>
          <p:cNvPr id="17" name="Freeform: Shape 16">
            <a:extLst>
              <a:ext uri="{FF2B5EF4-FFF2-40B4-BE49-F238E27FC236}">
                <a16:creationId xmlns:a16="http://schemas.microsoft.com/office/drawing/2014/main" id="{CA815F2C-4E80-4019-8E59-FAD3F7F847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006978" cy="5143500"/>
          </a:xfrm>
          <a:custGeom>
            <a:avLst/>
            <a:gdLst>
              <a:gd name="connsiteX0" fmla="*/ 8239723 w 12009304"/>
              <a:gd name="connsiteY0" fmla="*/ 5083103 h 6858000"/>
              <a:gd name="connsiteX1" fmla="*/ 9505105 w 12009304"/>
              <a:gd name="connsiteY1" fmla="*/ 5083103 h 6858000"/>
              <a:gd name="connsiteX2" fmla="*/ 9564676 w 12009304"/>
              <a:gd name="connsiteY2" fmla="*/ 5091016 h 6858000"/>
              <a:gd name="connsiteX3" fmla="*/ 9605648 w 12009304"/>
              <a:gd name="connsiteY3" fmla="*/ 5108194 h 6858000"/>
              <a:gd name="connsiteX4" fmla="*/ 9580608 w 12009304"/>
              <a:gd name="connsiteY4" fmla="*/ 5151499 h 6858000"/>
              <a:gd name="connsiteX5" fmla="*/ 8693486 w 12009304"/>
              <a:gd name="connsiteY5" fmla="*/ 6685800 h 6858000"/>
              <a:gd name="connsiteX6" fmla="*/ 8595419 w 12009304"/>
              <a:gd name="connsiteY6" fmla="*/ 6814017 h 6858000"/>
              <a:gd name="connsiteX7" fmla="*/ 8545620 w 12009304"/>
              <a:gd name="connsiteY7" fmla="*/ 6858000 h 6858000"/>
              <a:gd name="connsiteX8" fmla="*/ 7612173 w 12009304"/>
              <a:gd name="connsiteY8" fmla="*/ 6858000 h 6858000"/>
              <a:gd name="connsiteX9" fmla="*/ 7591825 w 12009304"/>
              <a:gd name="connsiteY9" fmla="*/ 6822959 h 6858000"/>
              <a:gd name="connsiteX10" fmla="*/ 7411622 w 12009304"/>
              <a:gd name="connsiteY10" fmla="*/ 6512633 h 6858000"/>
              <a:gd name="connsiteX11" fmla="*/ 7411622 w 12009304"/>
              <a:gd name="connsiteY11" fmla="*/ 6289354 h 6858000"/>
              <a:gd name="connsiteX12" fmla="*/ 8045680 w 12009304"/>
              <a:gd name="connsiteY12" fmla="*/ 5197465 h 6858000"/>
              <a:gd name="connsiteX13" fmla="*/ 8239723 w 12009304"/>
              <a:gd name="connsiteY13" fmla="*/ 5083103 h 6858000"/>
              <a:gd name="connsiteX14" fmla="*/ 10622296 w 12009304"/>
              <a:gd name="connsiteY14" fmla="*/ 1326563 h 6858000"/>
              <a:gd name="connsiteX15" fmla="*/ 11448522 w 12009304"/>
              <a:gd name="connsiteY15" fmla="*/ 1326563 h 6858000"/>
              <a:gd name="connsiteX16" fmla="*/ 11577006 w 12009304"/>
              <a:gd name="connsiteY16" fmla="*/ 1401233 h 6858000"/>
              <a:gd name="connsiteX17" fmla="*/ 11989228 w 12009304"/>
              <a:gd name="connsiteY17" fmla="*/ 2114179 h 6858000"/>
              <a:gd name="connsiteX18" fmla="*/ 11989228 w 12009304"/>
              <a:gd name="connsiteY18" fmla="*/ 2259969 h 6858000"/>
              <a:gd name="connsiteX19" fmla="*/ 11577006 w 12009304"/>
              <a:gd name="connsiteY19" fmla="*/ 2972914 h 6858000"/>
              <a:gd name="connsiteX20" fmla="*/ 11448522 w 12009304"/>
              <a:gd name="connsiteY20" fmla="*/ 3047587 h 6858000"/>
              <a:gd name="connsiteX21" fmla="*/ 10622296 w 12009304"/>
              <a:gd name="connsiteY21" fmla="*/ 3047587 h 6858000"/>
              <a:gd name="connsiteX22" fmla="*/ 10495594 w 12009304"/>
              <a:gd name="connsiteY22" fmla="*/ 2972914 h 6858000"/>
              <a:gd name="connsiteX23" fmla="*/ 10081589 w 12009304"/>
              <a:gd name="connsiteY23" fmla="*/ 2259969 h 6858000"/>
              <a:gd name="connsiteX24" fmla="*/ 10081589 w 12009304"/>
              <a:gd name="connsiteY24" fmla="*/ 2114179 h 6858000"/>
              <a:gd name="connsiteX25" fmla="*/ 10495594 w 12009304"/>
              <a:gd name="connsiteY25" fmla="*/ 1401233 h 6858000"/>
              <a:gd name="connsiteX26" fmla="*/ 10622296 w 12009304"/>
              <a:gd name="connsiteY26" fmla="*/ 1326563 h 6858000"/>
              <a:gd name="connsiteX27" fmla="*/ 0 w 12009304"/>
              <a:gd name="connsiteY27" fmla="*/ 0 h 6858000"/>
              <a:gd name="connsiteX28" fmla="*/ 4457990 w 12009304"/>
              <a:gd name="connsiteY28" fmla="*/ 0 h 6858000"/>
              <a:gd name="connsiteX29" fmla="*/ 5902610 w 12009304"/>
              <a:gd name="connsiteY29" fmla="*/ 0 h 6858000"/>
              <a:gd name="connsiteX30" fmla="*/ 8476869 w 12009304"/>
              <a:gd name="connsiteY30" fmla="*/ 0 h 6858000"/>
              <a:gd name="connsiteX31" fmla="*/ 8535933 w 12009304"/>
              <a:gd name="connsiteY31" fmla="*/ 39849 h 6858000"/>
              <a:gd name="connsiteX32" fmla="*/ 8693486 w 12009304"/>
              <a:gd name="connsiteY32" fmla="*/ 220603 h 6858000"/>
              <a:gd name="connsiteX33" fmla="*/ 10389180 w 12009304"/>
              <a:gd name="connsiteY33" fmla="*/ 3153347 h 6858000"/>
              <a:gd name="connsiteX34" fmla="*/ 10389180 w 12009304"/>
              <a:gd name="connsiteY34" fmla="*/ 3753061 h 6858000"/>
              <a:gd name="connsiteX35" fmla="*/ 9759557 w 12009304"/>
              <a:gd name="connsiteY35" fmla="*/ 4842009 h 6858000"/>
              <a:gd name="connsiteX36" fmla="*/ 9706493 w 12009304"/>
              <a:gd name="connsiteY36" fmla="*/ 4933778 h 6858000"/>
              <a:gd name="connsiteX37" fmla="*/ 9708360 w 12009304"/>
              <a:gd name="connsiteY37" fmla="*/ 4934561 h 6858000"/>
              <a:gd name="connsiteX38" fmla="*/ 9802002 w 12009304"/>
              <a:gd name="connsiteY38" fmla="*/ 5029008 h 6858000"/>
              <a:gd name="connsiteX39" fmla="*/ 10514131 w 12009304"/>
              <a:gd name="connsiteY39" fmla="*/ 6260653 h 6858000"/>
              <a:gd name="connsiteX40" fmla="*/ 10514131 w 12009304"/>
              <a:gd name="connsiteY40" fmla="*/ 6512512 h 6858000"/>
              <a:gd name="connsiteX41" fmla="*/ 10340271 w 12009304"/>
              <a:gd name="connsiteY41" fmla="*/ 6813206 h 6858000"/>
              <a:gd name="connsiteX42" fmla="*/ 10314372 w 12009304"/>
              <a:gd name="connsiteY42" fmla="*/ 6858000 h 6858000"/>
              <a:gd name="connsiteX43" fmla="*/ 10119136 w 12009304"/>
              <a:gd name="connsiteY43" fmla="*/ 6858000 h 6858000"/>
              <a:gd name="connsiteX44" fmla="*/ 10122008 w 12009304"/>
              <a:gd name="connsiteY44" fmla="*/ 6853033 h 6858000"/>
              <a:gd name="connsiteX45" fmla="*/ 10327158 w 12009304"/>
              <a:gd name="connsiteY45" fmla="*/ 6498223 h 6858000"/>
              <a:gd name="connsiteX46" fmla="*/ 10327158 w 12009304"/>
              <a:gd name="connsiteY46" fmla="*/ 6274942 h 6858000"/>
              <a:gd name="connsiteX47" fmla="*/ 9695832 w 12009304"/>
              <a:gd name="connsiteY47" fmla="*/ 5183053 h 6858000"/>
              <a:gd name="connsiteX48" fmla="*/ 9612819 w 12009304"/>
              <a:gd name="connsiteY48" fmla="*/ 5099323 h 6858000"/>
              <a:gd name="connsiteX49" fmla="*/ 9603213 w 12009304"/>
              <a:gd name="connsiteY49" fmla="*/ 5095298 h 6858000"/>
              <a:gd name="connsiteX50" fmla="*/ 9654707 w 12009304"/>
              <a:gd name="connsiteY50" fmla="*/ 5006238 h 6858000"/>
              <a:gd name="connsiteX51" fmla="*/ 9693004 w 12009304"/>
              <a:gd name="connsiteY51" fmla="*/ 4940002 h 6858000"/>
              <a:gd name="connsiteX52" fmla="*/ 9653283 w 12009304"/>
              <a:gd name="connsiteY52" fmla="*/ 4923348 h 6858000"/>
              <a:gd name="connsiteX53" fmla="*/ 9586087 w 12009304"/>
              <a:gd name="connsiteY53" fmla="*/ 4914420 h 6858000"/>
              <a:gd name="connsiteX54" fmla="*/ 8158743 w 12009304"/>
              <a:gd name="connsiteY54" fmla="*/ 4914420 h 6858000"/>
              <a:gd name="connsiteX55" fmla="*/ 7939863 w 12009304"/>
              <a:gd name="connsiteY55" fmla="*/ 5043420 h 6858000"/>
              <a:gd name="connsiteX56" fmla="*/ 7224650 w 12009304"/>
              <a:gd name="connsiteY56" fmla="*/ 6275065 h 6858000"/>
              <a:gd name="connsiteX57" fmla="*/ 7224650 w 12009304"/>
              <a:gd name="connsiteY57" fmla="*/ 6526922 h 6858000"/>
              <a:gd name="connsiteX58" fmla="*/ 7350544 w 12009304"/>
              <a:gd name="connsiteY58" fmla="*/ 6743723 h 6858000"/>
              <a:gd name="connsiteX59" fmla="*/ 7416905 w 12009304"/>
              <a:gd name="connsiteY59" fmla="*/ 6858000 h 6858000"/>
              <a:gd name="connsiteX60" fmla="*/ 5902610 w 12009304"/>
              <a:gd name="connsiteY60" fmla="*/ 6858000 h 6858000"/>
              <a:gd name="connsiteX61" fmla="*/ 4389357 w 12009304"/>
              <a:gd name="connsiteY61" fmla="*/ 6858000 h 6858000"/>
              <a:gd name="connsiteX62" fmla="*/ 0 w 12009304"/>
              <a:gd name="connsiteY6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2009304" h="6858000">
                <a:moveTo>
                  <a:pt x="8239723" y="5083103"/>
                </a:moveTo>
                <a:cubicBezTo>
                  <a:pt x="8239723" y="5083103"/>
                  <a:pt x="8239723" y="5083103"/>
                  <a:pt x="9505105" y="5083103"/>
                </a:cubicBezTo>
                <a:cubicBezTo>
                  <a:pt x="9525601" y="5083103"/>
                  <a:pt x="9545588" y="5085825"/>
                  <a:pt x="9564676" y="5091016"/>
                </a:cubicBezTo>
                <a:lnTo>
                  <a:pt x="9605648" y="5108194"/>
                </a:lnTo>
                <a:lnTo>
                  <a:pt x="9580608" y="5151499"/>
                </a:lnTo>
                <a:cubicBezTo>
                  <a:pt x="9354208" y="5543062"/>
                  <a:pt x="9064418" y="6044264"/>
                  <a:pt x="8693486" y="6685800"/>
                </a:cubicBezTo>
                <a:cubicBezTo>
                  <a:pt x="8665958" y="6733339"/>
                  <a:pt x="8632925" y="6776306"/>
                  <a:pt x="8595419" y="6814017"/>
                </a:cubicBezTo>
                <a:lnTo>
                  <a:pt x="8545620" y="6858000"/>
                </a:lnTo>
                <a:lnTo>
                  <a:pt x="7612173" y="6858000"/>
                </a:lnTo>
                <a:lnTo>
                  <a:pt x="7591825" y="6822959"/>
                </a:lnTo>
                <a:cubicBezTo>
                  <a:pt x="7538315" y="6730809"/>
                  <a:pt x="7478495" y="6627794"/>
                  <a:pt x="7411622" y="6512633"/>
                </a:cubicBezTo>
                <a:cubicBezTo>
                  <a:pt x="7370628" y="6444560"/>
                  <a:pt x="7370628" y="6357427"/>
                  <a:pt x="7411622" y="6289354"/>
                </a:cubicBezTo>
                <a:cubicBezTo>
                  <a:pt x="7411622" y="6289354"/>
                  <a:pt x="7411622" y="6289354"/>
                  <a:pt x="8045680" y="5197465"/>
                </a:cubicBezTo>
                <a:cubicBezTo>
                  <a:pt x="8083943" y="5126669"/>
                  <a:pt x="8160465" y="5083103"/>
                  <a:pt x="8239723" y="5083103"/>
                </a:cubicBezTo>
                <a:close/>
                <a:moveTo>
                  <a:pt x="10622296" y="1326563"/>
                </a:moveTo>
                <a:cubicBezTo>
                  <a:pt x="10622296" y="1326563"/>
                  <a:pt x="10622296" y="1326563"/>
                  <a:pt x="11448522" y="1326563"/>
                </a:cubicBezTo>
                <a:cubicBezTo>
                  <a:pt x="11502058" y="1326563"/>
                  <a:pt x="11550238" y="1355009"/>
                  <a:pt x="11577006" y="1401233"/>
                </a:cubicBezTo>
                <a:cubicBezTo>
                  <a:pt x="11577006" y="1401233"/>
                  <a:pt x="11577006" y="1401233"/>
                  <a:pt x="11989228" y="2114179"/>
                </a:cubicBezTo>
                <a:cubicBezTo>
                  <a:pt x="12015996" y="2158629"/>
                  <a:pt x="12015996" y="2215522"/>
                  <a:pt x="11989228" y="2259969"/>
                </a:cubicBezTo>
                <a:cubicBezTo>
                  <a:pt x="11989228" y="2259969"/>
                  <a:pt x="11989228" y="2259969"/>
                  <a:pt x="11577006" y="2972914"/>
                </a:cubicBezTo>
                <a:cubicBezTo>
                  <a:pt x="11550238" y="3019141"/>
                  <a:pt x="11502058" y="3047587"/>
                  <a:pt x="11448522" y="3047587"/>
                </a:cubicBezTo>
                <a:cubicBezTo>
                  <a:pt x="11448522" y="3047587"/>
                  <a:pt x="11448522" y="3047587"/>
                  <a:pt x="10622296" y="3047587"/>
                </a:cubicBezTo>
                <a:cubicBezTo>
                  <a:pt x="10570544" y="3047587"/>
                  <a:pt x="10520578" y="3019141"/>
                  <a:pt x="10495594" y="2972914"/>
                </a:cubicBezTo>
                <a:cubicBezTo>
                  <a:pt x="10495594" y="2972914"/>
                  <a:pt x="10495594" y="2972914"/>
                  <a:pt x="10081589" y="2259969"/>
                </a:cubicBezTo>
                <a:cubicBezTo>
                  <a:pt x="10054821" y="2215522"/>
                  <a:pt x="10054821" y="2158629"/>
                  <a:pt x="10081589" y="2114179"/>
                </a:cubicBezTo>
                <a:cubicBezTo>
                  <a:pt x="10081589" y="2114179"/>
                  <a:pt x="10081589" y="2114179"/>
                  <a:pt x="10495594" y="1401233"/>
                </a:cubicBezTo>
                <a:cubicBezTo>
                  <a:pt x="10520578" y="1355009"/>
                  <a:pt x="10570544" y="1326563"/>
                  <a:pt x="10622296" y="1326563"/>
                </a:cubicBezTo>
                <a:close/>
                <a:moveTo>
                  <a:pt x="0" y="0"/>
                </a:moveTo>
                <a:lnTo>
                  <a:pt x="4457990" y="0"/>
                </a:lnTo>
                <a:lnTo>
                  <a:pt x="5902610" y="0"/>
                </a:lnTo>
                <a:lnTo>
                  <a:pt x="8476869" y="0"/>
                </a:lnTo>
                <a:lnTo>
                  <a:pt x="8535933" y="39849"/>
                </a:lnTo>
                <a:cubicBezTo>
                  <a:pt x="8598516" y="88273"/>
                  <a:pt x="8652195" y="149296"/>
                  <a:pt x="8693486" y="220603"/>
                </a:cubicBezTo>
                <a:cubicBezTo>
                  <a:pt x="8693486" y="220603"/>
                  <a:pt x="8693486" y="220603"/>
                  <a:pt x="10389180" y="3153347"/>
                </a:cubicBezTo>
                <a:cubicBezTo>
                  <a:pt x="10499291" y="3336185"/>
                  <a:pt x="10499291" y="3570221"/>
                  <a:pt x="10389180" y="3753061"/>
                </a:cubicBezTo>
                <a:cubicBezTo>
                  <a:pt x="10389180" y="3753061"/>
                  <a:pt x="10389180" y="3753061"/>
                  <a:pt x="9759557" y="4842009"/>
                </a:cubicBezTo>
                <a:lnTo>
                  <a:pt x="9706493" y="4933778"/>
                </a:lnTo>
                <a:lnTo>
                  <a:pt x="9708360" y="4934561"/>
                </a:lnTo>
                <a:cubicBezTo>
                  <a:pt x="9746510" y="4956830"/>
                  <a:pt x="9778880" y="4989078"/>
                  <a:pt x="9802002" y="5029008"/>
                </a:cubicBezTo>
                <a:cubicBezTo>
                  <a:pt x="9802002" y="5029008"/>
                  <a:pt x="9802002" y="5029008"/>
                  <a:pt x="10514131" y="6260653"/>
                </a:cubicBezTo>
                <a:cubicBezTo>
                  <a:pt x="10560376" y="6337439"/>
                  <a:pt x="10560376" y="6435725"/>
                  <a:pt x="10514131" y="6512512"/>
                </a:cubicBezTo>
                <a:cubicBezTo>
                  <a:pt x="10514131" y="6512512"/>
                  <a:pt x="10514131" y="6512512"/>
                  <a:pt x="10340271" y="6813206"/>
                </a:cubicBezTo>
                <a:lnTo>
                  <a:pt x="10314372" y="6858000"/>
                </a:lnTo>
                <a:lnTo>
                  <a:pt x="10119136" y="6858000"/>
                </a:lnTo>
                <a:lnTo>
                  <a:pt x="10122008" y="6853033"/>
                </a:lnTo>
                <a:cubicBezTo>
                  <a:pt x="10327158" y="6498223"/>
                  <a:pt x="10327158" y="6498223"/>
                  <a:pt x="10327158" y="6498223"/>
                </a:cubicBezTo>
                <a:cubicBezTo>
                  <a:pt x="10368154" y="6430148"/>
                  <a:pt x="10368154" y="6343015"/>
                  <a:pt x="10327158" y="6274942"/>
                </a:cubicBezTo>
                <a:cubicBezTo>
                  <a:pt x="9695832" y="5183053"/>
                  <a:pt x="9695832" y="5183053"/>
                  <a:pt x="9695832" y="5183053"/>
                </a:cubicBezTo>
                <a:cubicBezTo>
                  <a:pt x="9675334" y="5147654"/>
                  <a:pt x="9646640" y="5119063"/>
                  <a:pt x="9612819" y="5099323"/>
                </a:cubicBezTo>
                <a:lnTo>
                  <a:pt x="9603213" y="5095298"/>
                </a:lnTo>
                <a:lnTo>
                  <a:pt x="9654707" y="5006238"/>
                </a:lnTo>
                <a:lnTo>
                  <a:pt x="9693004" y="4940002"/>
                </a:lnTo>
                <a:lnTo>
                  <a:pt x="9653283" y="4923348"/>
                </a:lnTo>
                <a:cubicBezTo>
                  <a:pt x="9631750" y="4917491"/>
                  <a:pt x="9609208" y="4914420"/>
                  <a:pt x="9586087" y="4914420"/>
                </a:cubicBezTo>
                <a:cubicBezTo>
                  <a:pt x="8158743" y="4914420"/>
                  <a:pt x="8158743" y="4914420"/>
                  <a:pt x="8158743" y="4914420"/>
                </a:cubicBezTo>
                <a:cubicBezTo>
                  <a:pt x="8069341" y="4914420"/>
                  <a:pt x="7983024" y="4963563"/>
                  <a:pt x="7939863" y="5043420"/>
                </a:cubicBezTo>
                <a:cubicBezTo>
                  <a:pt x="7224650" y="6275065"/>
                  <a:pt x="7224650" y="6275065"/>
                  <a:pt x="7224650" y="6275065"/>
                </a:cubicBezTo>
                <a:cubicBezTo>
                  <a:pt x="7178407" y="6351849"/>
                  <a:pt x="7178407" y="6450135"/>
                  <a:pt x="7224650" y="6526922"/>
                </a:cubicBezTo>
                <a:cubicBezTo>
                  <a:pt x="7269350" y="6603900"/>
                  <a:pt x="7311257" y="6676067"/>
                  <a:pt x="7350544" y="6743723"/>
                </a:cubicBezTo>
                <a:lnTo>
                  <a:pt x="7416905" y="6858000"/>
                </a:lnTo>
                <a:lnTo>
                  <a:pt x="5902610" y="6858000"/>
                </a:lnTo>
                <a:lnTo>
                  <a:pt x="4389357" y="6858000"/>
                </a:lnTo>
                <a:lnTo>
                  <a:pt x="0" y="6858000"/>
                </a:ln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Date Placeholder 3">
            <a:extLst>
              <a:ext uri="{FF2B5EF4-FFF2-40B4-BE49-F238E27FC236}">
                <a16:creationId xmlns:a16="http://schemas.microsoft.com/office/drawing/2014/main" id="{BECFADAA-BFBB-46FB-5FA2-08E82E96DA92}"/>
              </a:ext>
            </a:extLst>
          </p:cNvPr>
          <p:cNvSpPr txBox="1">
            <a:spLocks/>
          </p:cNvSpPr>
          <p:nvPr/>
        </p:nvSpPr>
        <p:spPr>
          <a:xfrm>
            <a:off x="628650" y="4767263"/>
            <a:ext cx="2057400" cy="273844"/>
          </a:xfrm>
          <a:prstGeom prst="rect">
            <a:avLst/>
          </a:prstGeom>
        </p:spPr>
        <p:txBody>
          <a:bodyPr vert="horz" lIns="91440" tIns="45720" rIns="91440" bIns="45720" rtlCol="0" anchor="ctr"/>
          <a:lstStyle>
            <a:defPPr>
              <a:defRPr lang="en-US"/>
            </a:defPPr>
            <a:lvl1pPr marL="0" algn="l" defTabSz="685800" rtl="0" eaLnBrk="1" latinLnBrk="0" hangingPunct="1">
              <a:defRPr sz="900" kern="1200">
                <a:solidFill>
                  <a:schemeClr val="bg1"/>
                </a:solidFill>
                <a:latin typeface="Arial" panose="020B0604020202020204" pitchFamily="34" charset="0"/>
                <a:ea typeface="+mn-ea"/>
                <a:cs typeface="Arial" panose="020B0604020202020204" pitchFamily="34" charset="0"/>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en-US"/>
              <a:t>August 2024</a:t>
            </a:r>
            <a:endParaRPr lang="en-US" dirty="0"/>
          </a:p>
        </p:txBody>
      </p:sp>
    </p:spTree>
    <p:extLst>
      <p:ext uri="{BB962C8B-B14F-4D97-AF65-F5344CB8AC3E}">
        <p14:creationId xmlns:p14="http://schemas.microsoft.com/office/powerpoint/2010/main" val="3898480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CF93C-ED3E-906D-CB27-8BE7034A9A56}"/>
              </a:ext>
            </a:extLst>
          </p:cNvPr>
          <p:cNvSpPr>
            <a:spLocks noGrp="1"/>
          </p:cNvSpPr>
          <p:nvPr>
            <p:ph type="ctrTitle"/>
          </p:nvPr>
        </p:nvSpPr>
        <p:spPr>
          <a:xfrm>
            <a:off x="628650" y="255975"/>
            <a:ext cx="6858000" cy="558786"/>
          </a:xfrm>
        </p:spPr>
        <p:txBody>
          <a:bodyPr/>
          <a:lstStyle/>
          <a:p>
            <a:br>
              <a:rPr lang="en-US" dirty="0"/>
            </a:br>
            <a:br>
              <a:rPr lang="en-US" dirty="0"/>
            </a:br>
            <a:r>
              <a:rPr lang="en-US" sz="2800" dirty="0"/>
              <a:t>What is Next</a:t>
            </a:r>
          </a:p>
        </p:txBody>
      </p:sp>
      <p:sp>
        <p:nvSpPr>
          <p:cNvPr id="3" name="Text Placeholder 2">
            <a:extLst>
              <a:ext uri="{FF2B5EF4-FFF2-40B4-BE49-F238E27FC236}">
                <a16:creationId xmlns:a16="http://schemas.microsoft.com/office/drawing/2014/main" id="{3A6C0D2C-3772-3BCB-3787-9F0A25F1328E}"/>
              </a:ext>
            </a:extLst>
          </p:cNvPr>
          <p:cNvSpPr>
            <a:spLocks noGrp="1"/>
          </p:cNvSpPr>
          <p:nvPr>
            <p:ph type="body" sz="quarter" idx="10"/>
          </p:nvPr>
        </p:nvSpPr>
        <p:spPr>
          <a:xfrm>
            <a:off x="266131" y="814761"/>
            <a:ext cx="8693624" cy="2941722"/>
          </a:xfrm>
        </p:spPr>
        <p:txBody>
          <a:bodyPr/>
          <a:lstStyle/>
          <a:p>
            <a:r>
              <a:rPr lang="en-US" sz="1600" b="1" i="0" dirty="0">
                <a:solidFill>
                  <a:srgbClr val="172B4D"/>
                </a:solidFill>
                <a:effectLst/>
                <a:highlight>
                  <a:srgbClr val="FFFFFF"/>
                </a:highlight>
              </a:rPr>
              <a:t>Conduct contract on-boarding services meeting</a:t>
            </a:r>
          </a:p>
          <a:p>
            <a:pPr lvl="1"/>
            <a:r>
              <a:rPr lang="en-US" sz="1400" b="0" i="0" dirty="0">
                <a:solidFill>
                  <a:srgbClr val="172B4D"/>
                </a:solidFill>
                <a:effectLst/>
                <a:highlight>
                  <a:srgbClr val="FFFFFF"/>
                </a:highlight>
                <a:latin typeface="Arial" panose="020B0604020202020204" pitchFamily="34" charset="0"/>
                <a:cs typeface="Arial" panose="020B0604020202020204" pitchFamily="34" charset="0"/>
              </a:rPr>
              <a:t>The CET conducts a meeting with the CMS COR and new contractor to confirm eligibility for the services identified in the Onboarding Intake Form and sends a request for approval of these services to the CMS service leads for processing</a:t>
            </a:r>
            <a:endParaRPr lang="en-US" sz="1300" b="1" i="0" dirty="0">
              <a:solidFill>
                <a:srgbClr val="172B4D"/>
              </a:solidFill>
              <a:effectLst/>
              <a:highlight>
                <a:srgbClr val="FFFFFF"/>
              </a:highlight>
              <a:latin typeface="Arial" panose="020B0604020202020204" pitchFamily="34" charset="0"/>
              <a:cs typeface="Arial" panose="020B0604020202020204" pitchFamily="34" charset="0"/>
            </a:endParaRPr>
          </a:p>
          <a:p>
            <a:r>
              <a:rPr lang="en-US" sz="1600" b="1" i="0" dirty="0">
                <a:solidFill>
                  <a:srgbClr val="172B4D"/>
                </a:solidFill>
                <a:effectLst/>
                <a:highlight>
                  <a:srgbClr val="FFFFFF"/>
                </a:highlight>
              </a:rPr>
              <a:t>Complete contract on-boarding</a:t>
            </a:r>
          </a:p>
          <a:p>
            <a:pPr lvl="1"/>
            <a:r>
              <a:rPr lang="en-US" sz="1300" b="0" i="0" dirty="0">
                <a:solidFill>
                  <a:srgbClr val="172B4D"/>
                </a:solidFill>
                <a:effectLst/>
                <a:highlight>
                  <a:srgbClr val="FFFFFF"/>
                </a:highlight>
                <a:latin typeface="Arial" panose="020B0604020202020204" pitchFamily="34" charset="0"/>
                <a:cs typeface="Arial" panose="020B0604020202020204" pitchFamily="34" charset="0"/>
              </a:rPr>
              <a:t>After the CMS Service Leads have processed the request, the ISG Contract Onboarding Services team prepares and sends a welcome package to the New Contractor’s Security Official (SO) to complete the engagement process. The welcome package includes the following information:</a:t>
            </a:r>
          </a:p>
          <a:p>
            <a:pPr lvl="2">
              <a:buFont typeface="Arial" panose="020B0604020202020204" pitchFamily="34" charset="0"/>
              <a:buChar char="•"/>
            </a:pPr>
            <a:r>
              <a:rPr lang="en-US" sz="1300" b="0" i="0" dirty="0">
                <a:solidFill>
                  <a:srgbClr val="172B4D"/>
                </a:solidFill>
                <a:effectLst/>
                <a:highlight>
                  <a:srgbClr val="FFFFFF"/>
                </a:highlight>
                <a:latin typeface="Arial" panose="020B0604020202020204" pitchFamily="34" charset="0"/>
                <a:cs typeface="Arial" panose="020B0604020202020204" pitchFamily="34" charset="0"/>
              </a:rPr>
              <a:t>List of SO Responsibilities</a:t>
            </a:r>
          </a:p>
          <a:p>
            <a:pPr lvl="2">
              <a:buFont typeface="Arial" panose="020B0604020202020204" pitchFamily="34" charset="0"/>
              <a:buChar char="•"/>
            </a:pPr>
            <a:r>
              <a:rPr lang="en-US" sz="1300" b="0" i="0" dirty="0">
                <a:solidFill>
                  <a:srgbClr val="172B4D"/>
                </a:solidFill>
                <a:effectLst/>
                <a:highlight>
                  <a:srgbClr val="FFFFFF"/>
                </a:highlight>
                <a:latin typeface="Arial" panose="020B0604020202020204" pitchFamily="34" charset="0"/>
                <a:cs typeface="Arial" panose="020B0604020202020204" pitchFamily="34" charset="0"/>
              </a:rPr>
              <a:t>List of Approved Services</a:t>
            </a:r>
          </a:p>
          <a:p>
            <a:pPr lvl="2">
              <a:buFont typeface="Arial" panose="020B0604020202020204" pitchFamily="34" charset="0"/>
              <a:buChar char="•"/>
            </a:pPr>
            <a:r>
              <a:rPr lang="en-US" sz="1300" b="0" i="0" dirty="0">
                <a:solidFill>
                  <a:srgbClr val="172B4D"/>
                </a:solidFill>
                <a:effectLst/>
                <a:highlight>
                  <a:srgbClr val="FFFFFF"/>
                </a:highlight>
                <a:latin typeface="Arial" panose="020B0604020202020204" pitchFamily="34" charset="0"/>
                <a:cs typeface="Arial" panose="020B0604020202020204" pitchFamily="34" charset="0"/>
              </a:rPr>
              <a:t>Description of Approved Services</a:t>
            </a:r>
          </a:p>
          <a:p>
            <a:pPr lvl="2">
              <a:buFont typeface="Arial" panose="020B0604020202020204" pitchFamily="34" charset="0"/>
              <a:buChar char="•"/>
            </a:pPr>
            <a:r>
              <a:rPr lang="en-US" sz="1300" b="0" i="0" dirty="0">
                <a:solidFill>
                  <a:srgbClr val="172B4D"/>
                </a:solidFill>
                <a:effectLst/>
                <a:highlight>
                  <a:srgbClr val="FFFFFF"/>
                </a:highlight>
                <a:latin typeface="Arial" panose="020B0604020202020204" pitchFamily="34" charset="0"/>
                <a:cs typeface="Arial" panose="020B0604020202020204" pitchFamily="34" charset="0"/>
              </a:rPr>
              <a:t>Instructions for Onboarding Users</a:t>
            </a:r>
          </a:p>
          <a:p>
            <a:pPr lvl="1"/>
            <a:r>
              <a:rPr lang="en-US" sz="1300" b="0" i="0" dirty="0">
                <a:solidFill>
                  <a:srgbClr val="172B4D"/>
                </a:solidFill>
                <a:effectLst/>
                <a:highlight>
                  <a:srgbClr val="FFFFFF"/>
                </a:highlight>
                <a:latin typeface="Arial" panose="020B0604020202020204" pitchFamily="34" charset="0"/>
                <a:cs typeface="Arial" panose="020B0604020202020204" pitchFamily="34" charset="0"/>
              </a:rPr>
              <a:t>Upon receipt of this welcome package and informational materials, the New Contractor SO can begin the process of onboarding new users into the QualityNet IT Services. Access is based on the list of approved services provided in the package</a:t>
            </a:r>
          </a:p>
          <a:p>
            <a:pPr lvl="1"/>
            <a:endParaRPr lang="en-US" dirty="0"/>
          </a:p>
        </p:txBody>
      </p:sp>
      <p:sp>
        <p:nvSpPr>
          <p:cNvPr id="5" name="Date Placeholder 3">
            <a:extLst>
              <a:ext uri="{FF2B5EF4-FFF2-40B4-BE49-F238E27FC236}">
                <a16:creationId xmlns:a16="http://schemas.microsoft.com/office/drawing/2014/main" id="{25D55A17-BB89-75BB-0B5D-7F6574A74813}"/>
              </a:ext>
            </a:extLst>
          </p:cNvPr>
          <p:cNvSpPr>
            <a:spLocks noGrp="1"/>
          </p:cNvSpPr>
          <p:nvPr>
            <p:ph type="dt" sz="half" idx="11"/>
          </p:nvPr>
        </p:nvSpPr>
        <p:spPr>
          <a:xfrm>
            <a:off x="628650" y="4767263"/>
            <a:ext cx="2057400" cy="274637"/>
          </a:xfrm>
        </p:spPr>
        <p:txBody>
          <a:bodyPr/>
          <a:lstStyle/>
          <a:p>
            <a:r>
              <a:rPr lang="en-US" dirty="0"/>
              <a:t>August 2024</a:t>
            </a:r>
          </a:p>
        </p:txBody>
      </p:sp>
    </p:spTree>
    <p:extLst>
      <p:ext uri="{BB962C8B-B14F-4D97-AF65-F5344CB8AC3E}">
        <p14:creationId xmlns:p14="http://schemas.microsoft.com/office/powerpoint/2010/main" val="2962218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tock market quotes on screen in city">
            <a:extLst>
              <a:ext uri="{FF2B5EF4-FFF2-40B4-BE49-F238E27FC236}">
                <a16:creationId xmlns:a16="http://schemas.microsoft.com/office/drawing/2014/main" id="{FF47B441-D0D3-E601-A10E-2D6851F7614E}"/>
              </a:ext>
            </a:extLst>
          </p:cNvPr>
          <p:cNvPicPr>
            <a:picLocks noChangeAspect="1"/>
          </p:cNvPicPr>
          <p:nvPr/>
        </p:nvPicPr>
        <p:blipFill>
          <a:blip r:embed="rId2"/>
          <a:stretch>
            <a:fillRect/>
          </a:stretch>
        </p:blipFill>
        <p:spPr>
          <a:xfrm>
            <a:off x="7032702" y="2907989"/>
            <a:ext cx="1967606" cy="1142691"/>
          </a:xfrm>
          <a:prstGeom prst="rect">
            <a:avLst/>
          </a:prstGeom>
        </p:spPr>
      </p:pic>
      <p:sp>
        <p:nvSpPr>
          <p:cNvPr id="10" name="Title 9">
            <a:extLst>
              <a:ext uri="{FF2B5EF4-FFF2-40B4-BE49-F238E27FC236}">
                <a16:creationId xmlns:a16="http://schemas.microsoft.com/office/drawing/2014/main" id="{D0722616-338D-4EE5-0866-4CECE425858A}"/>
              </a:ext>
            </a:extLst>
          </p:cNvPr>
          <p:cNvSpPr txBox="1">
            <a:spLocks noGrp="1"/>
          </p:cNvSpPr>
          <p:nvPr>
            <p:ph type="title" idx="4294967295"/>
          </p:nvPr>
        </p:nvSpPr>
        <p:spPr>
          <a:xfrm>
            <a:off x="628650" y="180108"/>
            <a:ext cx="5912004"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004986"/>
                </a:solidFill>
                <a:effectLst/>
                <a:uLnTx/>
                <a:uFillTx/>
                <a:latin typeface="Arial" panose="020B0604020202020204" pitchFamily="34" charset="0"/>
                <a:ea typeface="+mn-ea"/>
                <a:cs typeface="Arial" panose="020B0604020202020204" pitchFamily="34" charset="0"/>
              </a:rPr>
              <a:t>QualityNet Services</a:t>
            </a: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Rectangle 2">
            <a:extLst>
              <a:ext uri="{FF2B5EF4-FFF2-40B4-BE49-F238E27FC236}">
                <a16:creationId xmlns:a16="http://schemas.microsoft.com/office/drawing/2014/main" id="{BC818FA7-DD4A-6261-685F-AF241DC9259F}"/>
              </a:ext>
            </a:extLst>
          </p:cNvPr>
          <p:cNvSpPr>
            <a:spLocks noGrp="1" noChangeArrowheads="1"/>
          </p:cNvSpPr>
          <p:nvPr>
            <p:ph type="body" sz="quarter" idx="10"/>
          </p:nvPr>
        </p:nvSpPr>
        <p:spPr bwMode="auto">
          <a:xfrm>
            <a:off x="628650" y="828538"/>
            <a:ext cx="7700703"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None/>
              <a:tabLst/>
            </a:pPr>
            <a:r>
              <a:rPr kumimoji="0" lang="en-US" altLang="en-US" sz="1600" b="0" i="0" u="none" strike="noStrike" cap="none" normalizeH="0" baseline="0" dirty="0">
                <a:ln>
                  <a:noFill/>
                </a:ln>
                <a:solidFill>
                  <a:schemeClr val="tx1"/>
                </a:solidFill>
                <a:effectLst/>
              </a:rPr>
              <a:t>The following slides are QualityNet Services.</a:t>
            </a:r>
          </a:p>
          <a:p>
            <a:pPr marL="0" marR="0" lvl="0" indent="0" algn="l" defTabSz="914400" rtl="0" eaLnBrk="0" fontAlgn="base" latinLnBrk="0" hangingPunct="0">
              <a:lnSpc>
                <a:spcPct val="100000"/>
              </a:lnSpc>
              <a:spcBef>
                <a:spcPct val="0"/>
              </a:spcBef>
              <a:spcAft>
                <a:spcPct val="0"/>
              </a:spcAft>
              <a:buClrTx/>
              <a:buSzTx/>
              <a:buNone/>
              <a:tabLst/>
            </a:pPr>
            <a:r>
              <a:rPr kumimoji="0" lang="en-US" altLang="en-US" sz="1600" b="0" i="0" u="none" strike="noStrike" cap="none" normalizeH="0" baseline="0" dirty="0">
                <a:ln>
                  <a:noFill/>
                </a:ln>
                <a:solidFill>
                  <a:schemeClr val="tx1"/>
                </a:solidFill>
                <a:effectLst/>
              </a:rPr>
              <a:t>The COR works with the CET to identify high-level service requirements for the new contract to gain a better understanding of what QualityNet IT Services will be applicable:</a:t>
            </a:r>
          </a:p>
          <a:p>
            <a:pPr marL="0" marR="0" lvl="0" indent="0" algn="l" defTabSz="914400" rtl="0" eaLnBrk="0" fontAlgn="base" latinLnBrk="0" hangingPunct="0">
              <a:lnSpc>
                <a:spcPct val="100000"/>
              </a:lnSpc>
              <a:spcBef>
                <a:spcPct val="0"/>
              </a:spcBef>
              <a:spcAft>
                <a:spcPct val="0"/>
              </a:spcAft>
              <a:buClrTx/>
              <a:buSzTx/>
              <a:buNone/>
              <a:tabLst/>
            </a:pPr>
            <a:br>
              <a:rPr kumimoji="0" lang="en-US" altLang="en-US" sz="1600" b="0" i="0" u="none" strike="noStrike" cap="none" normalizeH="0" baseline="0" dirty="0">
                <a:ln>
                  <a:noFill/>
                </a:ln>
                <a:solidFill>
                  <a:schemeClr val="tx1"/>
                </a:solidFill>
                <a:effectLst/>
              </a:rPr>
            </a:br>
            <a:r>
              <a:rPr kumimoji="0" lang="en-US" altLang="en-US" sz="1600" b="0" i="0" u="none" strike="noStrike" cap="none" normalizeH="0" baseline="0" dirty="0">
                <a:ln>
                  <a:noFill/>
                </a:ln>
                <a:solidFill>
                  <a:schemeClr val="tx1"/>
                </a:solidFill>
                <a:effectLst/>
              </a:rPr>
              <a:t>- </a:t>
            </a:r>
            <a:r>
              <a:rPr lang="en-US" sz="1600" b="1" i="0" u="none" strike="noStrike" kern="1200" dirty="0">
                <a:effectLst/>
              </a:rPr>
              <a:t>Atlassian </a:t>
            </a:r>
            <a:r>
              <a:rPr lang="en-US" sz="1600" i="0" u="none" strike="noStrike" kern="1200" dirty="0">
                <a:solidFill>
                  <a:srgbClr val="000000"/>
                </a:solidFill>
                <a:effectLst/>
              </a:rPr>
              <a:t>is a cloud-based collaboration and planning service. Includes </a:t>
            </a:r>
            <a:r>
              <a:rPr lang="en-US" sz="1600" b="1" i="0" u="none" strike="noStrike" kern="1200" dirty="0">
                <a:solidFill>
                  <a:srgbClr val="000000"/>
                </a:solidFill>
                <a:effectLst/>
              </a:rPr>
              <a:t>Jira</a:t>
            </a:r>
            <a:r>
              <a:rPr lang="en-US" sz="1600" i="0" u="none" strike="noStrike" kern="1200" dirty="0">
                <a:solidFill>
                  <a:srgbClr val="000000"/>
                </a:solidFill>
                <a:effectLst/>
              </a:rPr>
              <a:t> and </a:t>
            </a:r>
            <a:r>
              <a:rPr lang="en-US" sz="1600" b="1" i="0" u="none" strike="noStrike" kern="1200" dirty="0">
                <a:solidFill>
                  <a:srgbClr val="000000"/>
                </a:solidFill>
                <a:effectLst/>
              </a:rPr>
              <a:t>Confluence</a:t>
            </a:r>
            <a:endParaRPr lang="en-US" sz="1600" b="1" i="0" u="none" strike="noStrike" dirty="0">
              <a:effectLst/>
            </a:endParaRPr>
          </a:p>
        </p:txBody>
      </p:sp>
      <p:sp>
        <p:nvSpPr>
          <p:cNvPr id="4" name="Date Placeholder 3">
            <a:extLst>
              <a:ext uri="{FF2B5EF4-FFF2-40B4-BE49-F238E27FC236}">
                <a16:creationId xmlns:a16="http://schemas.microsoft.com/office/drawing/2014/main" id="{A7539B60-CD1A-D98A-1DD5-8064F9D02C57}"/>
              </a:ext>
            </a:extLst>
          </p:cNvPr>
          <p:cNvSpPr>
            <a:spLocks noGrp="1"/>
          </p:cNvSpPr>
          <p:nvPr>
            <p:ph type="dt" sz="half" idx="11"/>
          </p:nvPr>
        </p:nvSpPr>
        <p:spPr/>
        <p:txBody>
          <a:bodyPr/>
          <a:lstStyle/>
          <a:p>
            <a:r>
              <a:rPr lang="en-US" dirty="0"/>
              <a:t>August 2024</a:t>
            </a:r>
          </a:p>
        </p:txBody>
      </p:sp>
      <p:sp>
        <p:nvSpPr>
          <p:cNvPr id="2" name="TextBox 1">
            <a:extLst>
              <a:ext uri="{FF2B5EF4-FFF2-40B4-BE49-F238E27FC236}">
                <a16:creationId xmlns:a16="http://schemas.microsoft.com/office/drawing/2014/main" id="{B1ABD550-18AB-BFDF-F7DC-6B05C7365E5E}"/>
              </a:ext>
            </a:extLst>
          </p:cNvPr>
          <p:cNvSpPr txBox="1"/>
          <p:nvPr/>
        </p:nvSpPr>
        <p:spPr>
          <a:xfrm>
            <a:off x="628650" y="2892303"/>
            <a:ext cx="6404053" cy="830997"/>
          </a:xfrm>
          <a:prstGeom prst="rect">
            <a:avLst/>
          </a:prstGeom>
          <a:noFill/>
        </p:spPr>
        <p:txBody>
          <a:bodyPr wrap="square" rtlCol="0">
            <a:spAutoFit/>
          </a:bodyPr>
          <a:lstStyle/>
          <a:p>
            <a:pPr marL="0" marR="0" indent="0" algn="l" rtl="0" eaLnBrk="1" fontAlgn="auto" latinLnBrk="0" hangingPunct="1">
              <a:spcBef>
                <a:spcPts val="0"/>
              </a:spcBef>
              <a:spcAft>
                <a:spcPts val="0"/>
              </a:spcAft>
              <a:buNone/>
            </a:pPr>
            <a:r>
              <a:rPr lang="en-US" sz="1600" b="1" i="0" u="none" strike="noStrike" kern="1200" dirty="0">
                <a:solidFill>
                  <a:srgbClr val="000000"/>
                </a:solidFill>
                <a:effectLst/>
              </a:rPr>
              <a:t>- </a:t>
            </a:r>
            <a:r>
              <a:rPr lang="en-US" sz="1600" b="1" i="0" u="none" strike="noStrike" kern="1200" dirty="0">
                <a:solidFill>
                  <a:srgbClr val="000000"/>
                </a:solidFill>
                <a:effectLst/>
                <a:latin typeface="Arial" panose="020B0604020202020204" pitchFamily="34" charset="0"/>
                <a:cs typeface="Arial" panose="020B0604020202020204" pitchFamily="34" charset="0"/>
              </a:rPr>
              <a:t>Unified File Management </a:t>
            </a:r>
            <a:r>
              <a:rPr lang="en-US" sz="1600" b="0" i="0" u="none" strike="noStrike" kern="1200" dirty="0">
                <a:solidFill>
                  <a:srgbClr val="000000"/>
                </a:solidFill>
                <a:effectLst/>
                <a:latin typeface="Arial" panose="020B0604020202020204" pitchFamily="34" charset="0"/>
                <a:cs typeface="Arial" panose="020B0604020202020204" pitchFamily="34" charset="0"/>
              </a:rPr>
              <a:t>automates and secures data exchange to meet the needs for reporting and sharing data between both internal and external resources</a:t>
            </a:r>
            <a:endParaRPr lang="en-US" sz="1600" b="0"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7551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663AA2-8A4D-9747-6D04-589726C5D9C3}"/>
              </a:ext>
            </a:extLst>
          </p:cNvPr>
          <p:cNvSpPr>
            <a:spLocks noGrp="1"/>
          </p:cNvSpPr>
          <p:nvPr>
            <p:ph type="ctrTitle"/>
          </p:nvPr>
        </p:nvSpPr>
        <p:spPr/>
        <p:txBody>
          <a:bodyPr/>
          <a:lstStyle/>
          <a:p>
            <a:r>
              <a:rPr lang="en-US" sz="2800" dirty="0"/>
              <a:t>QualityNet Services Continued</a:t>
            </a:r>
          </a:p>
        </p:txBody>
      </p:sp>
      <p:sp>
        <p:nvSpPr>
          <p:cNvPr id="3" name="Text Placeholder 2">
            <a:extLst>
              <a:ext uri="{FF2B5EF4-FFF2-40B4-BE49-F238E27FC236}">
                <a16:creationId xmlns:a16="http://schemas.microsoft.com/office/drawing/2014/main" id="{168FFC5A-9817-F327-CB75-D33454D4242D}"/>
              </a:ext>
            </a:extLst>
          </p:cNvPr>
          <p:cNvSpPr>
            <a:spLocks noGrp="1"/>
          </p:cNvSpPr>
          <p:nvPr>
            <p:ph type="body" sz="quarter" idx="10"/>
          </p:nvPr>
        </p:nvSpPr>
        <p:spPr>
          <a:xfrm>
            <a:off x="696190" y="985385"/>
            <a:ext cx="8193809" cy="2941722"/>
          </a:xfrm>
        </p:spPr>
        <p:txBody>
          <a:bodyPr/>
          <a:lstStyle/>
          <a:p>
            <a:pPr>
              <a:buFontTx/>
              <a:buChar char="-"/>
            </a:pPr>
            <a:r>
              <a:rPr lang="en-US" sz="1400" b="1" dirty="0"/>
              <a:t>Centralized Data Repository (CDR) and CCSQ Analytics Platform</a:t>
            </a:r>
            <a:endParaRPr lang="en-US" sz="1400" dirty="0"/>
          </a:p>
          <a:p>
            <a:pPr marL="0" indent="0">
              <a:buNone/>
            </a:pPr>
            <a:r>
              <a:rPr lang="en-US" sz="1400" b="1" dirty="0"/>
              <a:t>The CDR </a:t>
            </a:r>
            <a:r>
              <a:rPr lang="en-US" sz="1400" dirty="0"/>
              <a:t>consists of single, well-defined, and high-quality versions of all the data entities within the CCSQ organizational ecosystem. </a:t>
            </a:r>
          </a:p>
          <a:p>
            <a:pPr marL="0" indent="0">
              <a:buNone/>
            </a:pPr>
            <a:r>
              <a:rPr lang="en-US" sz="1400" b="1" dirty="0"/>
              <a:t>The CCSQ Analytics Platform </a:t>
            </a:r>
            <a:r>
              <a:rPr lang="en-US" sz="1400" dirty="0"/>
              <a:t>provides high-performance, in-memory analytics in an open, cloud-enabled, run-time environment. Currently, it consists to two analytic tools – Databricks.</a:t>
            </a:r>
          </a:p>
          <a:p>
            <a:pPr marL="0" indent="0">
              <a:buNone/>
            </a:pPr>
            <a:r>
              <a:rPr lang="en-US" sz="1400" dirty="0"/>
              <a:t>- </a:t>
            </a:r>
            <a:r>
              <a:rPr lang="en-US" sz="1400" b="1" dirty="0"/>
              <a:t>CCSQ QuickSight is a BI Tool </a:t>
            </a:r>
            <a:r>
              <a:rPr lang="en-US" sz="1400" dirty="0"/>
              <a:t>allowing users to create or access interactive dashboards and reports</a:t>
            </a:r>
          </a:p>
          <a:p>
            <a:pPr marL="0" indent="0">
              <a:buNone/>
            </a:pPr>
            <a:r>
              <a:rPr lang="en-US" sz="1400" dirty="0"/>
              <a:t>- </a:t>
            </a:r>
            <a:r>
              <a:rPr lang="en-US" sz="1400" b="1" dirty="0"/>
              <a:t>ServiceNow</a:t>
            </a:r>
            <a:r>
              <a:rPr lang="en-US" sz="1400" dirty="0"/>
              <a:t> is the ticketing platform that the CCSQ Service Center and QualityNet community use for logging Incidents or Service Requests and working different request types</a:t>
            </a:r>
          </a:p>
          <a:p>
            <a:pPr marL="0" indent="0">
              <a:buNone/>
            </a:pPr>
            <a:r>
              <a:rPr lang="en-US" sz="1400" dirty="0"/>
              <a:t>- </a:t>
            </a:r>
            <a:r>
              <a:rPr lang="en-US" sz="1400" b="1" dirty="0"/>
              <a:t>Slack</a:t>
            </a:r>
            <a:r>
              <a:rPr lang="en-US" sz="1400" dirty="0"/>
              <a:t> is a collaboration tool enabling users to connect with individuals and groups within the QualityNet community</a:t>
            </a:r>
          </a:p>
          <a:p>
            <a:endParaRPr lang="en-US" dirty="0"/>
          </a:p>
        </p:txBody>
      </p:sp>
      <p:sp>
        <p:nvSpPr>
          <p:cNvPr id="4" name="Date Placeholder 3">
            <a:extLst>
              <a:ext uri="{FF2B5EF4-FFF2-40B4-BE49-F238E27FC236}">
                <a16:creationId xmlns:a16="http://schemas.microsoft.com/office/drawing/2014/main" id="{1DAC7CF7-900D-C790-7319-78792179E4D8}"/>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46241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CDAE5-4301-B528-02C1-5D1B6CEDA4DA}"/>
              </a:ext>
            </a:extLst>
          </p:cNvPr>
          <p:cNvSpPr>
            <a:spLocks noGrp="1"/>
          </p:cNvSpPr>
          <p:nvPr>
            <p:ph type="ctrTitle"/>
          </p:nvPr>
        </p:nvSpPr>
        <p:spPr/>
        <p:txBody>
          <a:bodyPr/>
          <a:lstStyle/>
          <a:p>
            <a:r>
              <a:rPr lang="en-US" sz="2800" dirty="0"/>
              <a:t>QualityNet Communication Services</a:t>
            </a:r>
          </a:p>
        </p:txBody>
      </p:sp>
      <p:sp>
        <p:nvSpPr>
          <p:cNvPr id="3" name="Text Placeholder 2">
            <a:extLst>
              <a:ext uri="{FF2B5EF4-FFF2-40B4-BE49-F238E27FC236}">
                <a16:creationId xmlns:a16="http://schemas.microsoft.com/office/drawing/2014/main" id="{3E21BEE7-8765-0FB6-CCF2-CB1DDB516085}"/>
              </a:ext>
            </a:extLst>
          </p:cNvPr>
          <p:cNvSpPr>
            <a:spLocks noGrp="1"/>
          </p:cNvSpPr>
          <p:nvPr>
            <p:ph type="body" sz="quarter" idx="10"/>
          </p:nvPr>
        </p:nvSpPr>
        <p:spPr/>
        <p:txBody>
          <a:bodyPr/>
          <a:lstStyle/>
          <a:p>
            <a:pPr marR="0" algn="l" rtl="0" eaLnBrk="1" fontAlgn="auto" latinLnBrk="0" hangingPunct="1">
              <a:spcBef>
                <a:spcPts val="0"/>
              </a:spcBef>
              <a:spcAft>
                <a:spcPts val="0"/>
              </a:spcAft>
              <a:buFontTx/>
              <a:buChar char="-"/>
            </a:pPr>
            <a:r>
              <a:rPr lang="en-US" sz="1600" b="1" i="0" u="none" strike="noStrike" kern="1200" dirty="0">
                <a:effectLst/>
              </a:rPr>
              <a:t>QualityNet Mailer </a:t>
            </a:r>
            <a:r>
              <a:rPr lang="en-US" sz="1600" b="0" i="0" u="none" strike="noStrike" kern="1200" dirty="0">
                <a:effectLst/>
              </a:rPr>
              <a:t>is a list management system that is used to assist ADOs and contractors in communicating with large groups of end-users, program participants, and stakeholders. Contract</a:t>
            </a:r>
            <a:r>
              <a:rPr lang="en-US" sz="1600" i="0" u="none" strike="noStrike" kern="1200" dirty="0">
                <a:effectLst/>
              </a:rPr>
              <a:t>s</a:t>
            </a:r>
            <a:r>
              <a:rPr lang="en-US" sz="1600" b="1" i="0" u="none" strike="noStrike" kern="1200" dirty="0">
                <a:effectLst/>
              </a:rPr>
              <a:t> </a:t>
            </a:r>
            <a:r>
              <a:rPr lang="en-US" sz="1600" i="0" u="none" strike="noStrike" kern="1200" dirty="0">
                <a:effectLst/>
              </a:rPr>
              <a:t>have the option to create their own lists and to sign up to receive existing listservs</a:t>
            </a:r>
          </a:p>
          <a:p>
            <a:pPr marL="0" marR="0" indent="0" algn="l" rtl="0" eaLnBrk="1" fontAlgn="auto" latinLnBrk="0" hangingPunct="1">
              <a:spcBef>
                <a:spcPts val="0"/>
              </a:spcBef>
              <a:spcAft>
                <a:spcPts val="0"/>
              </a:spcAft>
              <a:buNone/>
            </a:pPr>
            <a:endParaRPr lang="en-US" sz="1600" dirty="0"/>
          </a:p>
          <a:p>
            <a:pPr marR="0" algn="l" rtl="0" eaLnBrk="1" fontAlgn="auto" latinLnBrk="0" hangingPunct="1">
              <a:spcBef>
                <a:spcPts val="0"/>
              </a:spcBef>
              <a:spcAft>
                <a:spcPts val="0"/>
              </a:spcAft>
              <a:buFontTx/>
              <a:buChar char="-"/>
            </a:pPr>
            <a:r>
              <a:rPr lang="en-US" sz="1600" b="1" i="0" u="none" strike="noStrike" kern="1200" dirty="0">
                <a:solidFill>
                  <a:srgbClr val="000000"/>
                </a:solidFill>
                <a:effectLst/>
              </a:rPr>
              <a:t>QualityNet Communications Hub is</a:t>
            </a:r>
            <a:r>
              <a:rPr lang="en-US" sz="1600" b="0" i="0" u="none" strike="noStrike" kern="1200" dirty="0">
                <a:solidFill>
                  <a:srgbClr val="000000"/>
                </a:solidFill>
                <a:effectLst/>
              </a:rPr>
              <a:t> a public space for news, guidance, and information on QualityNet IT Services.  It contains information such as announcements, upcoming training events, and more</a:t>
            </a:r>
          </a:p>
          <a:p>
            <a:pPr marL="0" marR="0" indent="0" algn="l" rtl="0" eaLnBrk="1" fontAlgn="auto" latinLnBrk="0" hangingPunct="1">
              <a:spcBef>
                <a:spcPts val="0"/>
              </a:spcBef>
              <a:spcAft>
                <a:spcPts val="0"/>
              </a:spcAft>
              <a:buNone/>
            </a:pPr>
            <a:endParaRPr lang="en-US" sz="1600" b="0" i="0" u="none" strike="noStrike" kern="1200" dirty="0">
              <a:solidFill>
                <a:srgbClr val="000000"/>
              </a:solidFill>
              <a:effectLst/>
            </a:endParaRPr>
          </a:p>
          <a:p>
            <a:pPr marR="0" algn="l" rtl="0" eaLnBrk="1" fontAlgn="auto" latinLnBrk="0" hangingPunct="1">
              <a:spcBef>
                <a:spcPts val="0"/>
              </a:spcBef>
              <a:spcAft>
                <a:spcPts val="0"/>
              </a:spcAft>
              <a:buFontTx/>
              <a:buChar char="-"/>
            </a:pPr>
            <a:r>
              <a:rPr lang="en-US" sz="1600" b="1" i="0" u="none" strike="noStrike" kern="1200" dirty="0">
                <a:solidFill>
                  <a:srgbClr val="000000"/>
                </a:solidFill>
                <a:effectLst/>
              </a:rPr>
              <a:t>SurveyMonkey </a:t>
            </a:r>
            <a:r>
              <a:rPr lang="en-US" sz="1600" b="0" i="0" u="none" strike="noStrike" kern="1200" dirty="0">
                <a:solidFill>
                  <a:srgbClr val="000000"/>
                </a:solidFill>
                <a:effectLst/>
              </a:rPr>
              <a:t>is </a:t>
            </a:r>
            <a:r>
              <a:rPr lang="en-US" sz="1600" b="0" i="0" u="none" strike="noStrike" kern="1200" dirty="0">
                <a:solidFill>
                  <a:srgbClr val="222222"/>
                </a:solidFill>
                <a:effectLst/>
              </a:rPr>
              <a:t>an online survey software tool that helps you to create and run professional online surveys</a:t>
            </a:r>
            <a:endParaRPr lang="en-US" sz="1600" b="0" i="0" u="none" strike="noStrike" dirty="0">
              <a:effectLst/>
            </a:endParaRPr>
          </a:p>
          <a:p>
            <a:pPr marL="0" indent="0">
              <a:buNone/>
            </a:pPr>
            <a:endParaRPr lang="en-US" dirty="0"/>
          </a:p>
        </p:txBody>
      </p:sp>
      <p:sp>
        <p:nvSpPr>
          <p:cNvPr id="4" name="Date Placeholder 3">
            <a:extLst>
              <a:ext uri="{FF2B5EF4-FFF2-40B4-BE49-F238E27FC236}">
                <a16:creationId xmlns:a16="http://schemas.microsoft.com/office/drawing/2014/main" id="{DA00A3F6-F194-7D01-7792-C21F2C19184C}"/>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1323960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E9EE4-9041-0CFE-D329-5C01CA962AE5}"/>
              </a:ext>
            </a:extLst>
          </p:cNvPr>
          <p:cNvSpPr>
            <a:spLocks noGrp="1"/>
          </p:cNvSpPr>
          <p:nvPr>
            <p:ph type="ctrTitle"/>
          </p:nvPr>
        </p:nvSpPr>
        <p:spPr/>
        <p:txBody>
          <a:bodyPr/>
          <a:lstStyle/>
          <a:p>
            <a:r>
              <a:rPr lang="en-US" sz="2800" dirty="0"/>
              <a:t>QualityNet Development Tools</a:t>
            </a:r>
          </a:p>
        </p:txBody>
      </p:sp>
      <p:sp>
        <p:nvSpPr>
          <p:cNvPr id="3" name="Text Placeholder 2">
            <a:extLst>
              <a:ext uri="{FF2B5EF4-FFF2-40B4-BE49-F238E27FC236}">
                <a16:creationId xmlns:a16="http://schemas.microsoft.com/office/drawing/2014/main" id="{CD3E809E-E7D5-34F0-A86B-B8C340712A2D}"/>
              </a:ext>
            </a:extLst>
          </p:cNvPr>
          <p:cNvSpPr>
            <a:spLocks noGrp="1"/>
          </p:cNvSpPr>
          <p:nvPr>
            <p:ph type="body" sz="quarter" idx="10"/>
          </p:nvPr>
        </p:nvSpPr>
        <p:spPr>
          <a:xfrm>
            <a:off x="696191" y="920947"/>
            <a:ext cx="7524942" cy="2941722"/>
          </a:xfrm>
        </p:spPr>
        <p:txBody>
          <a:bodyPr/>
          <a:lstStyle/>
          <a:p>
            <a:pPr marR="0" algn="l" rtl="0" eaLnBrk="1" fontAlgn="auto" latinLnBrk="0" hangingPunct="1">
              <a:spcBef>
                <a:spcPts val="0"/>
              </a:spcBef>
              <a:spcAft>
                <a:spcPts val="0"/>
              </a:spcAft>
              <a:buFontTx/>
              <a:buChar char="-"/>
            </a:pPr>
            <a:r>
              <a:rPr lang="en-US" sz="1600" b="1" i="0" u="none" strike="noStrike" kern="1200" dirty="0">
                <a:solidFill>
                  <a:srgbClr val="000000"/>
                </a:solidFill>
                <a:effectLst/>
              </a:rPr>
              <a:t>Ansible Tower </a:t>
            </a:r>
            <a:r>
              <a:rPr lang="en-US" sz="1600" i="0" u="none" strike="noStrike" kern="1200" dirty="0">
                <a:solidFill>
                  <a:srgbClr val="000000"/>
                </a:solidFill>
                <a:effectLst/>
              </a:rPr>
              <a:t>is an agentless Open-Source automation engine that can be used to automate software provisioning, configuration management, application deployment and other IT activities</a:t>
            </a:r>
          </a:p>
          <a:p>
            <a:pPr marR="0" algn="l" rtl="0" eaLnBrk="1" fontAlgn="auto" latinLnBrk="0" hangingPunct="1">
              <a:spcBef>
                <a:spcPts val="0"/>
              </a:spcBef>
              <a:spcAft>
                <a:spcPts val="0"/>
              </a:spcAft>
              <a:buFontTx/>
              <a:buChar char="-"/>
            </a:pPr>
            <a:endParaRPr lang="en-US" sz="1600" b="1" dirty="0">
              <a:solidFill>
                <a:srgbClr val="000000"/>
              </a:solidFill>
            </a:endParaRPr>
          </a:p>
          <a:p>
            <a:pPr marR="0" algn="l" rtl="0" eaLnBrk="1" fontAlgn="auto" latinLnBrk="0" hangingPunct="1">
              <a:spcBef>
                <a:spcPts val="0"/>
              </a:spcBef>
              <a:spcAft>
                <a:spcPts val="0"/>
              </a:spcAft>
              <a:buFontTx/>
              <a:buChar char="-"/>
            </a:pPr>
            <a:r>
              <a:rPr lang="en-US" sz="1600" b="1" i="0" u="none" strike="noStrike" kern="1200" dirty="0">
                <a:solidFill>
                  <a:srgbClr val="000000"/>
                </a:solidFill>
                <a:effectLst/>
              </a:rPr>
              <a:t>QualityNet-Github Enterprise Cloud </a:t>
            </a:r>
            <a:r>
              <a:rPr lang="en-US" sz="1600" b="0" i="0" u="none" strike="noStrike" kern="1200" dirty="0">
                <a:solidFill>
                  <a:srgbClr val="000000"/>
                </a:solidFill>
                <a:effectLst/>
              </a:rPr>
              <a:t>is the Open-Source solution used by QualityNet to implement Software configuration management (SCM)</a:t>
            </a:r>
          </a:p>
          <a:p>
            <a:pPr marR="0" algn="l" rtl="0" eaLnBrk="1" fontAlgn="auto" latinLnBrk="0" hangingPunct="1">
              <a:spcBef>
                <a:spcPts val="0"/>
              </a:spcBef>
              <a:spcAft>
                <a:spcPts val="0"/>
              </a:spcAft>
              <a:buFontTx/>
              <a:buChar char="-"/>
            </a:pPr>
            <a:endParaRPr lang="en-US" sz="1600" dirty="0">
              <a:solidFill>
                <a:srgbClr val="000000"/>
              </a:solidFill>
            </a:endParaRPr>
          </a:p>
          <a:p>
            <a:pPr marR="0" algn="l" rtl="0" eaLnBrk="1" fontAlgn="auto" latinLnBrk="0" hangingPunct="1">
              <a:spcBef>
                <a:spcPts val="0"/>
              </a:spcBef>
              <a:spcAft>
                <a:spcPts val="0"/>
              </a:spcAft>
              <a:buFontTx/>
              <a:buChar char="-"/>
            </a:pPr>
            <a:r>
              <a:rPr lang="en-US" sz="1600" b="1" i="0" u="none" strike="noStrike" kern="1200" dirty="0">
                <a:solidFill>
                  <a:srgbClr val="000000"/>
                </a:solidFill>
                <a:effectLst/>
              </a:rPr>
              <a:t>QualityNet Cloud </a:t>
            </a:r>
            <a:r>
              <a:rPr lang="en-US" sz="1600" b="0" i="0" u="none" strike="noStrike" kern="1200" dirty="0">
                <a:solidFill>
                  <a:srgbClr val="000000"/>
                </a:solidFill>
                <a:effectLst/>
              </a:rPr>
              <a:t>is an AWS based public cloud solution that enables the QualityNet program to utilize AWS cloud services in a manner that meets CMS security, architecture, and governance requirements</a:t>
            </a:r>
          </a:p>
          <a:p>
            <a:pPr marL="0" marR="0" indent="0" algn="l" rtl="0" eaLnBrk="1" fontAlgn="auto" latinLnBrk="0" hangingPunct="1">
              <a:spcBef>
                <a:spcPts val="0"/>
              </a:spcBef>
              <a:spcAft>
                <a:spcPts val="0"/>
              </a:spcAft>
              <a:buNone/>
            </a:pPr>
            <a:endParaRPr lang="en-US" sz="1600" b="0" i="0" u="none" strike="noStrike" kern="1200" dirty="0">
              <a:solidFill>
                <a:srgbClr val="000000"/>
              </a:solidFill>
              <a:effectLst/>
            </a:endParaRPr>
          </a:p>
          <a:p>
            <a:pPr marR="0" algn="l" rtl="0" eaLnBrk="1" fontAlgn="auto" latinLnBrk="0" hangingPunct="1">
              <a:spcBef>
                <a:spcPts val="0"/>
              </a:spcBef>
              <a:spcAft>
                <a:spcPts val="0"/>
              </a:spcAft>
              <a:buFontTx/>
              <a:buChar char="-"/>
            </a:pPr>
            <a:r>
              <a:rPr lang="en-US" sz="1600" b="1" i="0" u="none" strike="noStrike" kern="1200" dirty="0">
                <a:solidFill>
                  <a:srgbClr val="000000"/>
                </a:solidFill>
                <a:effectLst/>
              </a:rPr>
              <a:t>Jenkins</a:t>
            </a:r>
            <a:r>
              <a:rPr lang="en-US" sz="1600" b="0" i="0" u="none" strike="noStrike" kern="1200" dirty="0">
                <a:solidFill>
                  <a:srgbClr val="000000"/>
                </a:solidFill>
                <a:effectLst/>
              </a:rPr>
              <a:t> is an Open-Source automation and orchestration engine   Jenkins offers a simple way to help automate the non-human parts of the software development process</a:t>
            </a:r>
            <a:endParaRPr lang="en-US" sz="1600" dirty="0"/>
          </a:p>
        </p:txBody>
      </p:sp>
      <p:sp>
        <p:nvSpPr>
          <p:cNvPr id="4" name="Date Placeholder 3">
            <a:extLst>
              <a:ext uri="{FF2B5EF4-FFF2-40B4-BE49-F238E27FC236}">
                <a16:creationId xmlns:a16="http://schemas.microsoft.com/office/drawing/2014/main" id="{08DF3D49-E254-252A-2999-FF355034E6A5}"/>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3053514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36E63A-9719-CA49-380A-2A01D521FA21}"/>
              </a:ext>
            </a:extLst>
          </p:cNvPr>
          <p:cNvSpPr>
            <a:spLocks noGrp="1"/>
          </p:cNvSpPr>
          <p:nvPr>
            <p:ph type="ctrTitle"/>
          </p:nvPr>
        </p:nvSpPr>
        <p:spPr/>
        <p:txBody>
          <a:bodyPr/>
          <a:lstStyle/>
          <a:p>
            <a:r>
              <a:rPr lang="en-US" sz="2800" dirty="0"/>
              <a:t>More Development Tools</a:t>
            </a:r>
          </a:p>
        </p:txBody>
      </p:sp>
      <p:sp>
        <p:nvSpPr>
          <p:cNvPr id="3" name="Text Placeholder 2">
            <a:extLst>
              <a:ext uri="{FF2B5EF4-FFF2-40B4-BE49-F238E27FC236}">
                <a16:creationId xmlns:a16="http://schemas.microsoft.com/office/drawing/2014/main" id="{F23E1E43-7D15-7157-0AF9-F812FA1E5598}"/>
              </a:ext>
            </a:extLst>
          </p:cNvPr>
          <p:cNvSpPr>
            <a:spLocks noGrp="1"/>
          </p:cNvSpPr>
          <p:nvPr>
            <p:ph type="body" sz="quarter" idx="10"/>
          </p:nvPr>
        </p:nvSpPr>
        <p:spPr>
          <a:xfrm>
            <a:off x="696191" y="985385"/>
            <a:ext cx="7846676" cy="2941722"/>
          </a:xfrm>
        </p:spPr>
        <p:txBody>
          <a:bodyPr/>
          <a:lstStyle/>
          <a:p>
            <a:pPr marR="0" algn="l" rtl="0" eaLnBrk="1" fontAlgn="auto" latinLnBrk="0" hangingPunct="1">
              <a:spcBef>
                <a:spcPts val="0"/>
              </a:spcBef>
              <a:spcAft>
                <a:spcPts val="0"/>
              </a:spcAft>
              <a:buFont typeface="Arial" panose="020B0604020202020204" pitchFamily="34" charset="0"/>
              <a:buChar char="-"/>
            </a:pPr>
            <a:r>
              <a:rPr lang="en-US" sz="1400" b="1" i="0" u="none" strike="noStrike" kern="1200" dirty="0">
                <a:solidFill>
                  <a:srgbClr val="000000"/>
                </a:solidFill>
                <a:effectLst/>
              </a:rPr>
              <a:t>New Relic </a:t>
            </a:r>
            <a:r>
              <a:rPr lang="en-US" sz="1400" b="0" i="0" u="none" strike="noStrike" kern="1200" dirty="0">
                <a:solidFill>
                  <a:srgbClr val="000000"/>
                </a:solidFill>
                <a:effectLst/>
              </a:rPr>
              <a:t>is a Software as a Service (SaaS) offering to monitor resources such as infrastructure, applications, and Amazon Web Service (AWS) endpoints for applications in the QualityNet cloud</a:t>
            </a:r>
          </a:p>
          <a:p>
            <a:pPr marL="0" marR="0" indent="0" algn="l" rtl="0" eaLnBrk="1" fontAlgn="auto" latinLnBrk="0" hangingPunct="1">
              <a:spcBef>
                <a:spcPts val="0"/>
              </a:spcBef>
              <a:spcAft>
                <a:spcPts val="0"/>
              </a:spcAft>
              <a:buNone/>
            </a:pPr>
            <a:endParaRPr lang="en-US" sz="1400" b="0" i="0" u="none" strike="noStrike" dirty="0">
              <a:effectLst/>
            </a:endParaRPr>
          </a:p>
          <a:p>
            <a:pPr marR="0" algn="l" rtl="0" eaLnBrk="1" fontAlgn="auto" latinLnBrk="0" hangingPunct="1">
              <a:spcBef>
                <a:spcPts val="0"/>
              </a:spcBef>
              <a:spcAft>
                <a:spcPts val="0"/>
              </a:spcAft>
              <a:buFont typeface="Arial" panose="020B0604020202020204" pitchFamily="34" charset="0"/>
              <a:buChar char="-"/>
            </a:pPr>
            <a:r>
              <a:rPr lang="en-US" sz="1400" b="1" i="0" u="none" strike="noStrike" kern="1200" dirty="0">
                <a:solidFill>
                  <a:srgbClr val="000000"/>
                </a:solidFill>
                <a:effectLst/>
              </a:rPr>
              <a:t>Nexus RM </a:t>
            </a:r>
            <a:r>
              <a:rPr lang="en-US" sz="1400" b="0" i="0" u="none" strike="noStrike" kern="1200" dirty="0">
                <a:solidFill>
                  <a:srgbClr val="000000"/>
                </a:solidFill>
                <a:effectLst/>
              </a:rPr>
              <a:t>is the repository management solution that is used by QualityNet to store and manage whatever libraries and other binary artifacts that the users require</a:t>
            </a:r>
          </a:p>
          <a:p>
            <a:pPr marR="0" algn="l" rtl="0" eaLnBrk="1" fontAlgn="auto" latinLnBrk="0" hangingPunct="1">
              <a:spcBef>
                <a:spcPts val="0"/>
              </a:spcBef>
              <a:spcAft>
                <a:spcPts val="0"/>
              </a:spcAft>
              <a:buFont typeface="Arial" panose="020B0604020202020204" pitchFamily="34" charset="0"/>
              <a:buChar char="-"/>
            </a:pPr>
            <a:endParaRPr lang="en-US" sz="1400" b="0" i="0" u="none" strike="noStrike" dirty="0">
              <a:effectLst/>
            </a:endParaRPr>
          </a:p>
          <a:p>
            <a:pPr marR="0" algn="l" rtl="0" eaLnBrk="1" fontAlgn="auto" latinLnBrk="0" hangingPunct="1">
              <a:spcBef>
                <a:spcPts val="0"/>
              </a:spcBef>
              <a:spcAft>
                <a:spcPts val="0"/>
              </a:spcAft>
              <a:buFont typeface="Arial" panose="020B0604020202020204" pitchFamily="34" charset="0"/>
              <a:buChar char="-"/>
            </a:pPr>
            <a:r>
              <a:rPr lang="en-US" sz="1400" b="1" i="0" u="none" strike="noStrike" kern="1200" dirty="0">
                <a:solidFill>
                  <a:srgbClr val="000000"/>
                </a:solidFill>
                <a:effectLst/>
              </a:rPr>
              <a:t>Splunk</a:t>
            </a:r>
            <a:r>
              <a:rPr lang="en-US" sz="1400" b="0" i="0" u="none" strike="noStrike" kern="1200" dirty="0">
                <a:solidFill>
                  <a:srgbClr val="000000"/>
                </a:solidFill>
                <a:effectLst/>
              </a:rPr>
              <a:t> is a powerful tool for searching and exploring data. It can help predict, identify, and solve problems related to business, information technology (IT), DevOps, and security in real-time</a:t>
            </a:r>
          </a:p>
          <a:p>
            <a:pPr marR="0" algn="l" rtl="0" eaLnBrk="1" fontAlgn="auto" latinLnBrk="0" hangingPunct="1">
              <a:spcBef>
                <a:spcPts val="0"/>
              </a:spcBef>
              <a:spcAft>
                <a:spcPts val="0"/>
              </a:spcAft>
              <a:buFont typeface="Arial" panose="020B0604020202020204" pitchFamily="34" charset="0"/>
              <a:buChar char="-"/>
            </a:pPr>
            <a:endParaRPr lang="en-US" sz="1400" b="0" i="0" u="none" strike="noStrike" dirty="0">
              <a:effectLst/>
            </a:endParaRPr>
          </a:p>
          <a:p>
            <a:pPr marR="0" algn="l" rtl="0" eaLnBrk="1" fontAlgn="auto" latinLnBrk="0" hangingPunct="1">
              <a:spcBef>
                <a:spcPts val="0"/>
              </a:spcBef>
              <a:spcAft>
                <a:spcPts val="0"/>
              </a:spcAft>
              <a:buFont typeface="Arial" panose="020B0604020202020204" pitchFamily="34" charset="0"/>
              <a:buChar char="-"/>
            </a:pPr>
            <a:r>
              <a:rPr lang="en-US" sz="1400" b="1" i="0" u="none" strike="noStrike" kern="1200" dirty="0">
                <a:solidFill>
                  <a:srgbClr val="000000"/>
                </a:solidFill>
                <a:effectLst/>
              </a:rPr>
              <a:t>Zscaler</a:t>
            </a:r>
            <a:r>
              <a:rPr lang="en-US" sz="1400" b="0" i="0" u="none" strike="noStrike" kern="1200" dirty="0">
                <a:solidFill>
                  <a:srgbClr val="000000"/>
                </a:solidFill>
                <a:effectLst/>
              </a:rPr>
              <a:t> is an alternative to VPN that uses a different method of allowing users to access resources within the QualityNet network</a:t>
            </a:r>
            <a:endParaRPr lang="en-US" sz="1400" b="0" i="0" u="none" strike="noStrike" dirty="0">
              <a:effectLst/>
            </a:endParaRPr>
          </a:p>
        </p:txBody>
      </p:sp>
      <p:sp>
        <p:nvSpPr>
          <p:cNvPr id="4" name="Date Placeholder 3">
            <a:extLst>
              <a:ext uri="{FF2B5EF4-FFF2-40B4-BE49-F238E27FC236}">
                <a16:creationId xmlns:a16="http://schemas.microsoft.com/office/drawing/2014/main" id="{81D8CEE3-A036-D9F0-CA7B-FE53131BEEC4}"/>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41536835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3B5BA-6E0D-40B9-AF5C-3CEAE26D61D8}"/>
              </a:ext>
            </a:extLst>
          </p:cNvPr>
          <p:cNvSpPr>
            <a:spLocks noGrp="1"/>
          </p:cNvSpPr>
          <p:nvPr>
            <p:ph type="ctrTitle"/>
          </p:nvPr>
        </p:nvSpPr>
        <p:spPr/>
        <p:txBody>
          <a:bodyPr/>
          <a:lstStyle/>
          <a:p>
            <a:r>
              <a:rPr lang="en-US" sz="2800" dirty="0"/>
              <a:t>Contract Off-Boarding </a:t>
            </a:r>
          </a:p>
        </p:txBody>
      </p:sp>
      <p:sp>
        <p:nvSpPr>
          <p:cNvPr id="3" name="Text Placeholder 2">
            <a:extLst>
              <a:ext uri="{FF2B5EF4-FFF2-40B4-BE49-F238E27FC236}">
                <a16:creationId xmlns:a16="http://schemas.microsoft.com/office/drawing/2014/main" id="{F791DA5F-E435-CD1A-DBD4-7799AE6180BD}"/>
              </a:ext>
            </a:extLst>
          </p:cNvPr>
          <p:cNvSpPr>
            <a:spLocks noGrp="1"/>
          </p:cNvSpPr>
          <p:nvPr>
            <p:ph type="body" sz="quarter" idx="10"/>
          </p:nvPr>
        </p:nvSpPr>
        <p:spPr/>
        <p:txBody>
          <a:bodyPr/>
          <a:lstStyle/>
          <a:p>
            <a:pPr marL="0" marR="0" lvl="0" indent="0" algn="l" defTabSz="685800" rtl="0" eaLnBrk="1" fontAlgn="auto" latinLnBrk="0" hangingPunct="1">
              <a:lnSpc>
                <a:spcPct val="90000"/>
              </a:lnSpc>
              <a:spcBef>
                <a:spcPts val="750"/>
              </a:spcBef>
              <a:spcAft>
                <a:spcPts val="0"/>
              </a:spcAft>
              <a:buClrTx/>
              <a:buSzTx/>
              <a:buFont typeface="Arial"/>
              <a:buNone/>
              <a:tabLst/>
              <a:defRPr/>
            </a:pPr>
            <a:r>
              <a:rPr lang="en-US" sz="1600" dirty="0"/>
              <a:t>Contract Closeout (60 Days Prior to Period of Performance Ending)</a:t>
            </a:r>
            <a:endParaRPr kumimoji="0" lang="en-US"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a:p>
            <a:pPr marL="0" indent="0">
              <a:buNone/>
            </a:pPr>
            <a:r>
              <a:rPr lang="en-US" sz="1600" dirty="0"/>
              <a:t>	The COR notifies the CET of the upcoming end of the contract 	period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by emailing to: 	</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2"/>
              </a:rPr>
              <a:t>ISGContractorOnboardingServices@cms.hhs.gov</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endParaRPr lang="en-US" sz="1600" dirty="0"/>
          </a:p>
          <a:p>
            <a:pPr marL="0" indent="0">
              <a:buNone/>
            </a:pPr>
            <a:r>
              <a:rPr lang="en-US" sz="1600" dirty="0"/>
              <a:t>	The CET ensures that all access and services are appropriately 	terminated and conducts any necessary closeout procedures</a:t>
            </a:r>
          </a:p>
          <a:p>
            <a:pPr marL="0" indent="0">
              <a:buNone/>
            </a:pPr>
            <a:endParaRPr lang="en-US" dirty="0"/>
          </a:p>
        </p:txBody>
      </p:sp>
      <p:sp>
        <p:nvSpPr>
          <p:cNvPr id="4" name="Date Placeholder 3">
            <a:extLst>
              <a:ext uri="{FF2B5EF4-FFF2-40B4-BE49-F238E27FC236}">
                <a16:creationId xmlns:a16="http://schemas.microsoft.com/office/drawing/2014/main" id="{3A043CC3-7394-D86D-0366-DF26E434799C}"/>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4015832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600075" y="1118507"/>
            <a:ext cx="2500312" cy="2624327"/>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8FFEF55-C7C0-34AB-DB76-5D4C47E78A3A}"/>
              </a:ext>
            </a:extLst>
          </p:cNvPr>
          <p:cNvSpPr>
            <a:spLocks noGrp="1"/>
          </p:cNvSpPr>
          <p:nvPr>
            <p:ph type="ctrTitle"/>
          </p:nvPr>
        </p:nvSpPr>
        <p:spPr>
          <a:xfrm>
            <a:off x="771525" y="1475449"/>
            <a:ext cx="1971675" cy="1910443"/>
          </a:xfrm>
          <a:noFill/>
        </p:spPr>
        <p:txBody>
          <a:bodyPr vert="horz" lIns="91440" tIns="45720" rIns="91440" bIns="45720" rtlCol="0" anchor="ctr">
            <a:normAutofit/>
          </a:bodyPr>
          <a:lstStyle/>
          <a:p>
            <a:pPr algn="ctr" defTabSz="914400"/>
            <a:r>
              <a:rPr lang="en-US" sz="2700" kern="1200">
                <a:solidFill>
                  <a:srgbClr val="FFFFFF"/>
                </a:solidFill>
                <a:latin typeface="+mj-lt"/>
                <a:ea typeface="+mj-ea"/>
                <a:cs typeface="+mj-cs"/>
              </a:rPr>
              <a:t>Questions</a:t>
            </a:r>
          </a:p>
        </p:txBody>
      </p:sp>
      <p:pic>
        <p:nvPicPr>
          <p:cNvPr id="1026" name="Picture 2" descr="Question Mark Button Symbol | Great PowerPoint ClipArt for ...">
            <a:extLst>
              <a:ext uri="{FF2B5EF4-FFF2-40B4-BE49-F238E27FC236}">
                <a16:creationId xmlns:a16="http://schemas.microsoft.com/office/drawing/2014/main" id="{7AE4D2F7-6F51-E2C8-6AFC-27720ED0B83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037472" y="482599"/>
            <a:ext cx="4176554" cy="3602221"/>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3">
            <a:extLst>
              <a:ext uri="{FF2B5EF4-FFF2-40B4-BE49-F238E27FC236}">
                <a16:creationId xmlns:a16="http://schemas.microsoft.com/office/drawing/2014/main" id="{23E530D3-89E3-2883-0528-3F922EC18E90}"/>
              </a:ext>
            </a:extLst>
          </p:cNvPr>
          <p:cNvSpPr>
            <a:spLocks noGrp="1"/>
          </p:cNvSpPr>
          <p:nvPr>
            <p:ph type="dt" sz="half" idx="11"/>
          </p:nvPr>
        </p:nvSpPr>
        <p:spPr>
          <a:xfrm>
            <a:off x="628650" y="4767263"/>
            <a:ext cx="2057400" cy="273844"/>
          </a:xfrm>
        </p:spPr>
        <p:txBody>
          <a:bodyPr/>
          <a:lstStyle/>
          <a:p>
            <a:r>
              <a:rPr lang="en-US" dirty="0"/>
              <a:t>August 2024</a:t>
            </a:r>
          </a:p>
        </p:txBody>
      </p:sp>
    </p:spTree>
    <p:extLst>
      <p:ext uri="{BB962C8B-B14F-4D97-AF65-F5344CB8AC3E}">
        <p14:creationId xmlns:p14="http://schemas.microsoft.com/office/powerpoint/2010/main" val="3755242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42319467-6C11-1F8E-0ABF-8577E7821592}"/>
              </a:ext>
            </a:extLst>
          </p:cNvPr>
          <p:cNvSpPr>
            <a:spLocks noGrp="1"/>
          </p:cNvSpPr>
          <p:nvPr>
            <p:ph type="ctrTitle"/>
          </p:nvPr>
        </p:nvSpPr>
        <p:spPr/>
        <p:txBody>
          <a:bodyPr/>
          <a:lstStyle/>
          <a:p>
            <a:r>
              <a:rPr lang="en-US" sz="2800" dirty="0"/>
              <a:t>Introduction To Contractor On-Boarding </a:t>
            </a:r>
          </a:p>
        </p:txBody>
      </p:sp>
      <p:sp>
        <p:nvSpPr>
          <p:cNvPr id="3" name="Text Placeholder 2">
            <a:extLst>
              <a:ext uri="{FF2B5EF4-FFF2-40B4-BE49-F238E27FC236}">
                <a16:creationId xmlns:a16="http://schemas.microsoft.com/office/drawing/2014/main" id="{BF1E10AE-26E3-FBDE-123B-B0A23AD4D19B}"/>
              </a:ext>
            </a:extLst>
          </p:cNvPr>
          <p:cNvSpPr>
            <a:spLocks noGrp="1"/>
          </p:cNvSpPr>
          <p:nvPr>
            <p:ph type="body" sz="quarter" idx="10"/>
          </p:nvPr>
        </p:nvSpPr>
        <p:spPr>
          <a:xfrm>
            <a:off x="696191" y="985385"/>
            <a:ext cx="7770476" cy="2941722"/>
          </a:xfrm>
        </p:spPr>
        <p:txBody>
          <a:bodyPr/>
          <a:lstStyle/>
          <a:p>
            <a:pPr marL="0" indent="0">
              <a:buNone/>
            </a:pPr>
            <a:r>
              <a:rPr lang="en-US" sz="1600" dirty="0"/>
              <a:t>Welcome to the Contractor On-Boarding Overview. This presentation is designed to provide you with a comprehensive understanding of the contractor on-boarding process, outlining what is expected from you as Contractor Representatives (COR) </a:t>
            </a:r>
          </a:p>
          <a:p>
            <a:pPr marL="0" indent="0">
              <a:buNone/>
            </a:pPr>
            <a:r>
              <a:rPr lang="en-US" sz="1600" dirty="0"/>
              <a:t>We will cover the key steps involved in on-boarding new contractors, including the necessary documentation, timeline, and communication protocols</a:t>
            </a:r>
          </a:p>
          <a:p>
            <a:pPr marL="0" indent="0">
              <a:buNone/>
            </a:pPr>
            <a:r>
              <a:rPr lang="en-US" sz="1600" dirty="0"/>
              <a:t>Our goal is to ensure a seamless and efficient on-boarding experience that aligns with our organizational standards and compliance requirements</a:t>
            </a:r>
          </a:p>
          <a:p>
            <a:pPr marL="0" indent="0">
              <a:buNone/>
            </a:pPr>
            <a:r>
              <a:rPr lang="en-US" sz="1600" dirty="0"/>
              <a:t>By the end of this briefing, you will have a clear understanding of your roles and responsibilities in facilitating the successful integration of new contractors into our team</a:t>
            </a:r>
          </a:p>
          <a:p>
            <a:endParaRPr lang="en-US" dirty="0"/>
          </a:p>
        </p:txBody>
      </p:sp>
      <p:sp>
        <p:nvSpPr>
          <p:cNvPr id="4" name="Date Placeholder 3">
            <a:extLst>
              <a:ext uri="{FF2B5EF4-FFF2-40B4-BE49-F238E27FC236}">
                <a16:creationId xmlns:a16="http://schemas.microsoft.com/office/drawing/2014/main" id="{7596F6CF-33BE-DF84-88AA-DCC3FAD6786E}"/>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728111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DE211-36CD-CB7B-F074-DDD506C59A55}"/>
              </a:ext>
            </a:extLst>
          </p:cNvPr>
          <p:cNvSpPr>
            <a:spLocks noGrp="1"/>
          </p:cNvSpPr>
          <p:nvPr>
            <p:ph type="ctrTitle"/>
          </p:nvPr>
        </p:nvSpPr>
        <p:spPr/>
        <p:txBody>
          <a:bodyPr/>
          <a:lstStyle/>
          <a:p>
            <a:r>
              <a:rPr lang="en-US" sz="2800" dirty="0"/>
              <a:t>What is On-Boarding?</a:t>
            </a:r>
          </a:p>
        </p:txBody>
      </p:sp>
      <p:sp>
        <p:nvSpPr>
          <p:cNvPr id="3" name="Text Placeholder 2">
            <a:extLst>
              <a:ext uri="{FF2B5EF4-FFF2-40B4-BE49-F238E27FC236}">
                <a16:creationId xmlns:a16="http://schemas.microsoft.com/office/drawing/2014/main" id="{A4495820-8FE8-3211-8CBB-E7E5CAB2D6BD}"/>
              </a:ext>
            </a:extLst>
          </p:cNvPr>
          <p:cNvSpPr>
            <a:spLocks noGrp="1"/>
          </p:cNvSpPr>
          <p:nvPr>
            <p:ph type="body" sz="quarter" idx="10"/>
          </p:nvPr>
        </p:nvSpPr>
        <p:spPr>
          <a:xfrm>
            <a:off x="628650" y="1015424"/>
            <a:ext cx="7958759" cy="2732928"/>
          </a:xfrm>
        </p:spPr>
        <p:txBody>
          <a:bodyPr/>
          <a:lstStyle/>
          <a:p>
            <a:pPr marL="0" indent="0">
              <a:buNone/>
            </a:pPr>
            <a:r>
              <a:rPr lang="en-US" sz="1600" dirty="0"/>
              <a:t>Contractor on-boarding is the comprehensive process required when a new CMS contract is awarded, ensuring that the contractor can effectively utilize QualityNet tools and services</a:t>
            </a:r>
          </a:p>
          <a:p>
            <a:pPr marL="0" indent="0">
              <a:buNone/>
            </a:pPr>
            <a:r>
              <a:rPr lang="en-US" sz="1600" dirty="0"/>
              <a:t>This process involves the COR collaborating with the new contractors to complete the </a:t>
            </a:r>
            <a:r>
              <a:rPr lang="en-US" sz="1600" dirty="0">
                <a:hlinkClick r:id="rId3"/>
              </a:rPr>
              <a:t>intake form </a:t>
            </a:r>
            <a:r>
              <a:rPr lang="en-US" sz="1600" dirty="0"/>
              <a:t>for the Contract Engagement Team (CET). The CET then executes all the necessary tasks to set up the contractor's access, ensuring a seamless integration into the organization's systems and workflows</a:t>
            </a:r>
          </a:p>
          <a:p>
            <a:pPr marL="0" indent="0">
              <a:buNone/>
            </a:pPr>
            <a:r>
              <a:rPr lang="en-US" sz="1600" dirty="0">
                <a:highlight>
                  <a:srgbClr val="FFFFFF"/>
                </a:highlight>
              </a:rPr>
              <a:t>NOTE: The COR must have </a:t>
            </a:r>
            <a:r>
              <a:rPr lang="en-US" sz="1600" dirty="0" err="1">
                <a:highlight>
                  <a:srgbClr val="FFFFFF"/>
                </a:highlight>
              </a:rPr>
              <a:t>EUA</a:t>
            </a:r>
            <a:r>
              <a:rPr lang="en-US" sz="1600" dirty="0">
                <a:highlight>
                  <a:srgbClr val="FFFFFF"/>
                </a:highlight>
              </a:rPr>
              <a:t>/HARP ID and Atlassian access for access to the form</a:t>
            </a:r>
          </a:p>
          <a:p>
            <a:pPr marL="0" indent="0">
              <a:buNone/>
            </a:pPr>
            <a:r>
              <a:rPr lang="en-US" sz="1600" dirty="0">
                <a:solidFill>
                  <a:srgbClr val="333333"/>
                </a:solidFill>
                <a:highlight>
                  <a:srgbClr val="FFFFFF"/>
                </a:highlight>
              </a:rPr>
              <a:t>There is an </a:t>
            </a:r>
            <a:r>
              <a:rPr lang="en-US" sz="1600" dirty="0">
                <a:solidFill>
                  <a:srgbClr val="333333"/>
                </a:solidFill>
                <a:highlight>
                  <a:srgbClr val="FFFFFF"/>
                </a:highlight>
                <a:hlinkClick r:id="rId4"/>
              </a:rPr>
              <a:t>On-boarding Word template </a:t>
            </a:r>
            <a:r>
              <a:rPr lang="en-US" sz="1600" dirty="0">
                <a:solidFill>
                  <a:srgbClr val="333333"/>
                </a:solidFill>
                <a:highlight>
                  <a:srgbClr val="FFFFFF"/>
                </a:highlight>
              </a:rPr>
              <a:t>that can be used to compile information needed for on-boarding form</a:t>
            </a:r>
          </a:p>
          <a:p>
            <a:pPr marL="0" indent="0">
              <a:buNone/>
            </a:pPr>
            <a:endParaRPr lang="en-US" sz="1600" dirty="0">
              <a:highlight>
                <a:srgbClr val="FFFFFF"/>
              </a:highlight>
            </a:endParaRPr>
          </a:p>
          <a:p>
            <a:pPr marL="0" indent="0">
              <a:buNone/>
            </a:pPr>
            <a:endParaRPr lang="en-US" sz="2000" dirty="0">
              <a:highlight>
                <a:srgbClr val="FFFFFF"/>
              </a:highlight>
            </a:endParaRPr>
          </a:p>
        </p:txBody>
      </p:sp>
      <p:sp>
        <p:nvSpPr>
          <p:cNvPr id="4" name="Date Placeholder 3">
            <a:extLst>
              <a:ext uri="{FF2B5EF4-FFF2-40B4-BE49-F238E27FC236}">
                <a16:creationId xmlns:a16="http://schemas.microsoft.com/office/drawing/2014/main" id="{ADFA1A52-C622-71F8-8AE3-F8947AF4C50C}"/>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2786815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E53C89D-2E7E-114A-0D4B-DCB5E80A4D41}"/>
              </a:ext>
            </a:extLst>
          </p:cNvPr>
          <p:cNvSpPr txBox="1">
            <a:spLocks noGrp="1"/>
          </p:cNvSpPr>
          <p:nvPr>
            <p:ph type="title" idx="4294967295"/>
          </p:nvPr>
        </p:nvSpPr>
        <p:spPr>
          <a:xfrm>
            <a:off x="532007" y="405631"/>
            <a:ext cx="7990644" cy="52322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chemeClr val="accent1">
                    <a:lumMod val="75000"/>
                  </a:schemeClr>
                </a:solidFill>
                <a:effectLst/>
                <a:uLnTx/>
                <a:uFillTx/>
                <a:latin typeface="Arial" panose="020B0604020202020204" pitchFamily="34" charset="0"/>
                <a:ea typeface="+mn-ea"/>
                <a:cs typeface="Arial" panose="020B0604020202020204" pitchFamily="34" charset="0"/>
              </a:rPr>
              <a:t>Timeline for On-Boarding / Off-Boarding</a:t>
            </a:r>
          </a:p>
        </p:txBody>
      </p:sp>
      <p:sp>
        <p:nvSpPr>
          <p:cNvPr id="6" name="TextBox 5">
            <a:extLst>
              <a:ext uri="{FF2B5EF4-FFF2-40B4-BE49-F238E27FC236}">
                <a16:creationId xmlns:a16="http://schemas.microsoft.com/office/drawing/2014/main" id="{7075EADD-00CD-CDA8-3A18-553A11D6AFE9}"/>
              </a:ext>
            </a:extLst>
          </p:cNvPr>
          <p:cNvSpPr txBox="1"/>
          <p:nvPr/>
        </p:nvSpPr>
        <p:spPr>
          <a:xfrm>
            <a:off x="1096236" y="1061135"/>
            <a:ext cx="7515757" cy="1338828"/>
          </a:xfrm>
          <a:prstGeom prst="rect">
            <a:avLst/>
          </a:prstGeom>
          <a:noFill/>
        </p:spPr>
        <p:txBody>
          <a:bodyPr wrap="square">
            <a:spAutoFit/>
          </a:bodyPr>
          <a:lstStyle/>
          <a:p>
            <a:r>
              <a:rPr lang="en-US" dirty="0">
                <a:latin typeface="Arial" panose="020B0604020202020204" pitchFamily="34" charset="0"/>
                <a:cs typeface="Arial" panose="020B0604020202020204" pitchFamily="34" charset="0"/>
              </a:rPr>
              <a:t>1</a:t>
            </a:r>
            <a:r>
              <a:rPr lang="en-US" dirty="0"/>
              <a:t>.  </a:t>
            </a:r>
            <a:r>
              <a:rPr lang="en-US" dirty="0">
                <a:latin typeface="Arial" panose="020B0604020202020204" pitchFamily="34" charset="0"/>
                <a:cs typeface="Arial" panose="020B0604020202020204" pitchFamily="34" charset="0"/>
              </a:rPr>
              <a:t>Initial Notification and Preparation (60 Days Prior to Award)</a:t>
            </a:r>
          </a:p>
          <a:p>
            <a:r>
              <a:rPr lang="en-US" dirty="0">
                <a:latin typeface="Arial" panose="020B0604020202020204" pitchFamily="34" charset="0"/>
                <a:cs typeface="Arial" panose="020B0604020202020204" pitchFamily="34" charset="0"/>
              </a:rPr>
              <a:t>2. Contract Award and Intake Form Completion</a:t>
            </a:r>
          </a:p>
          <a:p>
            <a:r>
              <a:rPr lang="en-US" dirty="0">
                <a:latin typeface="Arial" panose="020B0604020202020204" pitchFamily="34" charset="0"/>
                <a:cs typeface="Arial" panose="020B0604020202020204" pitchFamily="34" charset="0"/>
              </a:rPr>
              <a:t>3. On-Boarding Preparation and Planning</a:t>
            </a:r>
          </a:p>
          <a:p>
            <a:r>
              <a:rPr lang="en-US" dirty="0">
                <a:latin typeface="Arial" panose="020B0604020202020204" pitchFamily="34" charset="0"/>
                <a:cs typeface="Arial" panose="020B0604020202020204" pitchFamily="34" charset="0"/>
              </a:rPr>
              <a:t>4. Regular Communication and Support</a:t>
            </a:r>
          </a:p>
          <a:p>
            <a:r>
              <a:rPr lang="en-US" dirty="0">
                <a:latin typeface="Arial" panose="020B0604020202020204" pitchFamily="34" charset="0"/>
                <a:cs typeface="Arial" panose="020B0604020202020204" pitchFamily="34" charset="0"/>
              </a:rPr>
              <a:t>5. Post On-Boarding Review</a:t>
            </a:r>
          </a:p>
          <a:p>
            <a:r>
              <a:rPr lang="en-US" dirty="0">
                <a:latin typeface="Arial" panose="020B0604020202020204" pitchFamily="34" charset="0"/>
                <a:cs typeface="Arial" panose="020B0604020202020204" pitchFamily="34" charset="0"/>
              </a:rPr>
              <a:t>6. Contract Closeout (60 Days Prior to Period of Performance Ending)</a:t>
            </a:r>
          </a:p>
        </p:txBody>
      </p:sp>
      <p:grpSp>
        <p:nvGrpSpPr>
          <p:cNvPr id="9" name="Group 8" descr="Timeline for On-Boarding and Off-Boarding">
            <a:extLst>
              <a:ext uri="{FF2B5EF4-FFF2-40B4-BE49-F238E27FC236}">
                <a16:creationId xmlns:a16="http://schemas.microsoft.com/office/drawing/2014/main" id="{09F78AA5-D060-F9DF-1D97-9EBFB5DF3F8B}"/>
              </a:ext>
            </a:extLst>
          </p:cNvPr>
          <p:cNvGrpSpPr/>
          <p:nvPr/>
        </p:nvGrpSpPr>
        <p:grpSpPr>
          <a:xfrm>
            <a:off x="95119" y="2543454"/>
            <a:ext cx="8953761" cy="1597343"/>
            <a:chOff x="75939" y="2154038"/>
            <a:chExt cx="8953761" cy="1597343"/>
          </a:xfrm>
        </p:grpSpPr>
        <p:pic>
          <p:nvPicPr>
            <p:cNvPr id="10" name="Picture 2">
              <a:extLst>
                <a:ext uri="{FF2B5EF4-FFF2-40B4-BE49-F238E27FC236}">
                  <a16:creationId xmlns:a16="http://schemas.microsoft.com/office/drawing/2014/main" id="{D0893DAB-5747-4DA7-41C6-839B853547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 y="2154038"/>
              <a:ext cx="8915400" cy="159734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1695C547-2D9A-DC56-0605-CDEF7B6A2F08}"/>
                </a:ext>
              </a:extLst>
            </p:cNvPr>
            <p:cNvSpPr/>
            <p:nvPr/>
          </p:nvSpPr>
          <p:spPr>
            <a:xfrm>
              <a:off x="75939" y="2212220"/>
              <a:ext cx="6814473" cy="1242228"/>
            </a:xfrm>
            <a:prstGeom prst="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Date Placeholder 3">
            <a:extLst>
              <a:ext uri="{FF2B5EF4-FFF2-40B4-BE49-F238E27FC236}">
                <a16:creationId xmlns:a16="http://schemas.microsoft.com/office/drawing/2014/main" id="{217CB1FB-67D3-D202-65FE-BB0CDCAA3CF8}"/>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1411464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6CF55-01F3-49A7-F4A7-6D2CEF2107D6}"/>
              </a:ext>
            </a:extLst>
          </p:cNvPr>
          <p:cNvSpPr>
            <a:spLocks noGrp="1"/>
          </p:cNvSpPr>
          <p:nvPr>
            <p:ph type="ctrTitle"/>
          </p:nvPr>
        </p:nvSpPr>
        <p:spPr/>
        <p:txBody>
          <a:bodyPr/>
          <a:lstStyle/>
          <a:p>
            <a:r>
              <a:rPr lang="en-US" sz="2800" dirty="0"/>
              <a:t>60</a:t>
            </a:r>
            <a:r>
              <a:rPr lang="en-US" dirty="0"/>
              <a:t> </a:t>
            </a:r>
            <a:r>
              <a:rPr lang="en-US" sz="2800" dirty="0"/>
              <a:t>Days</a:t>
            </a:r>
            <a:r>
              <a:rPr lang="en-US" dirty="0"/>
              <a:t> </a:t>
            </a:r>
            <a:r>
              <a:rPr lang="en-US" sz="2800" dirty="0"/>
              <a:t>Prior to Award</a:t>
            </a:r>
          </a:p>
        </p:txBody>
      </p:sp>
      <p:sp>
        <p:nvSpPr>
          <p:cNvPr id="3" name="Text Placeholder 2">
            <a:extLst>
              <a:ext uri="{FF2B5EF4-FFF2-40B4-BE49-F238E27FC236}">
                <a16:creationId xmlns:a16="http://schemas.microsoft.com/office/drawing/2014/main" id="{D2A89E4F-413E-92D0-41ED-37FB3C22855E}"/>
              </a:ext>
            </a:extLst>
          </p:cNvPr>
          <p:cNvSpPr>
            <a:spLocks noGrp="1"/>
          </p:cNvSpPr>
          <p:nvPr>
            <p:ph type="body" sz="quarter" idx="10"/>
          </p:nvPr>
        </p:nvSpPr>
        <p:spPr/>
        <p:txBody>
          <a:bodyPr/>
          <a:lstStyle/>
          <a:p>
            <a:pPr marL="0" indent="0">
              <a:buNone/>
            </a:pPr>
            <a:r>
              <a:rPr lang="en-US" sz="1600" dirty="0"/>
              <a:t>The Initial Notification and Preparation (60 Days Prior to Award) </a:t>
            </a:r>
          </a:p>
          <a:p>
            <a:pPr marL="0" indent="0">
              <a:buNone/>
            </a:pPr>
            <a:r>
              <a:rPr lang="en-US" sz="1600" dirty="0"/>
              <a:t>	The Contracting Officer's Representative (COR) notifies the  	Contract Engagement Team (CET) of a new contract solicitation 	and provides an estimated award date by emailing to: 	</a:t>
            </a:r>
            <a:r>
              <a:rPr lang="en-US" sz="1600" dirty="0">
                <a:hlinkClick r:id="rId2"/>
              </a:rPr>
              <a:t>ISGContractorOnboardingServices@cms.hhs.gov</a:t>
            </a:r>
            <a:r>
              <a:rPr lang="en-US" sz="1600" dirty="0"/>
              <a:t>  </a:t>
            </a:r>
          </a:p>
          <a:p>
            <a:pPr marL="0" indent="0">
              <a:buNone/>
            </a:pPr>
            <a:r>
              <a:rPr lang="en-US" sz="1600" dirty="0"/>
              <a:t>	The COR and CET identify high-level service requirements and 	gather all necessary information for the on-boarding process</a:t>
            </a:r>
          </a:p>
          <a:p>
            <a:endParaRPr lang="en-US" dirty="0"/>
          </a:p>
        </p:txBody>
      </p:sp>
      <p:pic>
        <p:nvPicPr>
          <p:cNvPr id="5" name="Picture 4" descr="Business meeting illustration">
            <a:extLst>
              <a:ext uri="{FF2B5EF4-FFF2-40B4-BE49-F238E27FC236}">
                <a16:creationId xmlns:a16="http://schemas.microsoft.com/office/drawing/2014/main" id="{B0397BB2-FC6D-F964-4317-6838A5932443}"/>
              </a:ext>
            </a:extLst>
          </p:cNvPr>
          <p:cNvPicPr>
            <a:picLocks noChangeAspect="1"/>
          </p:cNvPicPr>
          <p:nvPr/>
        </p:nvPicPr>
        <p:blipFill>
          <a:blip r:embed="rId3"/>
          <a:stretch>
            <a:fillRect/>
          </a:stretch>
        </p:blipFill>
        <p:spPr>
          <a:xfrm>
            <a:off x="6635102" y="2742903"/>
            <a:ext cx="2360216" cy="1335522"/>
          </a:xfrm>
          <a:prstGeom prst="rect">
            <a:avLst/>
          </a:prstGeom>
        </p:spPr>
      </p:pic>
      <p:sp>
        <p:nvSpPr>
          <p:cNvPr id="4" name="Date Placeholder 3">
            <a:extLst>
              <a:ext uri="{FF2B5EF4-FFF2-40B4-BE49-F238E27FC236}">
                <a16:creationId xmlns:a16="http://schemas.microsoft.com/office/drawing/2014/main" id="{1500C9A5-83D0-DA6D-B497-8A7EE7257328}"/>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289023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A4C77-FC86-D74C-15B2-44683D6F8166}"/>
              </a:ext>
            </a:extLst>
          </p:cNvPr>
          <p:cNvSpPr>
            <a:spLocks noGrp="1"/>
          </p:cNvSpPr>
          <p:nvPr>
            <p:ph type="ctrTitle"/>
          </p:nvPr>
        </p:nvSpPr>
        <p:spPr/>
        <p:txBody>
          <a:bodyPr/>
          <a:lstStyle/>
          <a:p>
            <a:r>
              <a:rPr lang="en-US" sz="2800" dirty="0"/>
              <a:t>On-Boarding Continued</a:t>
            </a:r>
          </a:p>
        </p:txBody>
      </p:sp>
      <p:sp>
        <p:nvSpPr>
          <p:cNvPr id="3" name="Text Placeholder 2">
            <a:extLst>
              <a:ext uri="{FF2B5EF4-FFF2-40B4-BE49-F238E27FC236}">
                <a16:creationId xmlns:a16="http://schemas.microsoft.com/office/drawing/2014/main" id="{C2097BF5-3362-2D49-676B-3A34A83B2745}"/>
              </a:ext>
            </a:extLst>
          </p:cNvPr>
          <p:cNvSpPr>
            <a:spLocks noGrp="1"/>
          </p:cNvSpPr>
          <p:nvPr>
            <p:ph type="body" sz="quarter" idx="10"/>
          </p:nvPr>
        </p:nvSpPr>
        <p:spPr>
          <a:xfrm>
            <a:off x="696191" y="985385"/>
            <a:ext cx="7397942" cy="2941722"/>
          </a:xfrm>
        </p:spPr>
        <p:txBody>
          <a:bodyPr/>
          <a:lstStyle/>
          <a:p>
            <a:pPr marL="0" indent="0">
              <a:buNone/>
            </a:pPr>
            <a:r>
              <a:rPr lang="en-US" sz="1600" dirty="0">
                <a:solidFill>
                  <a:srgbClr val="333333"/>
                </a:solidFill>
                <a:highlight>
                  <a:srgbClr val="FFFFFF"/>
                </a:highlight>
              </a:rPr>
              <a:t>There is an </a:t>
            </a:r>
            <a:r>
              <a:rPr lang="en-US" sz="1600" dirty="0">
                <a:solidFill>
                  <a:srgbClr val="333333"/>
                </a:solidFill>
                <a:highlight>
                  <a:srgbClr val="FFFFFF"/>
                </a:highlight>
                <a:hlinkClick r:id="rId2"/>
              </a:rPr>
              <a:t>On-boarding Word template </a:t>
            </a:r>
            <a:r>
              <a:rPr lang="en-US" sz="1600" dirty="0">
                <a:solidFill>
                  <a:srgbClr val="333333"/>
                </a:solidFill>
                <a:highlight>
                  <a:srgbClr val="FFFFFF"/>
                </a:highlight>
              </a:rPr>
              <a:t>that can be used to compile information needed for onboarding</a:t>
            </a:r>
          </a:p>
          <a:p>
            <a:pPr marL="0" indent="0">
              <a:buNone/>
            </a:pPr>
            <a:r>
              <a:rPr lang="en-US" sz="1600" dirty="0">
                <a:effectLst/>
              </a:rPr>
              <a:t>The COR and contract POCs discuss the types of system access available to the contractor and agree upon what is appropriate given the duties to be performed under the contract</a:t>
            </a:r>
          </a:p>
          <a:p>
            <a:pPr marL="0" indent="0">
              <a:buNone/>
            </a:pPr>
            <a:r>
              <a:rPr lang="en-US" sz="1600" dirty="0">
                <a:solidFill>
                  <a:srgbClr val="172B4D"/>
                </a:solidFill>
                <a:highlight>
                  <a:srgbClr val="FFFFFF"/>
                </a:highlight>
                <a:latin typeface="Arial" panose="020B0604020202020204" pitchFamily="34" charset="0"/>
                <a:cs typeface="Arial" panose="020B0604020202020204" pitchFamily="34" charset="0"/>
              </a:rPr>
              <a:t>To see the list of tools and services in this brief, or visit the </a:t>
            </a:r>
            <a:r>
              <a:rPr lang="fr-FR" sz="1600" dirty="0">
                <a:latin typeface="Arial" panose="020B0604020202020204" pitchFamily="34" charset="0"/>
                <a:cs typeface="Arial" panose="020B0604020202020204" pitchFamily="34" charset="0"/>
                <a:hlinkClick r:id="rId3"/>
              </a:rPr>
              <a:t>QualityNet Communications Hub</a:t>
            </a:r>
            <a:endParaRPr lang="fr-FR" sz="1600" dirty="0">
              <a:latin typeface="Arial" panose="020B0604020202020204" pitchFamily="34" charset="0"/>
              <a:cs typeface="Arial" panose="020B0604020202020204" pitchFamily="34" charset="0"/>
            </a:endParaRPr>
          </a:p>
          <a:p>
            <a:pPr marL="0" indent="0">
              <a:buNone/>
            </a:pPr>
            <a:endParaRPr lang="en-US" dirty="0"/>
          </a:p>
        </p:txBody>
      </p:sp>
      <p:sp>
        <p:nvSpPr>
          <p:cNvPr id="4" name="Date Placeholder 3">
            <a:extLst>
              <a:ext uri="{FF2B5EF4-FFF2-40B4-BE49-F238E27FC236}">
                <a16:creationId xmlns:a16="http://schemas.microsoft.com/office/drawing/2014/main" id="{D6D244C5-8B0F-94F2-1ECB-D96D18232463}"/>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1888719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125C3-498D-E90C-EA7B-ED29F094B6DB}"/>
              </a:ext>
            </a:extLst>
          </p:cNvPr>
          <p:cNvSpPr>
            <a:spLocks noGrp="1"/>
          </p:cNvSpPr>
          <p:nvPr>
            <p:ph type="ctrTitle"/>
          </p:nvPr>
        </p:nvSpPr>
        <p:spPr/>
        <p:txBody>
          <a:bodyPr/>
          <a:lstStyle/>
          <a:p>
            <a:r>
              <a:rPr lang="en-US" sz="2800" dirty="0"/>
              <a:t>Preparation and Planning </a:t>
            </a:r>
          </a:p>
        </p:txBody>
      </p:sp>
      <p:sp>
        <p:nvSpPr>
          <p:cNvPr id="3" name="Text Placeholder 2">
            <a:extLst>
              <a:ext uri="{FF2B5EF4-FFF2-40B4-BE49-F238E27FC236}">
                <a16:creationId xmlns:a16="http://schemas.microsoft.com/office/drawing/2014/main" id="{E11EED05-08A5-D418-E9ED-EDF1C0C134B8}"/>
              </a:ext>
            </a:extLst>
          </p:cNvPr>
          <p:cNvSpPr>
            <a:spLocks noGrp="1"/>
          </p:cNvSpPr>
          <p:nvPr>
            <p:ph type="body" sz="quarter" idx="10"/>
          </p:nvPr>
        </p:nvSpPr>
        <p:spPr/>
        <p:txBody>
          <a:bodyPr/>
          <a:lstStyle/>
          <a:p>
            <a:pPr marL="0" indent="0">
              <a:buNone/>
            </a:pPr>
            <a:r>
              <a:rPr lang="en-US" sz="1800" dirty="0"/>
              <a:t>On-Boarding Preparation and Planning </a:t>
            </a:r>
          </a:p>
          <a:p>
            <a:pPr marL="0" indent="0">
              <a:buNone/>
            </a:pPr>
            <a:r>
              <a:rPr lang="en-US" sz="1800" dirty="0"/>
              <a:t>The CET reviews the </a:t>
            </a:r>
            <a:r>
              <a:rPr lang="en-US" sz="1800" dirty="0">
                <a:hlinkClick r:id="rId2"/>
              </a:rPr>
              <a:t>intake form </a:t>
            </a:r>
            <a:r>
              <a:rPr lang="en-US" sz="1800" dirty="0"/>
              <a:t>and prepares for the on-boarding process. This includes setting up initial meetings and planning the necessary steps for system access and configuration</a:t>
            </a:r>
          </a:p>
        </p:txBody>
      </p:sp>
      <p:sp>
        <p:nvSpPr>
          <p:cNvPr id="4" name="Date Placeholder 3">
            <a:extLst>
              <a:ext uri="{FF2B5EF4-FFF2-40B4-BE49-F238E27FC236}">
                <a16:creationId xmlns:a16="http://schemas.microsoft.com/office/drawing/2014/main" id="{396B3AF9-73F6-4916-DA28-3A58C778F6A6}"/>
              </a:ext>
            </a:extLst>
          </p:cNvPr>
          <p:cNvSpPr>
            <a:spLocks noGrp="1"/>
          </p:cNvSpPr>
          <p:nvPr>
            <p:ph type="dt" sz="half" idx="11"/>
          </p:nvPr>
        </p:nvSpPr>
        <p:spPr/>
        <p:txBody>
          <a:bodyPr/>
          <a:lstStyle/>
          <a:p>
            <a:r>
              <a:rPr lang="en-US" dirty="0"/>
              <a:t>August 2024</a:t>
            </a:r>
          </a:p>
        </p:txBody>
      </p:sp>
      <p:pic>
        <p:nvPicPr>
          <p:cNvPr id="6" name="Picture 5" descr="A person writing on sticky notes">
            <a:extLst>
              <a:ext uri="{FF2B5EF4-FFF2-40B4-BE49-F238E27FC236}">
                <a16:creationId xmlns:a16="http://schemas.microsoft.com/office/drawing/2014/main" id="{BFE42CAF-15F0-27B2-DC39-C72D93EAF3F2}"/>
              </a:ext>
            </a:extLst>
          </p:cNvPr>
          <p:cNvPicPr>
            <a:picLocks noChangeAspect="1"/>
          </p:cNvPicPr>
          <p:nvPr/>
        </p:nvPicPr>
        <p:blipFill>
          <a:blip r:embed="rId3"/>
          <a:stretch>
            <a:fillRect/>
          </a:stretch>
        </p:blipFill>
        <p:spPr>
          <a:xfrm>
            <a:off x="6716750" y="2518471"/>
            <a:ext cx="2303889" cy="1535926"/>
          </a:xfrm>
          <a:prstGeom prst="rect">
            <a:avLst/>
          </a:prstGeom>
        </p:spPr>
      </p:pic>
    </p:spTree>
    <p:extLst>
      <p:ext uri="{BB962C8B-B14F-4D97-AF65-F5344CB8AC3E}">
        <p14:creationId xmlns:p14="http://schemas.microsoft.com/office/powerpoint/2010/main" val="13368453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10247-9ABD-7309-F032-BAD7FE773745}"/>
              </a:ext>
            </a:extLst>
          </p:cNvPr>
          <p:cNvSpPr>
            <a:spLocks noGrp="1"/>
          </p:cNvSpPr>
          <p:nvPr>
            <p:ph type="ctrTitle"/>
          </p:nvPr>
        </p:nvSpPr>
        <p:spPr/>
        <p:txBody>
          <a:bodyPr/>
          <a:lstStyle/>
          <a:p>
            <a:r>
              <a:rPr lang="en-US" sz="2800" dirty="0"/>
              <a:t>Execution</a:t>
            </a:r>
          </a:p>
        </p:txBody>
      </p:sp>
      <p:sp>
        <p:nvSpPr>
          <p:cNvPr id="3" name="Text Placeholder 2">
            <a:extLst>
              <a:ext uri="{FF2B5EF4-FFF2-40B4-BE49-F238E27FC236}">
                <a16:creationId xmlns:a16="http://schemas.microsoft.com/office/drawing/2014/main" id="{B3527D4E-8547-006E-2001-ED79B18C2BE9}"/>
              </a:ext>
            </a:extLst>
          </p:cNvPr>
          <p:cNvSpPr>
            <a:spLocks noGrp="1"/>
          </p:cNvSpPr>
          <p:nvPr>
            <p:ph type="body" sz="quarter" idx="10"/>
          </p:nvPr>
        </p:nvSpPr>
        <p:spPr>
          <a:xfrm>
            <a:off x="696191" y="985385"/>
            <a:ext cx="6858000" cy="2941722"/>
          </a:xfrm>
        </p:spPr>
        <p:txBody>
          <a:bodyPr/>
          <a:lstStyle/>
          <a:p>
            <a:pPr marL="0" indent="0">
              <a:buNone/>
            </a:pPr>
            <a:r>
              <a:rPr lang="en-US" sz="1600" dirty="0"/>
              <a:t>On-Boarding Execution (Within 5-10 Business Days)</a:t>
            </a:r>
          </a:p>
          <a:p>
            <a:pPr marL="0" indent="0">
              <a:buNone/>
            </a:pPr>
            <a:r>
              <a:rPr lang="en-US" sz="1600" dirty="0"/>
              <a:t>Conduct the ISG Contract Onboarding Services meeting to discuss on-boarding requirements and timelines</a:t>
            </a:r>
          </a:p>
          <a:p>
            <a:pPr marL="0" indent="0">
              <a:buNone/>
            </a:pPr>
            <a:r>
              <a:rPr lang="en-US" sz="1600" dirty="0"/>
              <a:t>The CET executes all tasks to set up contractor access to QualityNet tools, services, and the CCSQ Data Repository (CDR). This includes configuring accounts, account permissions, and providing necessary training materials</a:t>
            </a:r>
          </a:p>
          <a:p>
            <a:pPr marL="0" indent="0">
              <a:buNone/>
            </a:pPr>
            <a:endParaRPr lang="en-US" dirty="0"/>
          </a:p>
        </p:txBody>
      </p:sp>
      <p:sp>
        <p:nvSpPr>
          <p:cNvPr id="4" name="Date Placeholder 3">
            <a:extLst>
              <a:ext uri="{FF2B5EF4-FFF2-40B4-BE49-F238E27FC236}">
                <a16:creationId xmlns:a16="http://schemas.microsoft.com/office/drawing/2014/main" id="{7D68AEF5-AD59-F514-0AC9-48BAB9822848}"/>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1964308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50C96-7326-04E2-383C-F0D1E58C30D4}"/>
              </a:ext>
            </a:extLst>
          </p:cNvPr>
          <p:cNvSpPr>
            <a:spLocks noGrp="1"/>
          </p:cNvSpPr>
          <p:nvPr>
            <p:ph type="ctrTitle"/>
          </p:nvPr>
        </p:nvSpPr>
        <p:spPr/>
        <p:txBody>
          <a:bodyPr/>
          <a:lstStyle/>
          <a:p>
            <a:r>
              <a:rPr lang="en-US" sz="2800" dirty="0"/>
              <a:t>Communication and Support</a:t>
            </a:r>
          </a:p>
        </p:txBody>
      </p:sp>
      <p:sp>
        <p:nvSpPr>
          <p:cNvPr id="3" name="Text Placeholder 2">
            <a:extLst>
              <a:ext uri="{FF2B5EF4-FFF2-40B4-BE49-F238E27FC236}">
                <a16:creationId xmlns:a16="http://schemas.microsoft.com/office/drawing/2014/main" id="{360F354F-9936-8FD1-2675-9BF01980AB90}"/>
              </a:ext>
            </a:extLst>
          </p:cNvPr>
          <p:cNvSpPr>
            <a:spLocks noGrp="1"/>
          </p:cNvSpPr>
          <p:nvPr>
            <p:ph type="body" sz="quarter" idx="10"/>
          </p:nvPr>
        </p:nvSpPr>
        <p:spPr/>
        <p:txBody>
          <a:bodyPr/>
          <a:lstStyle/>
          <a:p>
            <a:pPr marL="0" indent="0">
              <a:buNone/>
            </a:pPr>
            <a:r>
              <a:rPr lang="en-US" sz="1600" dirty="0"/>
              <a:t>Regular Communication and Support</a:t>
            </a:r>
          </a:p>
          <a:p>
            <a:pPr marL="0" indent="0">
              <a:buNone/>
            </a:pPr>
            <a:r>
              <a:rPr lang="en-US" sz="1600" dirty="0">
                <a:latin typeface="Arial" panose="020B0604020202020204" pitchFamily="34" charset="0"/>
                <a:cs typeface="Arial" panose="020B0604020202020204" pitchFamily="34" charset="0"/>
              </a:rPr>
              <a:t>Hold contract calls and regular communication to ensure the on-boarding process is progressing smoothly and address any issues or questions that arise</a:t>
            </a:r>
          </a:p>
          <a:p>
            <a:pPr marL="0" indent="0">
              <a:buNone/>
            </a:pPr>
            <a:r>
              <a:rPr lang="en-US" sz="1600" dirty="0"/>
              <a:t>Post On-Boarding Review</a:t>
            </a:r>
          </a:p>
          <a:p>
            <a:pPr marL="0" indent="0">
              <a:buNone/>
            </a:pPr>
            <a:r>
              <a:rPr lang="en-US" sz="1600" dirty="0">
                <a:latin typeface="Arial" panose="020B0604020202020204" pitchFamily="34" charset="0"/>
                <a:cs typeface="Arial" panose="020B0604020202020204" pitchFamily="34" charset="0"/>
              </a:rPr>
              <a:t>Upon completion of the on-boarding process, conduct a post-engagement survey to gather feedback and ensure all requirements are met</a:t>
            </a:r>
          </a:p>
          <a:p>
            <a:pPr marL="0" indent="0">
              <a:buNone/>
            </a:pPr>
            <a:endParaRPr lang="en-US" dirty="0"/>
          </a:p>
        </p:txBody>
      </p:sp>
      <p:sp>
        <p:nvSpPr>
          <p:cNvPr id="4" name="Date Placeholder 3">
            <a:extLst>
              <a:ext uri="{FF2B5EF4-FFF2-40B4-BE49-F238E27FC236}">
                <a16:creationId xmlns:a16="http://schemas.microsoft.com/office/drawing/2014/main" id="{C8018343-EB85-7256-8824-A99EED7C18AB}"/>
              </a:ext>
            </a:extLst>
          </p:cNvPr>
          <p:cNvSpPr>
            <a:spLocks noGrp="1"/>
          </p:cNvSpPr>
          <p:nvPr>
            <p:ph type="dt" sz="half" idx="11"/>
          </p:nvPr>
        </p:nvSpPr>
        <p:spPr/>
        <p:txBody>
          <a:bodyPr/>
          <a:lstStyle/>
          <a:p>
            <a:r>
              <a:rPr lang="en-US" dirty="0"/>
              <a:t>August 2024</a:t>
            </a:r>
          </a:p>
        </p:txBody>
      </p:sp>
    </p:spTree>
    <p:extLst>
      <p:ext uri="{BB962C8B-B14F-4D97-AF65-F5344CB8AC3E}">
        <p14:creationId xmlns:p14="http://schemas.microsoft.com/office/powerpoint/2010/main" val="4198330348"/>
      </p:ext>
    </p:extLst>
  </p:cSld>
  <p:clrMapOvr>
    <a:masterClrMapping/>
  </p:clrMapOvr>
</p:sld>
</file>

<file path=ppt/theme/theme1.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8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06683110AEA34C8CEBC761FC5EE04C" ma:contentTypeVersion="11" ma:contentTypeDescription="Create a new document." ma:contentTypeScope="" ma:versionID="bb7dac4551aaa48a4da8adbf2320bee7">
  <xsd:schema xmlns:xsd="http://www.w3.org/2001/XMLSchema" xmlns:xs="http://www.w3.org/2001/XMLSchema" xmlns:p="http://schemas.microsoft.com/office/2006/metadata/properties" xmlns:ns1="http://schemas.microsoft.com/sharepoint/v3" xmlns:ns2="c8e927bc-5e37-47f1-ab5c-7e1aca240d20" xmlns:ns3="721426d3-7e96-426b-9132-ae787a3a436b" xmlns:ns4="3935f982-d2dc-4d24-875a-0d8a29e5bb99" targetNamespace="http://schemas.microsoft.com/office/2006/metadata/properties" ma:root="true" ma:fieldsID="450bd7db43f94204907cb2fb63f44ef7" ns1:_="" ns2:_="" ns3:_="" ns4:_="">
    <xsd:import namespace="http://schemas.microsoft.com/sharepoint/v3"/>
    <xsd:import namespace="c8e927bc-5e37-47f1-ab5c-7e1aca240d20"/>
    <xsd:import namespace="721426d3-7e96-426b-9132-ae787a3a436b"/>
    <xsd:import namespace="3935f982-d2dc-4d24-875a-0d8a29e5bb99"/>
    <xsd:element name="properties">
      <xsd:complexType>
        <xsd:sequence>
          <xsd:element name="documentManagement">
            <xsd:complexType>
              <xsd:all>
                <xsd:element ref="ns2:Contact_x002f_SME"/>
                <xsd:element ref="ns2:Group_x002f_Division" minOccurs="0"/>
                <xsd:element ref="ns2:Related_x0020_Page" minOccurs="0"/>
                <xsd:element ref="ns2:_x0035_08_x0020_Compliant" minOccurs="0"/>
                <xsd:element ref="ns1:PublishingStartDate" minOccurs="0"/>
                <xsd:element ref="ns1:PublishingExpirationDate" minOccurs="0"/>
                <xsd:element ref="ns3:TaxKeywordTaxHTField" minOccurs="0"/>
                <xsd:element ref="ns4:TaxCatchAll"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0"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11"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e927bc-5e37-47f1-ab5c-7e1aca240d20" elementFormDefault="qualified">
    <xsd:import namespace="http://schemas.microsoft.com/office/2006/documentManagement/types"/>
    <xsd:import namespace="http://schemas.microsoft.com/office/infopath/2007/PartnerControls"/>
    <xsd:element name="Contact_x002f_SME" ma:index="2" ma:displayName="Contact/SME" ma:description="This is the individual who is the subject matter expert for the content on the page" ma:list="UserInfo" ma:SharePointGroup="0" ma:internalName="Contact_x002F_SM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Group_x002f_Division" ma:index="3" nillable="true" ma:displayName="Group/Division" ma:description="This is the group and/or division responsible for the content" ma:internalName="Group_x002F_Division">
      <xsd:simpleType>
        <xsd:restriction base="dms:Text">
          <xsd:maxLength value="255"/>
        </xsd:restriction>
      </xsd:simpleType>
    </xsd:element>
    <xsd:element name="Related_x0020_Page" ma:index="5" nillable="true" ma:displayName="Related Page" ma:description="This is the page(s) that the content is related to" ma:internalName="Related_x0020_Page">
      <xsd:simpleType>
        <xsd:restriction base="dms:Note">
          <xsd:maxLength value="255"/>
        </xsd:restriction>
      </xsd:simpleType>
    </xsd:element>
    <xsd:element name="_x0035_08_x0020_Compliant" ma:index="7" nillable="true" ma:displayName="508 Compliant" ma:default="0" ma:description="This indicates that the content on the page is compliant with Section 508" ma:internalName="_x0035_08_x0020_Compliant">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721426d3-7e96-426b-9132-ae787a3a436b" elementFormDefault="qualified">
    <xsd:import namespace="http://schemas.microsoft.com/office/2006/documentManagement/types"/>
    <xsd:import namespace="http://schemas.microsoft.com/office/infopath/2007/PartnerControls"/>
    <xsd:element name="TaxKeywordTaxHTField" ma:index="12" nillable="true" ma:taxonomy="true" ma:internalName="TaxKeywordTaxHTField" ma:taxonomyFieldName="TaxKeyword" ma:displayName="Enterprise Keywords" ma:fieldId="{23f27201-bee3-471e-b2e7-b64fd8b7ca38}" ma:taxonomyMulti="true" ma:sspId="86a8e296-5f29-4af2-954b-0de0d1e1f8bc" ma:termSetId="00000000-0000-0000-0000-000000000000" ma:anchorId="00000000-0000-0000-0000-000000000000" ma:open="true" ma:isKeyword="true">
      <xsd:complexType>
        <xsd:sequence>
          <xsd:element ref="pc:Terms" minOccurs="0" maxOccurs="1"/>
        </xsd:sequence>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935f982-d2dc-4d24-875a-0d8a29e5bb99"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41129096-eeab-4755-81fc-9be81932d983}" ma:internalName="TaxCatchAll" ma:showField="CatchAllData" ma:web="721426d3-7e96-426b-9132-ae787a3a43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xsd:element ref="dc:description" minOccurs="0" maxOccurs="1" ma:index="6"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Group_x002f_Division xmlns="c8e927bc-5e37-47f1-ab5c-7e1aca240d20" xsi:nil="true"/>
    <Related_x0020_Page xmlns="c8e927bc-5e37-47f1-ab5c-7e1aca240d20" xsi:nil="true"/>
    <Contact_x002f_SME xmlns="c8e927bc-5e37-47f1-ab5c-7e1aca240d20">
      <UserInfo>
        <DisplayName>Raven Nary</DisplayName>
        <AccountId>2206</AccountId>
        <AccountType/>
      </UserInfo>
    </Contact_x002f_SME>
    <TaxCatchAll xmlns="3935f982-d2dc-4d24-875a-0d8a29e5bb99"/>
    <TaxKeywordTaxHTField xmlns="721426d3-7e96-426b-9132-ae787a3a436b">
      <Terms xmlns="http://schemas.microsoft.com/office/infopath/2007/PartnerControls"/>
    </TaxKeywordTaxHTField>
    <_x0035_08_x0020_Compliant xmlns="c8e927bc-5e37-47f1-ab5c-7e1aca240d20">true</_x0035_08_x0020_Complia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86a8e296-5f29-4af2-954b-0de0d1e1f8bc" ContentTypeId="0x0101" PreviousValue="false"/>
</file>

<file path=customXml/itemProps1.xml><?xml version="1.0" encoding="utf-8"?>
<ds:datastoreItem xmlns:ds="http://schemas.openxmlformats.org/officeDocument/2006/customXml" ds:itemID="{8602EC1A-DD7E-4310-91B0-5162F92031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8e927bc-5e37-47f1-ab5c-7e1aca240d20"/>
    <ds:schemaRef ds:uri="721426d3-7e96-426b-9132-ae787a3a436b"/>
    <ds:schemaRef ds:uri="3935f982-d2dc-4d24-875a-0d8a29e5bb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AB00D63-3C8A-492D-99F5-ABAB68B2D9E1}">
  <ds:schemaRefs>
    <ds:schemaRef ds:uri="c8e927bc-5e37-47f1-ab5c-7e1aca240d20"/>
    <ds:schemaRef ds:uri="http://www.w3.org/XML/1998/namespace"/>
    <ds:schemaRef ds:uri="http://schemas.microsoft.com/office/2006/documentManagement/types"/>
    <ds:schemaRef ds:uri="http://schemas.microsoft.com/sharepoint/v3"/>
    <ds:schemaRef ds:uri="721426d3-7e96-426b-9132-ae787a3a436b"/>
    <ds:schemaRef ds:uri="http://purl.org/dc/dcmitype/"/>
    <ds:schemaRef ds:uri="http://purl.org/dc/terms/"/>
    <ds:schemaRef ds:uri="http://purl.org/dc/elements/1.1/"/>
    <ds:schemaRef ds:uri="http://schemas.microsoft.com/office/infopath/2007/PartnerControls"/>
    <ds:schemaRef ds:uri="http://schemas.openxmlformats.org/package/2006/metadata/core-properties"/>
    <ds:schemaRef ds:uri="3935f982-d2dc-4d24-875a-0d8a29e5bb99"/>
    <ds:schemaRef ds:uri="http://schemas.microsoft.com/office/2006/metadata/properties"/>
  </ds:schemaRefs>
</ds:datastoreItem>
</file>

<file path=customXml/itemProps3.xml><?xml version="1.0" encoding="utf-8"?>
<ds:datastoreItem xmlns:ds="http://schemas.openxmlformats.org/officeDocument/2006/customXml" ds:itemID="{1FE831BF-C1BB-477A-A13A-2BC9B9C4D33F}">
  <ds:schemaRefs>
    <ds:schemaRef ds:uri="http://schemas.microsoft.com/sharepoint/v3/contenttype/forms"/>
  </ds:schemaRefs>
</ds:datastoreItem>
</file>

<file path=customXml/itemProps4.xml><?xml version="1.0" encoding="utf-8"?>
<ds:datastoreItem xmlns:ds="http://schemas.openxmlformats.org/officeDocument/2006/customXml" ds:itemID="{243BE69C-4C76-41C7-89D8-AE935692BB09}">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9074</TotalTime>
  <Words>1359</Words>
  <Application>Microsoft Office PowerPoint</Application>
  <PresentationFormat>On-screen Show (16:9)</PresentationFormat>
  <Paragraphs>110</Paragraphs>
  <Slides>18</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18</vt:i4>
      </vt:variant>
    </vt:vector>
  </HeadingPairs>
  <TitlesOfParts>
    <vt:vector size="22" baseType="lpstr">
      <vt:lpstr>Arial</vt:lpstr>
      <vt:lpstr>Calibri</vt:lpstr>
      <vt:lpstr>7_Custom Design</vt:lpstr>
      <vt:lpstr>8_Custom Design</vt:lpstr>
      <vt:lpstr>CMS Contract On-Boarding for CCSQ Overview</vt:lpstr>
      <vt:lpstr>Introduction To Contractor On-Boarding </vt:lpstr>
      <vt:lpstr>What is On-Boarding?</vt:lpstr>
      <vt:lpstr>Timeline for On-Boarding / Off-Boarding</vt:lpstr>
      <vt:lpstr>60 Days Prior to Award</vt:lpstr>
      <vt:lpstr>On-Boarding Continued</vt:lpstr>
      <vt:lpstr>Preparation and Planning </vt:lpstr>
      <vt:lpstr>Execution</vt:lpstr>
      <vt:lpstr>Communication and Support</vt:lpstr>
      <vt:lpstr>What’s Next</vt:lpstr>
      <vt:lpstr>  What is Next</vt:lpstr>
      <vt:lpstr>QualityNet Services</vt:lpstr>
      <vt:lpstr>QualityNet Services Continued</vt:lpstr>
      <vt:lpstr>QualityNet Communication Services</vt:lpstr>
      <vt:lpstr>QualityNet Development Tools</vt:lpstr>
      <vt:lpstr>More Development Tools</vt:lpstr>
      <vt:lpstr>Contract Off-Boarding </vt:lpstr>
      <vt:lpstr>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CMS-PPT-Template-Solid-Blue</dc:title>
  <dc:subject/>
  <dc:creator>CMS MultimediaServices</dc:creator>
  <cp:keywords/>
  <dc:description/>
  <cp:lastModifiedBy>Willow Barden</cp:lastModifiedBy>
  <cp:revision>439</cp:revision>
  <cp:lastPrinted>2024-07-24T19:55:26Z</cp:lastPrinted>
  <dcterms:created xsi:type="dcterms:W3CDTF">2017-09-22T15:24:43Z</dcterms:created>
  <dcterms:modified xsi:type="dcterms:W3CDTF">2024-09-20T13:41:30Z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0x010100E606683110AEA34C8CEBC761FC5EE04C</vt:lpwstr>
  </property>
  <property fmtid="{D5CDD505-2E9C-101B-9397-08002B2CF9AE}" pid="4" name="TaxKeyword">
    <vt:lpwstr/>
  </property>
</Properties>
</file>