
<file path=[Content_Types].xml><?xml version="1.0" encoding="utf-8"?>
<Types xmlns="http://schemas.openxmlformats.org/package/2006/content-types">
  <Default Extension="47E88D00" ContentType="image/png"/>
  <Default Extension="bin" ContentType="application/vnd.openxmlformats-officedocument.oleObject"/>
  <Default Extension="C093BE00" ContentType="image/png"/>
  <Default Extension="emf" ContentType="image/x-emf"/>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1"/>
  </p:notesMasterIdLst>
  <p:sldIdLst>
    <p:sldId id="256" r:id="rId2"/>
    <p:sldId id="257" r:id="rId3"/>
    <p:sldId id="258" r:id="rId4"/>
    <p:sldId id="259" r:id="rId5"/>
    <p:sldId id="260" r:id="rId6"/>
    <p:sldId id="261" r:id="rId7"/>
    <p:sldId id="314" r:id="rId8"/>
    <p:sldId id="262" r:id="rId9"/>
    <p:sldId id="263" r:id="rId10"/>
    <p:sldId id="264" r:id="rId11"/>
    <p:sldId id="265" r:id="rId12"/>
    <p:sldId id="266" r:id="rId13"/>
    <p:sldId id="267" r:id="rId14"/>
    <p:sldId id="268" r:id="rId15"/>
    <p:sldId id="269" r:id="rId16"/>
    <p:sldId id="319" r:id="rId17"/>
    <p:sldId id="312" r:id="rId18"/>
    <p:sldId id="271" r:id="rId19"/>
    <p:sldId id="270" r:id="rId20"/>
    <p:sldId id="316" r:id="rId21"/>
    <p:sldId id="317" r:id="rId22"/>
    <p:sldId id="272" r:id="rId23"/>
    <p:sldId id="273" r:id="rId24"/>
    <p:sldId id="274" r:id="rId25"/>
    <p:sldId id="275" r:id="rId26"/>
    <p:sldId id="308" r:id="rId27"/>
    <p:sldId id="276" r:id="rId28"/>
    <p:sldId id="278" r:id="rId29"/>
    <p:sldId id="320" r:id="rId30"/>
    <p:sldId id="283" r:id="rId31"/>
    <p:sldId id="279" r:id="rId32"/>
    <p:sldId id="280" r:id="rId33"/>
    <p:sldId id="281" r:id="rId34"/>
    <p:sldId id="282" r:id="rId35"/>
    <p:sldId id="285" r:id="rId36"/>
    <p:sldId id="321" r:id="rId37"/>
    <p:sldId id="322" r:id="rId38"/>
    <p:sldId id="313" r:id="rId39"/>
    <p:sldId id="329" r:id="rId40"/>
    <p:sldId id="305" r:id="rId41"/>
    <p:sldId id="306" r:id="rId42"/>
    <p:sldId id="286" r:id="rId43"/>
    <p:sldId id="287" r:id="rId44"/>
    <p:sldId id="288" r:id="rId45"/>
    <p:sldId id="289" r:id="rId46"/>
    <p:sldId id="323" r:id="rId47"/>
    <p:sldId id="324" r:id="rId48"/>
    <p:sldId id="326" r:id="rId49"/>
    <p:sldId id="330" r:id="rId50"/>
    <p:sldId id="325" r:id="rId51"/>
    <p:sldId id="290" r:id="rId52"/>
    <p:sldId id="292" r:id="rId53"/>
    <p:sldId id="291" r:id="rId54"/>
    <p:sldId id="318" r:id="rId55"/>
    <p:sldId id="293" r:id="rId56"/>
    <p:sldId id="294" r:id="rId57"/>
    <p:sldId id="295" r:id="rId58"/>
    <p:sldId id="296" r:id="rId59"/>
    <p:sldId id="297" r:id="rId60"/>
    <p:sldId id="298" r:id="rId61"/>
    <p:sldId id="299" r:id="rId62"/>
    <p:sldId id="300" r:id="rId63"/>
    <p:sldId id="301" r:id="rId64"/>
    <p:sldId id="327" r:id="rId65"/>
    <p:sldId id="331" r:id="rId66"/>
    <p:sldId id="302" r:id="rId67"/>
    <p:sldId id="303" r:id="rId68"/>
    <p:sldId id="304" r:id="rId69"/>
    <p:sldId id="332"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DDA2EA-C7E3-5DDC-1815-FFCA049F0D75}" name="Jessica Schultz" initials="JS" userId="Jessica Schultz"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1E5A"/>
    <a:srgbClr val="DB3568"/>
    <a:srgbClr val="D9C3DB"/>
    <a:srgbClr val="404040"/>
    <a:srgbClr val="4DC3C5"/>
    <a:srgbClr val="EBAD2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55208D-2927-43D7-A8B5-0D6C4CCA0BA7}" v="1" dt="2023-12-08T16:10:17.002"/>
    <p1510:client id="{C934D55A-3DF3-4926-9948-6E7FE74707C5}" v="3" dt="2023-12-08T14:59:42.67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6" d="100"/>
          <a:sy n="86" d="100"/>
        </p:scale>
        <p:origin x="562" y="48"/>
      </p:cViewPr>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microsoft.com/office/2015/10/relationships/revisionInfo" Target="revisionInfo.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78"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microsoft.com/office/2016/11/relationships/changesInfo" Target="changesInfos/changesInfo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29" Type="http://schemas.openxmlformats.org/officeDocument/2006/relationships/slide" Target="slides/slide2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ndy Goldband" userId="c0b92313-3ded-4a97-a2ef-f7544b7c12c0" providerId="ADAL" clId="{1455208D-2927-43D7-A8B5-0D6C4CCA0BA7}"/>
    <pc:docChg chg="addSld modSld">
      <pc:chgData name="Wendy Goldband" userId="c0b92313-3ded-4a97-a2ef-f7544b7c12c0" providerId="ADAL" clId="{1455208D-2927-43D7-A8B5-0D6C4CCA0BA7}" dt="2023-12-08T16:10:17.001" v="0"/>
      <pc:docMkLst>
        <pc:docMk/>
      </pc:docMkLst>
      <pc:sldChg chg="add">
        <pc:chgData name="Wendy Goldband" userId="c0b92313-3ded-4a97-a2ef-f7544b7c12c0" providerId="ADAL" clId="{1455208D-2927-43D7-A8B5-0D6C4CCA0BA7}" dt="2023-12-08T16:10:17.001" v="0"/>
        <pc:sldMkLst>
          <pc:docMk/>
          <pc:sldMk cId="678465590" sldId="33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E5C520-6FCB-40CD-808D-F33C9E85BAB5}" type="datetimeFigureOut">
              <a:rPr lang="en-US" smtClean="0"/>
              <a:t>12/8/2023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EB11D88-E242-4474-A87F-933EA7E3FCD2}" type="slidenum">
              <a:rPr lang="en-US" smtClean="0"/>
              <a:t>‹#›</a:t>
            </a:fld>
            <a:endParaRPr lang="en-US"/>
          </a:p>
        </p:txBody>
      </p:sp>
    </p:spTree>
    <p:extLst>
      <p:ext uri="{BB962C8B-B14F-4D97-AF65-F5344CB8AC3E}">
        <p14:creationId xmlns:p14="http://schemas.microsoft.com/office/powerpoint/2010/main" val="15809876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solidFill>
                  <a:srgbClr val="FF0000"/>
                </a:solidFill>
              </a:rPr>
              <a:t>SKIP TO SLIDE 7 THE BIG PICTURE and SHOW SLACK SCREEN</a:t>
            </a:r>
          </a:p>
        </p:txBody>
      </p:sp>
      <p:sp>
        <p:nvSpPr>
          <p:cNvPr id="4" name="Slide Number Placeholder 3"/>
          <p:cNvSpPr>
            <a:spLocks noGrp="1"/>
          </p:cNvSpPr>
          <p:nvPr>
            <p:ph type="sldNum" sz="quarter" idx="5"/>
          </p:nvPr>
        </p:nvSpPr>
        <p:spPr/>
        <p:txBody>
          <a:bodyPr/>
          <a:lstStyle/>
          <a:p>
            <a:fld id="{CEB11D88-E242-4474-A87F-933EA7E3FCD2}" type="slidenum">
              <a:rPr lang="en-US" smtClean="0"/>
              <a:t>5</a:t>
            </a:fld>
            <a:endParaRPr lang="en-US"/>
          </a:p>
        </p:txBody>
      </p:sp>
    </p:spTree>
    <p:extLst>
      <p:ext uri="{BB962C8B-B14F-4D97-AF65-F5344CB8AC3E}">
        <p14:creationId xmlns:p14="http://schemas.microsoft.com/office/powerpoint/2010/main" val="25704981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B11D88-E242-4474-A87F-933EA7E3FCD2}" type="slidenum">
              <a:rPr lang="en-US" smtClean="0"/>
              <a:t>6</a:t>
            </a:fld>
            <a:endParaRPr lang="en-US"/>
          </a:p>
        </p:txBody>
      </p:sp>
    </p:spTree>
    <p:extLst>
      <p:ext uri="{BB962C8B-B14F-4D97-AF65-F5344CB8AC3E}">
        <p14:creationId xmlns:p14="http://schemas.microsoft.com/office/powerpoint/2010/main" val="1010846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SKIP – GO TO SLIDE 16</a:t>
            </a:r>
          </a:p>
        </p:txBody>
      </p:sp>
      <p:sp>
        <p:nvSpPr>
          <p:cNvPr id="4" name="Slide Number Placeholder 3"/>
          <p:cNvSpPr>
            <a:spLocks noGrp="1"/>
          </p:cNvSpPr>
          <p:nvPr>
            <p:ph type="sldNum" sz="quarter" idx="5"/>
          </p:nvPr>
        </p:nvSpPr>
        <p:spPr/>
        <p:txBody>
          <a:bodyPr/>
          <a:lstStyle/>
          <a:p>
            <a:fld id="{CEB11D88-E242-4474-A87F-933EA7E3FCD2}" type="slidenum">
              <a:rPr lang="en-US" smtClean="0"/>
              <a:t>15</a:t>
            </a:fld>
            <a:endParaRPr lang="en-US"/>
          </a:p>
        </p:txBody>
      </p:sp>
    </p:spTree>
    <p:extLst>
      <p:ext uri="{BB962C8B-B14F-4D97-AF65-F5344CB8AC3E}">
        <p14:creationId xmlns:p14="http://schemas.microsoft.com/office/powerpoint/2010/main" val="4044835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4400" b="1">
                <a:solidFill>
                  <a:srgbClr val="FF0000"/>
                </a:solidFill>
              </a:rPr>
              <a:t>SKIP – GO TO SLIDE 16</a:t>
            </a:r>
          </a:p>
        </p:txBody>
      </p:sp>
      <p:sp>
        <p:nvSpPr>
          <p:cNvPr id="4" name="Slide Number Placeholder 3"/>
          <p:cNvSpPr>
            <a:spLocks noGrp="1"/>
          </p:cNvSpPr>
          <p:nvPr>
            <p:ph type="sldNum" sz="quarter" idx="5"/>
          </p:nvPr>
        </p:nvSpPr>
        <p:spPr/>
        <p:txBody>
          <a:bodyPr/>
          <a:lstStyle/>
          <a:p>
            <a:fld id="{CEB11D88-E242-4474-A87F-933EA7E3FCD2}" type="slidenum">
              <a:rPr lang="en-US" smtClean="0"/>
              <a:t>19</a:t>
            </a:fld>
            <a:endParaRPr lang="en-US"/>
          </a:p>
        </p:txBody>
      </p:sp>
    </p:spTree>
    <p:extLst>
      <p:ext uri="{BB962C8B-B14F-4D97-AF65-F5344CB8AC3E}">
        <p14:creationId xmlns:p14="http://schemas.microsoft.com/office/powerpoint/2010/main" val="21994967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B11D88-E242-4474-A87F-933EA7E3FCD2}" type="slidenum">
              <a:rPr lang="en-US" smtClean="0"/>
              <a:t>25</a:t>
            </a:fld>
            <a:endParaRPr lang="en-US"/>
          </a:p>
        </p:txBody>
      </p:sp>
    </p:spTree>
    <p:extLst>
      <p:ext uri="{BB962C8B-B14F-4D97-AF65-F5344CB8AC3E}">
        <p14:creationId xmlns:p14="http://schemas.microsoft.com/office/powerpoint/2010/main" val="2235902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EB11D88-E242-4474-A87F-933EA7E3FCD2}" type="slidenum">
              <a:rPr lang="en-US" smtClean="0"/>
              <a:t>26</a:t>
            </a:fld>
            <a:endParaRPr lang="en-US"/>
          </a:p>
        </p:txBody>
      </p:sp>
    </p:spTree>
    <p:extLst>
      <p:ext uri="{BB962C8B-B14F-4D97-AF65-F5344CB8AC3E}">
        <p14:creationId xmlns:p14="http://schemas.microsoft.com/office/powerpoint/2010/main" val="3646862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SHOW THIS SLIDE TO DEMO THE COMMANDS</a:t>
            </a:r>
          </a:p>
        </p:txBody>
      </p:sp>
      <p:sp>
        <p:nvSpPr>
          <p:cNvPr id="4" name="Slide Number Placeholder 3"/>
          <p:cNvSpPr>
            <a:spLocks noGrp="1"/>
          </p:cNvSpPr>
          <p:nvPr>
            <p:ph type="sldNum" sz="quarter" idx="5"/>
          </p:nvPr>
        </p:nvSpPr>
        <p:spPr/>
        <p:txBody>
          <a:bodyPr/>
          <a:lstStyle/>
          <a:p>
            <a:fld id="{CEB11D88-E242-4474-A87F-933EA7E3FCD2}" type="slidenum">
              <a:rPr lang="en-US" smtClean="0"/>
              <a:t>35</a:t>
            </a:fld>
            <a:endParaRPr lang="en-US"/>
          </a:p>
        </p:txBody>
      </p:sp>
    </p:spTree>
    <p:extLst>
      <p:ext uri="{BB962C8B-B14F-4D97-AF65-F5344CB8AC3E}">
        <p14:creationId xmlns:p14="http://schemas.microsoft.com/office/powerpoint/2010/main" val="14928655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SHOW THIS SLIDE TO DEMO THE COMMANDS</a:t>
            </a:r>
          </a:p>
        </p:txBody>
      </p:sp>
      <p:sp>
        <p:nvSpPr>
          <p:cNvPr id="4" name="Slide Number Placeholder 3"/>
          <p:cNvSpPr>
            <a:spLocks noGrp="1"/>
          </p:cNvSpPr>
          <p:nvPr>
            <p:ph type="sldNum" sz="quarter" idx="5"/>
          </p:nvPr>
        </p:nvSpPr>
        <p:spPr/>
        <p:txBody>
          <a:bodyPr/>
          <a:lstStyle/>
          <a:p>
            <a:fld id="{CEB11D88-E242-4474-A87F-933EA7E3FCD2}" type="slidenum">
              <a:rPr lang="en-US" smtClean="0"/>
              <a:t>38</a:t>
            </a:fld>
            <a:endParaRPr lang="en-US"/>
          </a:p>
        </p:txBody>
      </p:sp>
    </p:spTree>
    <p:extLst>
      <p:ext uri="{BB962C8B-B14F-4D97-AF65-F5344CB8AC3E}">
        <p14:creationId xmlns:p14="http://schemas.microsoft.com/office/powerpoint/2010/main" val="36141279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t>SHOW THIS SLIDE TO DEMO THE COMMANDS</a:t>
            </a:r>
          </a:p>
        </p:txBody>
      </p:sp>
      <p:sp>
        <p:nvSpPr>
          <p:cNvPr id="4" name="Slide Number Placeholder 3"/>
          <p:cNvSpPr>
            <a:spLocks noGrp="1"/>
          </p:cNvSpPr>
          <p:nvPr>
            <p:ph type="sldNum" sz="quarter" idx="5"/>
          </p:nvPr>
        </p:nvSpPr>
        <p:spPr/>
        <p:txBody>
          <a:bodyPr/>
          <a:lstStyle/>
          <a:p>
            <a:fld id="{CEB11D88-E242-4474-A87F-933EA7E3FCD2}" type="slidenum">
              <a:rPr lang="en-US" smtClean="0"/>
              <a:t>39</a:t>
            </a:fld>
            <a:endParaRPr lang="en-US"/>
          </a:p>
        </p:txBody>
      </p:sp>
    </p:spTree>
    <p:extLst>
      <p:ext uri="{BB962C8B-B14F-4D97-AF65-F5344CB8AC3E}">
        <p14:creationId xmlns:p14="http://schemas.microsoft.com/office/powerpoint/2010/main" val="1860121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p:spTree>
      <p:nvGrpSpPr>
        <p:cNvPr id="1" name=""/>
        <p:cNvGrpSpPr/>
        <p:nvPr/>
      </p:nvGrpSpPr>
      <p:grpSpPr>
        <a:xfrm>
          <a:off x="0" y="0"/>
          <a:ext cx="0" cy="0"/>
          <a:chOff x="0" y="0"/>
          <a:chExt cx="0" cy="0"/>
        </a:xfrm>
      </p:grpSpPr>
      <p:sp>
        <p:nvSpPr>
          <p:cNvPr id="8" name="Subtitle 2">
            <a:extLst>
              <a:ext uri="{FF2B5EF4-FFF2-40B4-BE49-F238E27FC236}">
                <a16:creationId xmlns:a16="http://schemas.microsoft.com/office/drawing/2014/main" id="{4F8A46C8-ECF2-4984-B4E4-088DA720ED5B}"/>
              </a:ext>
            </a:extLst>
          </p:cNvPr>
          <p:cNvSpPr>
            <a:spLocks noGrp="1"/>
          </p:cNvSpPr>
          <p:nvPr>
            <p:ph type="subTitle" idx="1" hasCustomPrompt="1"/>
          </p:nvPr>
        </p:nvSpPr>
        <p:spPr>
          <a:xfrm>
            <a:off x="1100051" y="4455621"/>
            <a:ext cx="10058400" cy="1143000"/>
          </a:xfrm>
          <a:prstGeom prst="rect">
            <a:avLst/>
          </a:prstGeom>
        </p:spPr>
        <p:txBody>
          <a:bodyPr/>
          <a:lstStyle>
            <a:lvl1pPr marL="0" indent="0" algn="ctr">
              <a:buNone/>
              <a:defRPr sz="2400" cap="all" spc="300" baseline="0">
                <a:latin typeface="+mj-lt"/>
              </a:defRPr>
            </a:lvl1pPr>
          </a:lstStyle>
          <a:p>
            <a:pPr algn="ctr"/>
            <a:r>
              <a:rPr lang="en-US"/>
              <a:t>POWER POINT Subtitle</a:t>
            </a:r>
          </a:p>
        </p:txBody>
      </p:sp>
      <p:sp>
        <p:nvSpPr>
          <p:cNvPr id="9" name="Title 1">
            <a:extLst>
              <a:ext uri="{FF2B5EF4-FFF2-40B4-BE49-F238E27FC236}">
                <a16:creationId xmlns:a16="http://schemas.microsoft.com/office/drawing/2014/main" id="{4BF404D1-DCBC-49D1-88A2-D244B6F06B25}"/>
              </a:ext>
            </a:extLst>
          </p:cNvPr>
          <p:cNvSpPr>
            <a:spLocks noGrp="1"/>
          </p:cNvSpPr>
          <p:nvPr>
            <p:ph type="ctrTitle" hasCustomPrompt="1"/>
          </p:nvPr>
        </p:nvSpPr>
        <p:spPr>
          <a:xfrm>
            <a:off x="1097280" y="758952"/>
            <a:ext cx="10058400" cy="3566160"/>
          </a:xfrm>
          <a:prstGeom prst="rect">
            <a:avLst/>
          </a:prstGeom>
        </p:spPr>
        <p:txBody>
          <a:bodyPr anchor="b"/>
          <a:lstStyle>
            <a:lvl1pPr algn="ctr">
              <a:defRPr sz="8000">
                <a:solidFill>
                  <a:schemeClr val="tx1">
                    <a:lumMod val="85000"/>
                    <a:lumOff val="15000"/>
                  </a:schemeClr>
                </a:solidFill>
              </a:defRPr>
            </a:lvl1pPr>
          </a:lstStyle>
          <a:p>
            <a:pPr algn="ctr"/>
            <a:r>
              <a:rPr lang="en-US"/>
              <a:t>Power Point Title</a:t>
            </a:r>
          </a:p>
        </p:txBody>
      </p:sp>
      <p:cxnSp>
        <p:nvCxnSpPr>
          <p:cNvPr id="10" name="Straight Connector 9">
            <a:extLst>
              <a:ext uri="{FF2B5EF4-FFF2-40B4-BE49-F238E27FC236}">
                <a16:creationId xmlns:a16="http://schemas.microsoft.com/office/drawing/2014/main" id="{7C0FFB03-94EB-439F-A8A8-3FECD83AA46D}"/>
              </a:ext>
            </a:extLst>
          </p:cNvPr>
          <p:cNvCxnSpPr/>
          <p:nvPr userDrawn="1"/>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CED25A25-C8B6-4B6E-B5D1-DD1F3CA07FFA}"/>
              </a:ext>
            </a:extLst>
          </p:cNvPr>
          <p:cNvSpPr/>
          <p:nvPr userDrawn="1"/>
        </p:nvSpPr>
        <p:spPr>
          <a:xfrm>
            <a:off x="1" y="6319653"/>
            <a:ext cx="12192000" cy="117863"/>
          </a:xfrm>
          <a:prstGeom prst="rect">
            <a:avLst/>
          </a:prstGeom>
          <a:solidFill>
            <a:schemeClr val="accent1"/>
          </a:solidFill>
          <a:ln>
            <a:solidFill>
              <a:srgbClr val="EBAD24"/>
            </a:solid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22" name="Rectangle 21">
            <a:extLst>
              <a:ext uri="{FF2B5EF4-FFF2-40B4-BE49-F238E27FC236}">
                <a16:creationId xmlns:a16="http://schemas.microsoft.com/office/drawing/2014/main" id="{A718D6B0-DD20-424E-8377-E78A6FF7D890}"/>
              </a:ext>
            </a:extLst>
          </p:cNvPr>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71551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ndard Content">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DB2B6CD4-181E-42C0-8E33-2CDD0235BD24}"/>
              </a:ext>
            </a:extLst>
          </p:cNvPr>
          <p:cNvGrpSpPr/>
          <p:nvPr userDrawn="1"/>
        </p:nvGrpSpPr>
        <p:grpSpPr>
          <a:xfrm>
            <a:off x="1" y="6319653"/>
            <a:ext cx="12192000" cy="538347"/>
            <a:chOff x="1" y="6319653"/>
            <a:chExt cx="12192000" cy="538347"/>
          </a:xfrm>
        </p:grpSpPr>
        <p:sp>
          <p:nvSpPr>
            <p:cNvPr id="15" name="Rectangle 14">
              <a:extLst>
                <a:ext uri="{FF2B5EF4-FFF2-40B4-BE49-F238E27FC236}">
                  <a16:creationId xmlns:a16="http://schemas.microsoft.com/office/drawing/2014/main" id="{3ABAA51B-CA3F-4B0D-9F25-101F0A17D05C}"/>
                </a:ext>
              </a:extLst>
            </p:cNvPr>
            <p:cNvSpPr/>
            <p:nvPr userDrawn="1"/>
          </p:nvSpPr>
          <p:spPr>
            <a:xfrm>
              <a:off x="1" y="6319653"/>
              <a:ext cx="12192000" cy="117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F01B6FE6-B5B4-49A0-81A7-753C96ED272D}"/>
                </a:ext>
              </a:extLst>
            </p:cNvPr>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8" name="Content Placeholder 2">
            <a:extLst>
              <a:ext uri="{FF2B5EF4-FFF2-40B4-BE49-F238E27FC236}">
                <a16:creationId xmlns:a16="http://schemas.microsoft.com/office/drawing/2014/main" id="{E7635515-F8E1-4CE7-8FE9-2373601815FD}"/>
              </a:ext>
            </a:extLst>
          </p:cNvPr>
          <p:cNvSpPr>
            <a:spLocks noGrp="1"/>
          </p:cNvSpPr>
          <p:nvPr userDrawn="1">
            <p:ph idx="1"/>
          </p:nvPr>
        </p:nvSpPr>
        <p:spPr>
          <a:xfrm>
            <a:off x="1097280" y="1919754"/>
            <a:ext cx="10058400" cy="3917950"/>
          </a:xfrm>
          <a:prstGeom prst="rect">
            <a:avLst/>
          </a:prstGeom>
        </p:spPr>
        <p:txBody>
          <a:bodyPr/>
          <a:lstStyle>
            <a:lvl1pPr marL="228600" indent="-228600">
              <a:defRPr>
                <a:solidFill>
                  <a:srgbClr val="404040"/>
                </a:solidFill>
              </a:defRPr>
            </a:lvl1pPr>
            <a:lvl2pPr indent="-228600">
              <a:defRPr>
                <a:solidFill>
                  <a:srgbClr val="404040"/>
                </a:solidFill>
              </a:defRPr>
            </a:lvl2pPr>
            <a:lvl3pPr indent="-228600">
              <a:defRPr sz="1600">
                <a:solidFill>
                  <a:srgbClr val="404040"/>
                </a:solidFill>
              </a:defRPr>
            </a:lvl3pPr>
            <a:lvl4pPr indent="-228600">
              <a:defRPr sz="1400">
                <a:solidFill>
                  <a:srgbClr val="404040"/>
                </a:solidFill>
              </a:defRPr>
            </a:lvl4pPr>
            <a:lvl5pPr indent="-228600">
              <a:defRPr sz="1200">
                <a:solidFill>
                  <a:srgbClr val="40404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3"/>
            <a:endParaRPr lang="en-US"/>
          </a:p>
          <a:p>
            <a:pPr marL="228600" indent="-256032">
              <a:buFont typeface="+mj-lt"/>
              <a:buAutoNum type="arabicPeriod"/>
            </a:pPr>
            <a:r>
              <a:rPr lang="en-US"/>
              <a:t>Click to edit Master text styles</a:t>
            </a:r>
          </a:p>
          <a:p>
            <a:pPr marL="685800" lvl="1" indent="-256032">
              <a:buFont typeface="+mj-lt"/>
              <a:buAutoNum type="arabicPeriod"/>
            </a:pPr>
            <a:r>
              <a:rPr lang="en-US"/>
              <a:t>Second level</a:t>
            </a:r>
          </a:p>
          <a:p>
            <a:pPr marL="1143000" lvl="2" indent="-256032">
              <a:buFont typeface="+mj-lt"/>
              <a:buAutoNum type="arabicPeriod"/>
            </a:pPr>
            <a:r>
              <a:rPr lang="en-US"/>
              <a:t>Third level</a:t>
            </a:r>
          </a:p>
          <a:p>
            <a:pPr marL="1600200" lvl="3" indent="-256032">
              <a:buFont typeface="+mj-lt"/>
              <a:buAutoNum type="arabicPeriod"/>
            </a:pPr>
            <a:r>
              <a:rPr lang="en-US"/>
              <a:t>Fourth level</a:t>
            </a:r>
          </a:p>
          <a:p>
            <a:pPr marL="2057400" lvl="4" indent="-256032">
              <a:buFont typeface="+mj-lt"/>
              <a:buAutoNum type="arabicPeriod"/>
            </a:pPr>
            <a:r>
              <a:rPr lang="en-US"/>
              <a:t>Fifth level</a:t>
            </a:r>
          </a:p>
        </p:txBody>
      </p:sp>
      <p:cxnSp>
        <p:nvCxnSpPr>
          <p:cNvPr id="10" name="Straight Connector 9">
            <a:extLst>
              <a:ext uri="{FF2B5EF4-FFF2-40B4-BE49-F238E27FC236}">
                <a16:creationId xmlns:a16="http://schemas.microsoft.com/office/drawing/2014/main" id="{91FA10F0-CDD3-4A2C-B560-6C367C111E57}"/>
              </a:ext>
            </a:extLst>
          </p:cNvPr>
          <p:cNvCxnSpPr/>
          <p:nvPr userDrawn="1"/>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0" name="Title 4">
            <a:extLst>
              <a:ext uri="{FF2B5EF4-FFF2-40B4-BE49-F238E27FC236}">
                <a16:creationId xmlns:a16="http://schemas.microsoft.com/office/drawing/2014/main" id="{883A36F9-4107-44DF-8BE7-83FE55755017}"/>
              </a:ext>
            </a:extLst>
          </p:cNvPr>
          <p:cNvSpPr>
            <a:spLocks noGrp="1"/>
          </p:cNvSpPr>
          <p:nvPr>
            <p:ph type="title" hasCustomPrompt="1"/>
          </p:nvPr>
        </p:nvSpPr>
        <p:spPr>
          <a:xfrm>
            <a:off x="1097280" y="286603"/>
            <a:ext cx="10058400" cy="1450757"/>
          </a:xfrm>
          <a:prstGeom prst="rect">
            <a:avLst/>
          </a:prstGeom>
        </p:spPr>
        <p:txBody>
          <a:bodyPr anchor="b"/>
          <a:lstStyle>
            <a:lvl1pPr>
              <a:defRPr sz="4800">
                <a:solidFill>
                  <a:srgbClr val="404040"/>
                </a:solidFill>
              </a:defRPr>
            </a:lvl1pPr>
          </a:lstStyle>
          <a:p>
            <a:r>
              <a:rPr lang="en-US"/>
              <a:t>Slide Title</a:t>
            </a:r>
          </a:p>
        </p:txBody>
      </p:sp>
      <p:sp>
        <p:nvSpPr>
          <p:cNvPr id="23" name="Slide Number Placeholder 5">
            <a:extLst>
              <a:ext uri="{FF2B5EF4-FFF2-40B4-BE49-F238E27FC236}">
                <a16:creationId xmlns:a16="http://schemas.microsoft.com/office/drawing/2014/main" id="{3896953E-0CE3-46B0-BB4F-37731BAD375A}"/>
              </a:ext>
            </a:extLst>
          </p:cNvPr>
          <p:cNvSpPr>
            <a:spLocks noGrp="1"/>
          </p:cNvSpPr>
          <p:nvPr>
            <p:ph type="sldNum" sz="quarter" idx="12"/>
          </p:nvPr>
        </p:nvSpPr>
        <p:spPr>
          <a:xfrm>
            <a:off x="9900458" y="6459785"/>
            <a:ext cx="1312025" cy="365125"/>
          </a:xfrm>
          <a:prstGeom prst="rect">
            <a:avLst/>
          </a:prstGeom>
        </p:spPr>
        <p:txBody>
          <a:bodyPr/>
          <a:lstStyle>
            <a:lvl1pPr algn="r">
              <a:defRPr sz="1000">
                <a:solidFill>
                  <a:schemeClr val="bg1"/>
                </a:solidFill>
              </a:defRPr>
            </a:lvl1pPr>
          </a:lstStyle>
          <a:p>
            <a:fld id="{4EADB2B1-18EC-453C-8031-D4880FBCDB79}" type="slidenum">
              <a:rPr lang="en-US" smtClean="0"/>
              <a:pPr/>
              <a:t>‹#›</a:t>
            </a:fld>
            <a:endParaRPr lang="en-US"/>
          </a:p>
        </p:txBody>
      </p:sp>
    </p:spTree>
    <p:extLst>
      <p:ext uri="{BB962C8B-B14F-4D97-AF65-F5344CB8AC3E}">
        <p14:creationId xmlns:p14="http://schemas.microsoft.com/office/powerpoint/2010/main" val="12195013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ndard Content w/Picture">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DB2B6CD4-181E-42C0-8E33-2CDD0235BD24}"/>
              </a:ext>
            </a:extLst>
          </p:cNvPr>
          <p:cNvGrpSpPr/>
          <p:nvPr userDrawn="1"/>
        </p:nvGrpSpPr>
        <p:grpSpPr>
          <a:xfrm>
            <a:off x="1" y="6319653"/>
            <a:ext cx="12192000" cy="538347"/>
            <a:chOff x="1" y="6319653"/>
            <a:chExt cx="12192000" cy="538347"/>
          </a:xfrm>
        </p:grpSpPr>
        <p:sp>
          <p:nvSpPr>
            <p:cNvPr id="15" name="Rectangle 14">
              <a:extLst>
                <a:ext uri="{FF2B5EF4-FFF2-40B4-BE49-F238E27FC236}">
                  <a16:creationId xmlns:a16="http://schemas.microsoft.com/office/drawing/2014/main" id="{3ABAA51B-CA3F-4B0D-9F25-101F0A17D05C}"/>
                </a:ext>
              </a:extLst>
            </p:cNvPr>
            <p:cNvSpPr/>
            <p:nvPr userDrawn="1"/>
          </p:nvSpPr>
          <p:spPr>
            <a:xfrm>
              <a:off x="1" y="6319653"/>
              <a:ext cx="12192000" cy="1178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F01B6FE6-B5B4-49A0-81A7-753C96ED272D}"/>
                </a:ext>
              </a:extLst>
            </p:cNvPr>
            <p:cNvSpPr/>
            <p:nvPr userDrawn="1"/>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8" name="Content Placeholder 2">
            <a:extLst>
              <a:ext uri="{FF2B5EF4-FFF2-40B4-BE49-F238E27FC236}">
                <a16:creationId xmlns:a16="http://schemas.microsoft.com/office/drawing/2014/main" id="{E7635515-F8E1-4CE7-8FE9-2373601815FD}"/>
              </a:ext>
            </a:extLst>
          </p:cNvPr>
          <p:cNvSpPr>
            <a:spLocks noGrp="1"/>
          </p:cNvSpPr>
          <p:nvPr userDrawn="1">
            <p:ph idx="1"/>
          </p:nvPr>
        </p:nvSpPr>
        <p:spPr>
          <a:xfrm>
            <a:off x="1097280" y="1825625"/>
            <a:ext cx="4642039" cy="3917950"/>
          </a:xfrm>
          <a:prstGeom prst="rect">
            <a:avLst/>
          </a:prstGeom>
        </p:spPr>
        <p:txBody>
          <a:bodyPr/>
          <a:lstStyle>
            <a:lvl1pPr marL="228600" indent="-228600">
              <a:defRPr>
                <a:solidFill>
                  <a:srgbClr val="404040"/>
                </a:solidFill>
              </a:defRPr>
            </a:lvl1pPr>
            <a:lvl2pPr>
              <a:defRPr>
                <a:solidFill>
                  <a:srgbClr val="404040"/>
                </a:solidFill>
              </a:defRPr>
            </a:lvl2pPr>
            <a:lvl3pPr>
              <a:defRPr sz="1600">
                <a:solidFill>
                  <a:srgbClr val="404040"/>
                </a:solidFill>
              </a:defRPr>
            </a:lvl3pPr>
            <a:lvl4pPr>
              <a:defRPr sz="1400">
                <a:solidFill>
                  <a:srgbClr val="404040"/>
                </a:solidFill>
              </a:defRPr>
            </a:lvl4pPr>
            <a:lvl5pPr>
              <a:defRPr sz="1200">
                <a:solidFill>
                  <a:srgbClr val="404040"/>
                </a:solidFill>
              </a:defRPr>
            </a:lvl5pPr>
          </a:lstStyle>
          <a:p>
            <a:pPr lvl="0"/>
            <a:r>
              <a:rPr lang="en-US"/>
              <a:t>Click to edit </a:t>
            </a:r>
          </a:p>
          <a:p>
            <a:pPr lvl="1"/>
            <a:r>
              <a:rPr lang="en-US"/>
              <a:t>Second level</a:t>
            </a:r>
          </a:p>
          <a:p>
            <a:pPr lvl="2"/>
            <a:r>
              <a:rPr lang="en-US"/>
              <a:t>Third level</a:t>
            </a:r>
          </a:p>
          <a:p>
            <a:pPr lvl="3"/>
            <a:r>
              <a:rPr lang="en-US"/>
              <a:t>Fourth level</a:t>
            </a:r>
          </a:p>
          <a:p>
            <a:pPr lvl="4"/>
            <a:r>
              <a:rPr lang="en-US"/>
              <a:t>Fifth Level</a:t>
            </a:r>
          </a:p>
          <a:p>
            <a:pPr lvl="3"/>
            <a:endParaRPr lang="en-US"/>
          </a:p>
          <a:p>
            <a:pPr marL="228600" indent="-256032">
              <a:buFont typeface="+mj-lt"/>
              <a:buAutoNum type="arabicPeriod"/>
            </a:pPr>
            <a:r>
              <a:rPr lang="en-US"/>
              <a:t>Click to edit Master text styles</a:t>
            </a:r>
          </a:p>
          <a:p>
            <a:pPr marL="685800" lvl="1" indent="-256032">
              <a:buFont typeface="+mj-lt"/>
              <a:buAutoNum type="arabicPeriod"/>
            </a:pPr>
            <a:r>
              <a:rPr lang="en-US"/>
              <a:t>Second level</a:t>
            </a:r>
          </a:p>
          <a:p>
            <a:pPr marL="1143000" lvl="2" indent="-256032">
              <a:buFont typeface="+mj-lt"/>
              <a:buAutoNum type="arabicPeriod"/>
            </a:pPr>
            <a:r>
              <a:rPr lang="en-US"/>
              <a:t>Third level</a:t>
            </a:r>
          </a:p>
          <a:p>
            <a:pPr marL="1600200" lvl="3" indent="-256032">
              <a:buFont typeface="+mj-lt"/>
              <a:buAutoNum type="arabicPeriod"/>
            </a:pPr>
            <a:r>
              <a:rPr lang="en-US"/>
              <a:t>Fourth level</a:t>
            </a:r>
          </a:p>
          <a:p>
            <a:pPr marL="2057400" lvl="4" indent="-256032">
              <a:buFont typeface="+mj-lt"/>
              <a:buAutoNum type="arabicPeriod"/>
            </a:pPr>
            <a:r>
              <a:rPr lang="en-US"/>
              <a:t>Fifth level</a:t>
            </a:r>
          </a:p>
        </p:txBody>
      </p:sp>
      <p:sp>
        <p:nvSpPr>
          <p:cNvPr id="9" name="Title 4">
            <a:extLst>
              <a:ext uri="{FF2B5EF4-FFF2-40B4-BE49-F238E27FC236}">
                <a16:creationId xmlns:a16="http://schemas.microsoft.com/office/drawing/2014/main" id="{ECAE745E-8713-4BB9-979D-27872D4D9A71}"/>
              </a:ext>
            </a:extLst>
          </p:cNvPr>
          <p:cNvSpPr>
            <a:spLocks noGrp="1"/>
          </p:cNvSpPr>
          <p:nvPr userDrawn="1">
            <p:ph type="title" hasCustomPrompt="1"/>
          </p:nvPr>
        </p:nvSpPr>
        <p:spPr>
          <a:xfrm>
            <a:off x="1097280" y="286603"/>
            <a:ext cx="10058400" cy="1450757"/>
          </a:xfrm>
          <a:prstGeom prst="rect">
            <a:avLst/>
          </a:prstGeom>
        </p:spPr>
        <p:txBody>
          <a:bodyPr anchor="b"/>
          <a:lstStyle>
            <a:lvl1pPr>
              <a:defRPr sz="4800">
                <a:solidFill>
                  <a:srgbClr val="404040"/>
                </a:solidFill>
              </a:defRPr>
            </a:lvl1pPr>
          </a:lstStyle>
          <a:p>
            <a:r>
              <a:rPr lang="en-US"/>
              <a:t>Slide Title</a:t>
            </a:r>
          </a:p>
        </p:txBody>
      </p:sp>
      <p:cxnSp>
        <p:nvCxnSpPr>
          <p:cNvPr id="10" name="Straight Connector 9">
            <a:extLst>
              <a:ext uri="{FF2B5EF4-FFF2-40B4-BE49-F238E27FC236}">
                <a16:creationId xmlns:a16="http://schemas.microsoft.com/office/drawing/2014/main" id="{91FA10F0-CDD3-4A2C-B560-6C367C111E57}"/>
              </a:ext>
            </a:extLst>
          </p:cNvPr>
          <p:cNvCxnSpPr/>
          <p:nvPr userDrawn="1"/>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8" name="Picture Placeholder 17">
            <a:extLst>
              <a:ext uri="{FF2B5EF4-FFF2-40B4-BE49-F238E27FC236}">
                <a16:creationId xmlns:a16="http://schemas.microsoft.com/office/drawing/2014/main" id="{65025D33-67AA-467F-8EB1-3CBCB9879AF7}"/>
              </a:ext>
            </a:extLst>
          </p:cNvPr>
          <p:cNvSpPr>
            <a:spLocks noGrp="1"/>
          </p:cNvSpPr>
          <p:nvPr>
            <p:ph type="pic" sz="quarter" idx="10" hasCustomPrompt="1"/>
          </p:nvPr>
        </p:nvSpPr>
        <p:spPr>
          <a:xfrm>
            <a:off x="6513830" y="1834788"/>
            <a:ext cx="4641850" cy="3908788"/>
          </a:xfrm>
          <a:prstGeom prst="rect">
            <a:avLst/>
          </a:prstGeom>
        </p:spPr>
        <p:txBody>
          <a:bodyPr/>
          <a:lstStyle>
            <a:lvl1pPr marL="0" indent="0">
              <a:buNone/>
              <a:defRPr/>
            </a:lvl1pPr>
          </a:lstStyle>
          <a:p>
            <a:pPr marL="0" marR="0" lvl="0" indent="0" algn="l" defTabSz="914400" rtl="0" eaLnBrk="1" fontAlgn="auto" latinLnBrk="0" hangingPunct="1">
              <a:lnSpc>
                <a:spcPct val="90000"/>
              </a:lnSpc>
              <a:spcBef>
                <a:spcPts val="1000"/>
              </a:spcBef>
              <a:spcAft>
                <a:spcPts val="0"/>
              </a:spcAft>
              <a:buClr>
                <a:srgbClr val="E01E5A"/>
              </a:buClr>
              <a:buSzTx/>
              <a:buFont typeface="Arial" panose="020B0604020202020204" pitchFamily="34" charset="0"/>
              <a:buNone/>
              <a:tabLst/>
              <a:defRPr/>
            </a:pPr>
            <a:r>
              <a:rPr lang="en-US"/>
              <a:t>PICTURE PLACEHOLDER - Just drag and drop-</a:t>
            </a:r>
          </a:p>
          <a:p>
            <a:endParaRPr lang="en-US"/>
          </a:p>
        </p:txBody>
      </p:sp>
      <p:sp>
        <p:nvSpPr>
          <p:cNvPr id="13" name="Slide Number Placeholder 5">
            <a:extLst>
              <a:ext uri="{FF2B5EF4-FFF2-40B4-BE49-F238E27FC236}">
                <a16:creationId xmlns:a16="http://schemas.microsoft.com/office/drawing/2014/main" id="{38F14771-9B6C-4911-952D-76D5821B8421}"/>
              </a:ext>
            </a:extLst>
          </p:cNvPr>
          <p:cNvSpPr>
            <a:spLocks noGrp="1"/>
          </p:cNvSpPr>
          <p:nvPr>
            <p:ph type="sldNum" sz="quarter" idx="13"/>
          </p:nvPr>
        </p:nvSpPr>
        <p:spPr>
          <a:xfrm>
            <a:off x="9900458" y="6459785"/>
            <a:ext cx="1312025" cy="365125"/>
          </a:xfrm>
          <a:prstGeom prst="rect">
            <a:avLst/>
          </a:prstGeom>
        </p:spPr>
        <p:txBody>
          <a:bodyPr/>
          <a:lstStyle>
            <a:lvl1pPr algn="r">
              <a:defRPr sz="1000">
                <a:solidFill>
                  <a:schemeClr val="bg1"/>
                </a:solidFill>
              </a:defRPr>
            </a:lvl1pPr>
          </a:lstStyle>
          <a:p>
            <a:fld id="{4EADB2B1-18EC-453C-8031-D4880FBCDB79}" type="slidenum">
              <a:rPr lang="en-US" smtClean="0"/>
              <a:pPr/>
              <a:t>‹#›</a:t>
            </a:fld>
            <a:endParaRPr lang="en-US"/>
          </a:p>
        </p:txBody>
      </p:sp>
    </p:spTree>
    <p:extLst>
      <p:ext uri="{BB962C8B-B14F-4D97-AF65-F5344CB8AC3E}">
        <p14:creationId xmlns:p14="http://schemas.microsoft.com/office/powerpoint/2010/main" val="11717727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Left Bar Content and Title">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hasCustomPrompt="1"/>
          </p:nvPr>
        </p:nvSpPr>
        <p:spPr>
          <a:xfrm>
            <a:off x="457200" y="502000"/>
            <a:ext cx="3200400" cy="1337192"/>
          </a:xfrm>
          <a:prstGeom prst="rect">
            <a:avLst/>
          </a:prstGeom>
        </p:spPr>
        <p:txBody>
          <a:bodyPr anchor="b">
            <a:normAutofit/>
          </a:bodyPr>
          <a:lstStyle>
            <a:lvl1pPr>
              <a:defRPr sz="3600" b="0">
                <a:solidFill>
                  <a:srgbClr val="FFFFFF"/>
                </a:solidFill>
              </a:defRPr>
            </a:lvl1pPr>
          </a:lstStyle>
          <a:p>
            <a:r>
              <a:rPr lang="en-US"/>
              <a:t>Slide Title</a:t>
            </a:r>
          </a:p>
        </p:txBody>
      </p:sp>
      <p:pic>
        <p:nvPicPr>
          <p:cNvPr id="10" name="Picture 9" descr="Graphical user interface&#10;&#10;Description automatically generated">
            <a:extLst>
              <a:ext uri="{FF2B5EF4-FFF2-40B4-BE49-F238E27FC236}">
                <a16:creationId xmlns:a16="http://schemas.microsoft.com/office/drawing/2014/main" id="{B14930EC-9A68-4932-BAAF-87AAFA3E77C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16162" y="94717"/>
            <a:ext cx="1562235" cy="662997"/>
          </a:xfrm>
          <a:prstGeom prst="rect">
            <a:avLst/>
          </a:prstGeom>
        </p:spPr>
      </p:pic>
      <p:pic>
        <p:nvPicPr>
          <p:cNvPr id="11" name="Picture 10" descr="Logo&#10;&#10;Description automatically generated">
            <a:extLst>
              <a:ext uri="{FF2B5EF4-FFF2-40B4-BE49-F238E27FC236}">
                <a16:creationId xmlns:a16="http://schemas.microsoft.com/office/drawing/2014/main" id="{6865976D-8CD7-4566-8DDB-E267558F2E2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846260" y="97148"/>
            <a:ext cx="955965" cy="378910"/>
          </a:xfrm>
          <a:prstGeom prst="rect">
            <a:avLst/>
          </a:prstGeom>
        </p:spPr>
      </p:pic>
      <p:sp>
        <p:nvSpPr>
          <p:cNvPr id="12" name="Content Placeholder 2">
            <a:extLst>
              <a:ext uri="{FF2B5EF4-FFF2-40B4-BE49-F238E27FC236}">
                <a16:creationId xmlns:a16="http://schemas.microsoft.com/office/drawing/2014/main" id="{EDA1DFFF-4B1E-4534-8464-3B62C19F9DF8}"/>
              </a:ext>
            </a:extLst>
          </p:cNvPr>
          <p:cNvSpPr>
            <a:spLocks noGrp="1"/>
          </p:cNvSpPr>
          <p:nvPr>
            <p:ph idx="1" hasCustomPrompt="1"/>
          </p:nvPr>
        </p:nvSpPr>
        <p:spPr>
          <a:xfrm>
            <a:off x="457200" y="2053623"/>
            <a:ext cx="3200400" cy="4731898"/>
          </a:xfrm>
          <a:prstGeom prst="rect">
            <a:avLst/>
          </a:prstGeom>
        </p:spPr>
        <p:txBody>
          <a:bodyPr/>
          <a:lstStyle>
            <a:lvl1pPr marL="228600" indent="-228600">
              <a:buClr>
                <a:schemeClr val="bg1"/>
              </a:buClr>
              <a:defRPr>
                <a:solidFill>
                  <a:schemeClr val="bg1"/>
                </a:solidFill>
              </a:defRPr>
            </a:lvl1pPr>
            <a:lvl2pPr>
              <a:buClr>
                <a:schemeClr val="bg1"/>
              </a:buClr>
              <a:defRPr>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200">
                <a:solidFill>
                  <a:schemeClr val="bg1"/>
                </a:solidFill>
              </a:defRPr>
            </a:lvl5pPr>
          </a:lstStyle>
          <a:p>
            <a:pPr lvl="0"/>
            <a:r>
              <a:rPr lang="en-US"/>
              <a:t>Click to edit Master text styles </a:t>
            </a:r>
          </a:p>
          <a:p>
            <a:pPr lvl="1"/>
            <a:r>
              <a:rPr lang="en-US"/>
              <a:t>Second level</a:t>
            </a:r>
          </a:p>
          <a:p>
            <a:pPr lvl="2"/>
            <a:r>
              <a:rPr lang="en-US"/>
              <a:t>Third level</a:t>
            </a:r>
          </a:p>
          <a:p>
            <a:pPr lvl="3"/>
            <a:r>
              <a:rPr lang="en-US"/>
              <a:t>Fourth level</a:t>
            </a:r>
          </a:p>
          <a:p>
            <a:pPr lvl="4"/>
            <a:r>
              <a:rPr lang="en-US"/>
              <a:t>Fifth Level</a:t>
            </a:r>
          </a:p>
          <a:p>
            <a:pPr lvl="3"/>
            <a:endParaRPr lang="en-US"/>
          </a:p>
          <a:p>
            <a:pPr marL="228600" indent="-256032">
              <a:buFont typeface="+mj-lt"/>
              <a:buAutoNum type="arabicPeriod"/>
            </a:pPr>
            <a:r>
              <a:rPr lang="en-US"/>
              <a:t>Click to edit Master text styles</a:t>
            </a:r>
          </a:p>
          <a:p>
            <a:pPr marL="685800" lvl="1" indent="-256032">
              <a:buFont typeface="+mj-lt"/>
              <a:buAutoNum type="arabicPeriod"/>
            </a:pPr>
            <a:r>
              <a:rPr lang="en-US"/>
              <a:t>Second level</a:t>
            </a:r>
          </a:p>
          <a:p>
            <a:pPr marL="1143000" lvl="2" indent="-256032">
              <a:buFont typeface="+mj-lt"/>
              <a:buAutoNum type="arabicPeriod"/>
            </a:pPr>
            <a:r>
              <a:rPr lang="en-US"/>
              <a:t>Third level</a:t>
            </a:r>
          </a:p>
          <a:p>
            <a:pPr marL="1600200" lvl="3" indent="-256032">
              <a:buFont typeface="+mj-lt"/>
              <a:buAutoNum type="arabicPeriod"/>
            </a:pPr>
            <a:r>
              <a:rPr lang="en-US"/>
              <a:t>Fourth level</a:t>
            </a:r>
          </a:p>
          <a:p>
            <a:pPr marL="2057400" lvl="4" indent="-256032">
              <a:buFont typeface="+mj-lt"/>
              <a:buAutoNum type="arabicPeriod"/>
            </a:pPr>
            <a:r>
              <a:rPr lang="en-US"/>
              <a:t>Fifth level</a:t>
            </a:r>
          </a:p>
        </p:txBody>
      </p:sp>
      <p:sp>
        <p:nvSpPr>
          <p:cNvPr id="18" name="Picture Placeholder 17">
            <a:extLst>
              <a:ext uri="{FF2B5EF4-FFF2-40B4-BE49-F238E27FC236}">
                <a16:creationId xmlns:a16="http://schemas.microsoft.com/office/drawing/2014/main" id="{FA5DB4A8-4F71-49F6-91F9-06AADFF070AD}"/>
              </a:ext>
            </a:extLst>
          </p:cNvPr>
          <p:cNvSpPr>
            <a:spLocks noGrp="1"/>
          </p:cNvSpPr>
          <p:nvPr>
            <p:ph type="pic" sz="quarter" idx="10" hasCustomPrompt="1"/>
          </p:nvPr>
        </p:nvSpPr>
        <p:spPr>
          <a:xfrm>
            <a:off x="4630739" y="757715"/>
            <a:ext cx="7104062" cy="2520506"/>
          </a:xfrm>
          <a:prstGeom prst="rect">
            <a:avLst/>
          </a:prstGeom>
        </p:spPr>
        <p:txBody>
          <a:bodyPr/>
          <a:lstStyle>
            <a:lvl1pPr marL="0" indent="0">
              <a:buNone/>
              <a:defRPr/>
            </a:lvl1pPr>
          </a:lstStyle>
          <a:p>
            <a:r>
              <a:rPr lang="en-US"/>
              <a:t>PICTURE PLACEHOLDER - Just drag and drop-</a:t>
            </a:r>
          </a:p>
        </p:txBody>
      </p:sp>
      <p:sp>
        <p:nvSpPr>
          <p:cNvPr id="19" name="Picture Placeholder 17">
            <a:extLst>
              <a:ext uri="{FF2B5EF4-FFF2-40B4-BE49-F238E27FC236}">
                <a16:creationId xmlns:a16="http://schemas.microsoft.com/office/drawing/2014/main" id="{700F80E3-1CB3-4C19-BC8E-347315AA3278}"/>
              </a:ext>
            </a:extLst>
          </p:cNvPr>
          <p:cNvSpPr>
            <a:spLocks noGrp="1"/>
          </p:cNvSpPr>
          <p:nvPr>
            <p:ph type="pic" sz="quarter" idx="11" hasCustomPrompt="1"/>
          </p:nvPr>
        </p:nvSpPr>
        <p:spPr>
          <a:xfrm>
            <a:off x="4630739" y="3559878"/>
            <a:ext cx="7104062" cy="2520506"/>
          </a:xfrm>
          <a:prstGeom prst="rect">
            <a:avLst/>
          </a:prstGeom>
        </p:spPr>
        <p:txBody>
          <a:bodyPr/>
          <a:lstStyle>
            <a:lvl1pPr marL="0" indent="0">
              <a:buNone/>
              <a:defRPr/>
            </a:lvl1pPr>
          </a:lstStyle>
          <a:p>
            <a:pPr marL="0" marR="0" lvl="0" indent="0" algn="l" defTabSz="914400" rtl="0" eaLnBrk="1" fontAlgn="auto" latinLnBrk="0" hangingPunct="1">
              <a:lnSpc>
                <a:spcPct val="90000"/>
              </a:lnSpc>
              <a:spcBef>
                <a:spcPts val="1000"/>
              </a:spcBef>
              <a:spcAft>
                <a:spcPts val="0"/>
              </a:spcAft>
              <a:buClr>
                <a:srgbClr val="E01E5A"/>
              </a:buClr>
              <a:buSzTx/>
              <a:buFont typeface="Arial" panose="020B0604020202020204" pitchFamily="34" charset="0"/>
              <a:buNone/>
              <a:tabLst/>
              <a:defRPr/>
            </a:pPr>
            <a:r>
              <a:rPr lang="en-US"/>
              <a:t>PICTURE PLACEHOLDER - Just drag and drop-</a:t>
            </a:r>
          </a:p>
          <a:p>
            <a:endParaRPr lang="en-US"/>
          </a:p>
        </p:txBody>
      </p:sp>
      <p:sp>
        <p:nvSpPr>
          <p:cNvPr id="24" name="Slide Number Placeholder 5">
            <a:extLst>
              <a:ext uri="{FF2B5EF4-FFF2-40B4-BE49-F238E27FC236}">
                <a16:creationId xmlns:a16="http://schemas.microsoft.com/office/drawing/2014/main" id="{A545ACA7-788C-4739-97A4-06FEAEF2C889}"/>
              </a:ext>
            </a:extLst>
          </p:cNvPr>
          <p:cNvSpPr>
            <a:spLocks noGrp="1"/>
          </p:cNvSpPr>
          <p:nvPr>
            <p:ph type="sldNum" sz="quarter" idx="14"/>
          </p:nvPr>
        </p:nvSpPr>
        <p:spPr>
          <a:xfrm>
            <a:off x="9900458" y="6459785"/>
            <a:ext cx="1312025" cy="365125"/>
          </a:xfrm>
          <a:prstGeom prst="rect">
            <a:avLst/>
          </a:prstGeom>
        </p:spPr>
        <p:txBody>
          <a:bodyPr/>
          <a:lstStyle>
            <a:lvl1pPr algn="r">
              <a:defRPr sz="1000">
                <a:solidFill>
                  <a:schemeClr val="bg2">
                    <a:lumMod val="50000"/>
                  </a:schemeClr>
                </a:solidFill>
              </a:defRPr>
            </a:lvl1pPr>
          </a:lstStyle>
          <a:p>
            <a:fld id="{4EADB2B1-18EC-453C-8031-D4880FBCDB79}" type="slidenum">
              <a:rPr lang="en-US" smtClean="0"/>
              <a:pPr/>
              <a:t>‹#›</a:t>
            </a:fld>
            <a:endParaRPr lang="en-US"/>
          </a:p>
        </p:txBody>
      </p:sp>
    </p:spTree>
    <p:extLst>
      <p:ext uri="{BB962C8B-B14F-4D97-AF65-F5344CB8AC3E}">
        <p14:creationId xmlns:p14="http://schemas.microsoft.com/office/powerpoint/2010/main" val="96105749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514F773-7188-4DBB-A2F8-7CAAF0946E23}"/>
              </a:ext>
            </a:extLst>
          </p:cNvPr>
          <p:cNvPicPr>
            <a:picLocks noChangeAspect="1"/>
          </p:cNvPicPr>
          <p:nvPr userDrawn="1"/>
        </p:nvPicPr>
        <p:blipFill>
          <a:blip r:embed="rId6">
            <a:extLst>
              <a:ext uri="{28A0092B-C50C-407E-A947-70E740481C1C}">
                <a14:useLocalDpi xmlns:a14="http://schemas.microsoft.com/office/drawing/2010/main" val="0"/>
              </a:ext>
            </a:extLst>
          </a:blip>
          <a:srcRect/>
          <a:stretch/>
        </p:blipFill>
        <p:spPr>
          <a:xfrm>
            <a:off x="316162" y="138386"/>
            <a:ext cx="1562235" cy="575659"/>
          </a:xfrm>
          <a:prstGeom prst="rect">
            <a:avLst/>
          </a:prstGeom>
        </p:spPr>
      </p:pic>
      <p:pic>
        <p:nvPicPr>
          <p:cNvPr id="8" name="Picture 7" descr="Logo&#10;&#10;Description automatically generated">
            <a:extLst>
              <a:ext uri="{FF2B5EF4-FFF2-40B4-BE49-F238E27FC236}">
                <a16:creationId xmlns:a16="http://schemas.microsoft.com/office/drawing/2014/main" id="{81619364-DF0E-4F2C-A825-440E1FD0CEC0}"/>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846260" y="97148"/>
            <a:ext cx="955965" cy="378910"/>
          </a:xfrm>
          <a:prstGeom prst="rect">
            <a:avLst/>
          </a:prstGeom>
        </p:spPr>
      </p:pic>
    </p:spTree>
    <p:extLst>
      <p:ext uri="{BB962C8B-B14F-4D97-AF65-F5344CB8AC3E}">
        <p14:creationId xmlns:p14="http://schemas.microsoft.com/office/powerpoint/2010/main" val="201295211"/>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53" r:id="rId3"/>
    <p:sldLayoutId id="2147483652" r:id="rId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E01E5A"/>
        </a:buClr>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E01E5A"/>
        </a:buClr>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E01E5A"/>
        </a:buClr>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E01E5A"/>
        </a:buClr>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E01E5A"/>
        </a:buClr>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hcqis.slack.com/archives/C04AG3EP8S0"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0.47E88D00"/><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7.xml.rels><?xml version="1.0" encoding="UTF-8" standalone="yes"?>
<Relationships xmlns="http://schemas.openxmlformats.org/package/2006/relationships"><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3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61.png"/></Relationships>
</file>

<file path=ppt/slides/_rels/slide4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s://youtu.be/HGFZ6JpnuR0" TargetMode="External"/><Relationship Id="rId2" Type="http://schemas.openxmlformats.org/officeDocument/2006/relationships/hyperlink" Target="https://qnetconfluence.cms.gov/display/HS/QualityNet+Slack#QualityNetSlack-SPECIAL" TargetMode="External"/><Relationship Id="rId1" Type="http://schemas.openxmlformats.org/officeDocument/2006/relationships/slideLayout" Target="../slideLayouts/slideLayout2.xml"/><Relationship Id="rId4" Type="http://schemas.openxmlformats.org/officeDocument/2006/relationships/image" Target="../media/image70.C093BE00"/></Relationships>
</file>

<file path=ppt/slides/_rels/slide4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4.xml"/><Relationship Id="rId4" Type="http://schemas.openxmlformats.org/officeDocument/2006/relationships/image" Target="../media/image76.png"/></Relationships>
</file>

<file path=ppt/slides/_rels/slide5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59.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4.emf"/><Relationship Id="rId2" Type="http://schemas.openxmlformats.org/officeDocument/2006/relationships/oleObject" Target="../embeddings/oleObject1.bin"/><Relationship Id="rId1" Type="http://schemas.openxmlformats.org/officeDocument/2006/relationships/slideLayout" Target="../slideLayouts/slideLayout2.xml"/><Relationship Id="rId4" Type="http://schemas.openxmlformats.org/officeDocument/2006/relationships/image" Target="../media/image95.jpg"/></Relationships>
</file>

<file path=ppt/slides/_rels/slide68.xml.rels><?xml version="1.0" encoding="UTF-8" standalone="yes"?>
<Relationships xmlns="http://schemas.openxmlformats.org/package/2006/relationships"><Relationship Id="rId8" Type="http://schemas.openxmlformats.org/officeDocument/2006/relationships/hyperlink" Target="https://qnetconfluence.cms.gov/display/HS/QualityNet+Slack" TargetMode="External"/><Relationship Id="rId3" Type="http://schemas.openxmlformats.org/officeDocument/2006/relationships/hyperlink" Target="https://hcqis.slack.com/archives/CNKF7003X" TargetMode="External"/><Relationship Id="rId7" Type="http://schemas.openxmlformats.org/officeDocument/2006/relationships/hyperlink" Target="https://hcqis.slack.com/archives/DU9KJ4D6F" TargetMode="External"/><Relationship Id="rId2" Type="http://schemas.openxmlformats.org/officeDocument/2006/relationships/hyperlink" Target="https://hcqis.slack.com/archives/CLUBRR0PM" TargetMode="External"/><Relationship Id="rId1" Type="http://schemas.openxmlformats.org/officeDocument/2006/relationships/slideLayout" Target="../slideLayouts/slideLayout2.xml"/><Relationship Id="rId6" Type="http://schemas.openxmlformats.org/officeDocument/2006/relationships/hyperlink" Target="https://hcqis.slack.com/archives/CRLHP9DK6" TargetMode="External"/><Relationship Id="rId5" Type="http://schemas.openxmlformats.org/officeDocument/2006/relationships/hyperlink" Target="https://hcqis.slack.com/archives/C02Q9PC6Y9Z" TargetMode="External"/><Relationship Id="rId4" Type="http://schemas.openxmlformats.org/officeDocument/2006/relationships/hyperlink" Target="https://hcqis.slack.com/archives/CV0EAEXRQ" TargetMode="External"/><Relationship Id="rId9" Type="http://schemas.openxmlformats.org/officeDocument/2006/relationships/hyperlink" Target="https://www.surveymonkey.com/r/9SR5J35" TargetMode="External"/></Relationships>
</file>

<file path=ppt/slides/_rels/slide69.xml.rels><?xml version="1.0" encoding="UTF-8" standalone="yes"?>
<Relationships xmlns="http://schemas.openxmlformats.org/package/2006/relationships"><Relationship Id="rId2" Type="http://schemas.openxmlformats.org/officeDocument/2006/relationships/hyperlink" Target="http://my.slack.com/account"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1B7E6AB6-737D-4E85-93BA-7DAC883E1813}"/>
              </a:ext>
            </a:extLst>
          </p:cNvPr>
          <p:cNvSpPr>
            <a:spLocks noGrp="1"/>
          </p:cNvSpPr>
          <p:nvPr>
            <p:ph type="subTitle" idx="1"/>
          </p:nvPr>
        </p:nvSpPr>
        <p:spPr/>
        <p:txBody>
          <a:bodyPr/>
          <a:lstStyle/>
          <a:p>
            <a:r>
              <a:rPr lang="en-US"/>
              <a:t>Slack 101 Essentials</a:t>
            </a:r>
          </a:p>
        </p:txBody>
      </p:sp>
      <p:sp>
        <p:nvSpPr>
          <p:cNvPr id="3" name="Title 2">
            <a:extLst>
              <a:ext uri="{FF2B5EF4-FFF2-40B4-BE49-F238E27FC236}">
                <a16:creationId xmlns:a16="http://schemas.microsoft.com/office/drawing/2014/main" id="{23FD0714-3C7A-4120-8D0E-8AC554B3B0F9}"/>
              </a:ext>
            </a:extLst>
          </p:cNvPr>
          <p:cNvSpPr>
            <a:spLocks noGrp="1"/>
          </p:cNvSpPr>
          <p:nvPr>
            <p:ph type="ctrTitle"/>
          </p:nvPr>
        </p:nvSpPr>
        <p:spPr/>
        <p:txBody>
          <a:bodyPr/>
          <a:lstStyle/>
          <a:p>
            <a:r>
              <a:rPr lang="en-US"/>
              <a:t>CCSQ </a:t>
            </a:r>
            <a:r>
              <a:rPr lang="en-US" err="1"/>
              <a:t>QualityNet</a:t>
            </a:r>
            <a:r>
              <a:rPr lang="en-US"/>
              <a:t> Slack</a:t>
            </a:r>
          </a:p>
        </p:txBody>
      </p:sp>
    </p:spTree>
    <p:extLst>
      <p:ext uri="{BB962C8B-B14F-4D97-AF65-F5344CB8AC3E}">
        <p14:creationId xmlns:p14="http://schemas.microsoft.com/office/powerpoint/2010/main" val="23264581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44D9A-E7AD-41A9-9FFE-D001249C055D}"/>
              </a:ext>
            </a:extLst>
          </p:cNvPr>
          <p:cNvSpPr>
            <a:spLocks noGrp="1"/>
          </p:cNvSpPr>
          <p:nvPr>
            <p:ph type="title"/>
          </p:nvPr>
        </p:nvSpPr>
        <p:spPr>
          <a:xfrm>
            <a:off x="307904" y="-1852"/>
            <a:ext cx="3200400" cy="1337192"/>
          </a:xfrm>
        </p:spPr>
        <p:txBody>
          <a:bodyPr>
            <a:normAutofit/>
          </a:bodyPr>
          <a:lstStyle/>
          <a:p>
            <a:r>
              <a:rPr lang="en-US" dirty="0"/>
              <a:t># Channel Icons</a:t>
            </a:r>
          </a:p>
        </p:txBody>
      </p:sp>
      <p:sp>
        <p:nvSpPr>
          <p:cNvPr id="3" name="Content Placeholder 2">
            <a:extLst>
              <a:ext uri="{FF2B5EF4-FFF2-40B4-BE49-F238E27FC236}">
                <a16:creationId xmlns:a16="http://schemas.microsoft.com/office/drawing/2014/main" id="{C4F0B213-4C31-47B3-89DA-699112F9162C}"/>
              </a:ext>
            </a:extLst>
          </p:cNvPr>
          <p:cNvSpPr>
            <a:spLocks noGrp="1"/>
          </p:cNvSpPr>
          <p:nvPr>
            <p:ph idx="1"/>
          </p:nvPr>
        </p:nvSpPr>
        <p:spPr>
          <a:xfrm>
            <a:off x="307903" y="1549771"/>
            <a:ext cx="3303037" cy="4731898"/>
          </a:xfrm>
        </p:spPr>
        <p:txBody>
          <a:bodyPr/>
          <a:lstStyle/>
          <a:p>
            <a:r>
              <a:rPr lang="en-US" sz="1720" dirty="0"/>
              <a:t>Public Channel Signified with </a:t>
            </a:r>
            <a:br>
              <a:rPr lang="en-US" sz="1720" dirty="0"/>
            </a:br>
            <a:r>
              <a:rPr lang="en-US" sz="1720" dirty="0"/>
              <a:t>a pound sign.</a:t>
            </a:r>
          </a:p>
          <a:p>
            <a:r>
              <a:rPr lang="en-US" sz="1720" dirty="0"/>
              <a:t>Private Channels signified </a:t>
            </a:r>
            <a:br>
              <a:rPr lang="en-US" sz="1720" dirty="0"/>
            </a:br>
            <a:r>
              <a:rPr lang="en-US" sz="1720" dirty="0"/>
              <a:t>with a lock. Members by invitation only.</a:t>
            </a:r>
          </a:p>
          <a:p>
            <a:r>
              <a:rPr lang="en-US" sz="1720" dirty="0"/>
              <a:t>Unread channels are in </a:t>
            </a:r>
            <a:r>
              <a:rPr lang="en-US" sz="1720" b="1" dirty="0"/>
              <a:t>Bold text</a:t>
            </a:r>
            <a:r>
              <a:rPr lang="en-US" sz="1720" dirty="0"/>
              <a:t>.</a:t>
            </a:r>
          </a:p>
          <a:p>
            <a:r>
              <a:rPr lang="en-US" sz="1720" dirty="0"/>
              <a:t>Unread direct messages are both bold and have a number </a:t>
            </a:r>
            <a:br>
              <a:rPr lang="en-US" sz="1720" dirty="0"/>
            </a:br>
            <a:r>
              <a:rPr lang="en-US" sz="1720" dirty="0"/>
              <a:t>in a badge to the right signifying number of messages waiting to be read. After viewing the messages, the number disappears, and the channel name is no longer bolded.</a:t>
            </a:r>
          </a:p>
          <a:p>
            <a:r>
              <a:rPr lang="en-US" sz="1720" dirty="0"/>
              <a:t>You can also go to </a:t>
            </a:r>
            <a:r>
              <a:rPr lang="en-US" sz="1720" b="1" dirty="0"/>
              <a:t>Activity </a:t>
            </a:r>
            <a:r>
              <a:rPr lang="en-US" sz="1720" dirty="0"/>
              <a:t>to view any </a:t>
            </a:r>
            <a:r>
              <a:rPr lang="en-US" sz="1720" b="1" dirty="0"/>
              <a:t>mentions</a:t>
            </a:r>
            <a:r>
              <a:rPr lang="en-US" sz="1720" dirty="0"/>
              <a:t> of you, </a:t>
            </a:r>
            <a:r>
              <a:rPr lang="en-US" sz="1720" b="1" dirty="0"/>
              <a:t>threads</a:t>
            </a:r>
            <a:r>
              <a:rPr lang="en-US" sz="1720" dirty="0"/>
              <a:t>, or emoji </a:t>
            </a:r>
            <a:r>
              <a:rPr lang="en-US" sz="1720" b="1" dirty="0"/>
              <a:t>reactions</a:t>
            </a:r>
            <a:r>
              <a:rPr lang="en-US" sz="1720" dirty="0"/>
              <a:t> to your messages.</a:t>
            </a:r>
          </a:p>
        </p:txBody>
      </p:sp>
      <p:sp>
        <p:nvSpPr>
          <p:cNvPr id="8" name="Slide Number Placeholder 7">
            <a:extLst>
              <a:ext uri="{FF2B5EF4-FFF2-40B4-BE49-F238E27FC236}">
                <a16:creationId xmlns:a16="http://schemas.microsoft.com/office/drawing/2014/main" id="{3956BDD3-E4E4-4DDF-999E-CA28700883B0}"/>
              </a:ext>
            </a:extLst>
          </p:cNvPr>
          <p:cNvSpPr>
            <a:spLocks noGrp="1"/>
          </p:cNvSpPr>
          <p:nvPr>
            <p:ph type="sldNum" sz="quarter" idx="14"/>
          </p:nvPr>
        </p:nvSpPr>
        <p:spPr/>
        <p:txBody>
          <a:bodyPr/>
          <a:lstStyle/>
          <a:p>
            <a:fld id="{4EADB2B1-18EC-453C-8031-D4880FBCDB79}" type="slidenum">
              <a:rPr lang="en-US" smtClean="0"/>
              <a:pPr/>
              <a:t>10</a:t>
            </a:fld>
            <a:endParaRPr lang="en-US"/>
          </a:p>
        </p:txBody>
      </p:sp>
      <p:cxnSp>
        <p:nvCxnSpPr>
          <p:cNvPr id="9" name="Straight Connector 8">
            <a:extLst>
              <a:ext uri="{FF2B5EF4-FFF2-40B4-BE49-F238E27FC236}">
                <a16:creationId xmlns:a16="http://schemas.microsoft.com/office/drawing/2014/main" id="{6B6D06C0-AE3D-4000-BABB-B5D699A88CF6}"/>
              </a:ext>
            </a:extLst>
          </p:cNvPr>
          <p:cNvCxnSpPr>
            <a:cxnSpLocks/>
          </p:cNvCxnSpPr>
          <p:nvPr/>
        </p:nvCxnSpPr>
        <p:spPr>
          <a:xfrm>
            <a:off x="424636" y="1392354"/>
            <a:ext cx="299611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9626D0F3-DE7C-DF87-E62C-81B89CCDD689}"/>
              </a:ext>
            </a:extLst>
          </p:cNvPr>
          <p:cNvPicPr>
            <a:picLocks noChangeAspect="1"/>
          </p:cNvPicPr>
          <p:nvPr/>
        </p:nvPicPr>
        <p:blipFill>
          <a:blip r:embed="rId2"/>
          <a:stretch>
            <a:fillRect/>
          </a:stretch>
        </p:blipFill>
        <p:spPr>
          <a:xfrm>
            <a:off x="3354548" y="1631792"/>
            <a:ext cx="313489" cy="301878"/>
          </a:xfrm>
          <a:prstGeom prst="rect">
            <a:avLst/>
          </a:prstGeom>
        </p:spPr>
      </p:pic>
      <p:pic>
        <p:nvPicPr>
          <p:cNvPr id="19" name="Picture 18">
            <a:extLst>
              <a:ext uri="{FF2B5EF4-FFF2-40B4-BE49-F238E27FC236}">
                <a16:creationId xmlns:a16="http://schemas.microsoft.com/office/drawing/2014/main" id="{96E7B237-98BA-A1F9-8D92-E20069536839}"/>
              </a:ext>
            </a:extLst>
          </p:cNvPr>
          <p:cNvPicPr>
            <a:picLocks noChangeAspect="1"/>
          </p:cNvPicPr>
          <p:nvPr/>
        </p:nvPicPr>
        <p:blipFill>
          <a:blip r:embed="rId3"/>
          <a:stretch>
            <a:fillRect/>
          </a:stretch>
        </p:blipFill>
        <p:spPr>
          <a:xfrm>
            <a:off x="3304864" y="2220080"/>
            <a:ext cx="406879" cy="301878"/>
          </a:xfrm>
          <a:prstGeom prst="rect">
            <a:avLst/>
          </a:prstGeom>
        </p:spPr>
      </p:pic>
      <p:pic>
        <p:nvPicPr>
          <p:cNvPr id="21" name="Picture 20">
            <a:extLst>
              <a:ext uri="{FF2B5EF4-FFF2-40B4-BE49-F238E27FC236}">
                <a16:creationId xmlns:a16="http://schemas.microsoft.com/office/drawing/2014/main" id="{D0179813-59E1-CD08-70EF-A986097DA85E}"/>
              </a:ext>
            </a:extLst>
          </p:cNvPr>
          <p:cNvPicPr>
            <a:picLocks noChangeAspect="1"/>
          </p:cNvPicPr>
          <p:nvPr/>
        </p:nvPicPr>
        <p:blipFill>
          <a:blip r:embed="rId4"/>
          <a:stretch>
            <a:fillRect/>
          </a:stretch>
        </p:blipFill>
        <p:spPr>
          <a:xfrm>
            <a:off x="3365944" y="3626135"/>
            <a:ext cx="434378" cy="289585"/>
          </a:xfrm>
          <a:prstGeom prst="rect">
            <a:avLst/>
          </a:prstGeom>
        </p:spPr>
      </p:pic>
      <p:grpSp>
        <p:nvGrpSpPr>
          <p:cNvPr id="11" name="Group 10" descr="View of bookmark bar and left-hand navigation panel with channels and unread messages, private and public channel icons">
            <a:extLst>
              <a:ext uri="{FF2B5EF4-FFF2-40B4-BE49-F238E27FC236}">
                <a16:creationId xmlns:a16="http://schemas.microsoft.com/office/drawing/2014/main" id="{A4BEB694-1A5E-DB4F-9B49-2E4FCC619307}"/>
              </a:ext>
            </a:extLst>
          </p:cNvPr>
          <p:cNvGrpSpPr/>
          <p:nvPr/>
        </p:nvGrpSpPr>
        <p:grpSpPr>
          <a:xfrm>
            <a:off x="5677131" y="136578"/>
            <a:ext cx="4734045" cy="6721422"/>
            <a:chOff x="5677131" y="136578"/>
            <a:chExt cx="4734045" cy="6721422"/>
          </a:xfrm>
        </p:grpSpPr>
        <p:pic>
          <p:nvPicPr>
            <p:cNvPr id="10" name="Picture 9">
              <a:extLst>
                <a:ext uri="{FF2B5EF4-FFF2-40B4-BE49-F238E27FC236}">
                  <a16:creationId xmlns:a16="http://schemas.microsoft.com/office/drawing/2014/main" id="{F284D5D8-6D69-220A-EE39-24D17B22C1FB}"/>
                </a:ext>
              </a:extLst>
            </p:cNvPr>
            <p:cNvPicPr>
              <a:picLocks noChangeAspect="1"/>
            </p:cNvPicPr>
            <p:nvPr/>
          </p:nvPicPr>
          <p:blipFill>
            <a:blip r:embed="rId5"/>
            <a:stretch>
              <a:fillRect/>
            </a:stretch>
          </p:blipFill>
          <p:spPr>
            <a:xfrm>
              <a:off x="6448433" y="136578"/>
              <a:ext cx="3962743" cy="6721422"/>
            </a:xfrm>
            <a:prstGeom prst="rect">
              <a:avLst/>
            </a:prstGeom>
          </p:spPr>
        </p:pic>
        <p:sp>
          <p:nvSpPr>
            <p:cNvPr id="17" name="Rectangle: Rounded Corners 16">
              <a:extLst>
                <a:ext uri="{FF2B5EF4-FFF2-40B4-BE49-F238E27FC236}">
                  <a16:creationId xmlns:a16="http://schemas.microsoft.com/office/drawing/2014/main" id="{A4858CAD-914F-47EC-8BC2-7D61586BBD70}"/>
                </a:ext>
              </a:extLst>
            </p:cNvPr>
            <p:cNvSpPr/>
            <p:nvPr/>
          </p:nvSpPr>
          <p:spPr>
            <a:xfrm>
              <a:off x="6520770" y="2016835"/>
              <a:ext cx="363111" cy="203245"/>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Rounded Corners 12">
              <a:extLst>
                <a:ext uri="{FF2B5EF4-FFF2-40B4-BE49-F238E27FC236}">
                  <a16:creationId xmlns:a16="http://schemas.microsoft.com/office/drawing/2014/main" id="{8AE1FF95-0693-E2E1-5ADB-BD4E056343B7}"/>
                </a:ext>
              </a:extLst>
            </p:cNvPr>
            <p:cNvSpPr/>
            <p:nvPr/>
          </p:nvSpPr>
          <p:spPr>
            <a:xfrm>
              <a:off x="6520769" y="2914959"/>
              <a:ext cx="363111" cy="203245"/>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Rounded Corners 21">
              <a:extLst>
                <a:ext uri="{FF2B5EF4-FFF2-40B4-BE49-F238E27FC236}">
                  <a16:creationId xmlns:a16="http://schemas.microsoft.com/office/drawing/2014/main" id="{41E713ED-3F07-FEB2-36D0-7BAF086DC56F}"/>
                </a:ext>
              </a:extLst>
            </p:cNvPr>
            <p:cNvSpPr/>
            <p:nvPr/>
          </p:nvSpPr>
          <p:spPr>
            <a:xfrm>
              <a:off x="9161756" y="4660778"/>
              <a:ext cx="435006" cy="399494"/>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7AC07ABD-C8F7-C0AF-9822-892CF2F46DAA}"/>
                </a:ext>
              </a:extLst>
            </p:cNvPr>
            <p:cNvPicPr>
              <a:picLocks noChangeAspect="1"/>
            </p:cNvPicPr>
            <p:nvPr/>
          </p:nvPicPr>
          <p:blipFill rotWithShape="1">
            <a:blip r:embed="rId6"/>
            <a:srcRect l="-2005" t="13722"/>
            <a:stretch/>
          </p:blipFill>
          <p:spPr>
            <a:xfrm>
              <a:off x="5677131" y="136578"/>
              <a:ext cx="801665" cy="6721422"/>
            </a:xfrm>
            <a:prstGeom prst="rect">
              <a:avLst/>
            </a:prstGeom>
          </p:spPr>
        </p:pic>
      </p:grpSp>
      <p:sp>
        <p:nvSpPr>
          <p:cNvPr id="12" name="Rectangle: Rounded Corners 11">
            <a:extLst>
              <a:ext uri="{FF2B5EF4-FFF2-40B4-BE49-F238E27FC236}">
                <a16:creationId xmlns:a16="http://schemas.microsoft.com/office/drawing/2014/main" id="{FCAD935D-E791-249C-DC38-B01C633DB84B}"/>
              </a:ext>
            </a:extLst>
          </p:cNvPr>
          <p:cNvSpPr/>
          <p:nvPr/>
        </p:nvSpPr>
        <p:spPr>
          <a:xfrm>
            <a:off x="5774635" y="1549771"/>
            <a:ext cx="566530" cy="67030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B1481848-AAA8-F3C7-49D8-693D889D0D03}"/>
              </a:ext>
            </a:extLst>
          </p:cNvPr>
          <p:cNvCxnSpPr/>
          <p:nvPr/>
        </p:nvCxnSpPr>
        <p:spPr>
          <a:xfrm flipV="1">
            <a:off x="2993473" y="2138523"/>
            <a:ext cx="2912165" cy="3538331"/>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973C9B08-749B-12D1-F104-E41C20386A83}"/>
              </a:ext>
            </a:extLst>
          </p:cNvPr>
          <p:cNvCxnSpPr>
            <a:cxnSpLocks/>
            <a:stCxn id="21" idx="3"/>
            <a:endCxn id="22" idx="1"/>
          </p:cNvCxnSpPr>
          <p:nvPr/>
        </p:nvCxnSpPr>
        <p:spPr>
          <a:xfrm>
            <a:off x="3800322" y="3770928"/>
            <a:ext cx="5361434" cy="1089597"/>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1361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a:extLst>
              <a:ext uri="{FF2B5EF4-FFF2-40B4-BE49-F238E27FC236}">
                <a16:creationId xmlns:a16="http://schemas.microsoft.com/office/drawing/2014/main" id="{6DC8F6A0-1A7B-48CD-981E-E2477A6BCF46}"/>
              </a:ext>
            </a:extLst>
          </p:cNvPr>
          <p:cNvSpPr>
            <a:spLocks noGrp="1"/>
          </p:cNvSpPr>
          <p:nvPr>
            <p:ph idx="1"/>
          </p:nvPr>
        </p:nvSpPr>
        <p:spPr/>
        <p:txBody>
          <a:bodyPr/>
          <a:lstStyle/>
          <a:p>
            <a:pPr marL="228600" indent="-256032">
              <a:lnSpc>
                <a:spcPts val="1700"/>
              </a:lnSpc>
              <a:buFont typeface="+mj-lt"/>
              <a:buAutoNum type="arabicPeriod"/>
            </a:pPr>
            <a:r>
              <a:rPr lang="en-US" dirty="0"/>
              <a:t>Navigate to your </a:t>
            </a:r>
            <a:r>
              <a:rPr lang="en-US" b="1" dirty="0"/>
              <a:t>profile</a:t>
            </a:r>
            <a:r>
              <a:rPr lang="en-US" dirty="0"/>
              <a:t> icon. </a:t>
            </a:r>
          </a:p>
          <a:p>
            <a:pPr lvl="1">
              <a:lnSpc>
                <a:spcPts val="1700"/>
              </a:lnSpc>
            </a:pPr>
            <a:r>
              <a:rPr lang="en-US" dirty="0"/>
              <a:t>Bottom left-hand navigation sidebar.</a:t>
            </a:r>
          </a:p>
          <a:p>
            <a:pPr marL="228600" indent="-256032">
              <a:lnSpc>
                <a:spcPts val="1700"/>
              </a:lnSpc>
              <a:buFont typeface="+mj-lt"/>
              <a:buAutoNum type="arabicPeriod"/>
            </a:pPr>
            <a:r>
              <a:rPr lang="en-US" dirty="0"/>
              <a:t>Click </a:t>
            </a:r>
            <a:r>
              <a:rPr lang="en-US" b="1" dirty="0"/>
              <a:t>Profile</a:t>
            </a:r>
            <a:r>
              <a:rPr lang="en-US" dirty="0"/>
              <a:t> in dropdown box.  Then click </a:t>
            </a:r>
            <a:br>
              <a:rPr lang="en-US" dirty="0"/>
            </a:br>
            <a:r>
              <a:rPr lang="en-US" b="1" dirty="0"/>
              <a:t>Edit Profile </a:t>
            </a:r>
            <a:r>
              <a:rPr lang="en-US" dirty="0"/>
              <a:t>in the next dropdown box.</a:t>
            </a:r>
          </a:p>
          <a:p>
            <a:pPr marL="228600" indent="-256032">
              <a:lnSpc>
                <a:spcPts val="1700"/>
              </a:lnSpc>
              <a:buFont typeface="+mj-lt"/>
              <a:buAutoNum type="arabicPeriod"/>
            </a:pPr>
            <a:r>
              <a:rPr lang="en-US" dirty="0"/>
              <a:t>Fill in the Display name you’d like to use. </a:t>
            </a:r>
          </a:p>
          <a:p>
            <a:pPr lvl="1">
              <a:lnSpc>
                <a:spcPts val="1700"/>
              </a:lnSpc>
            </a:pPr>
            <a:r>
              <a:rPr lang="en-US" dirty="0"/>
              <a:t>Must be standard first name/last name format.</a:t>
            </a:r>
          </a:p>
          <a:p>
            <a:pPr lvl="1">
              <a:lnSpc>
                <a:spcPts val="1700"/>
              </a:lnSpc>
            </a:pPr>
            <a:r>
              <a:rPr lang="en-US" dirty="0"/>
              <a:t>No initials</a:t>
            </a:r>
          </a:p>
          <a:p>
            <a:pPr lvl="1">
              <a:lnSpc>
                <a:spcPts val="1700"/>
              </a:lnSpc>
            </a:pPr>
            <a:r>
              <a:rPr lang="en-US" dirty="0"/>
              <a:t>No numbers</a:t>
            </a:r>
          </a:p>
          <a:p>
            <a:pPr lvl="1">
              <a:lnSpc>
                <a:spcPts val="1700"/>
              </a:lnSpc>
            </a:pPr>
            <a:r>
              <a:rPr lang="en-US" dirty="0"/>
              <a:t>No unidentifiable nicknames like Shorty, Superman, or </a:t>
            </a:r>
            <a:r>
              <a:rPr lang="en-US" dirty="0" err="1"/>
              <a:t>Pwxn</a:t>
            </a:r>
            <a:endParaRPr lang="en-US" dirty="0"/>
          </a:p>
          <a:p>
            <a:pPr lvl="1">
              <a:lnSpc>
                <a:spcPts val="1700"/>
              </a:lnSpc>
            </a:pPr>
            <a:r>
              <a:rPr lang="en-US" dirty="0"/>
              <a:t>No symbols like %&amp;?!</a:t>
            </a:r>
          </a:p>
          <a:p>
            <a:pPr marL="228600" indent="-256032">
              <a:lnSpc>
                <a:spcPts val="1700"/>
              </a:lnSpc>
              <a:buFont typeface="+mj-lt"/>
              <a:buAutoNum type="arabicPeriod"/>
            </a:pPr>
            <a:r>
              <a:rPr lang="en-US" dirty="0"/>
              <a:t>Profile photo on the right.  Click </a:t>
            </a:r>
            <a:r>
              <a:rPr lang="en-US" b="1" dirty="0"/>
              <a:t>Upload an Image </a:t>
            </a:r>
            <a:r>
              <a:rPr lang="en-US" dirty="0"/>
              <a:t>to </a:t>
            </a:r>
            <a:br>
              <a:rPr lang="en-US" dirty="0"/>
            </a:br>
            <a:r>
              <a:rPr lang="en-US" dirty="0"/>
              <a:t>personalize your Slack messages.</a:t>
            </a:r>
          </a:p>
          <a:p>
            <a:pPr marL="228600" indent="-256032">
              <a:lnSpc>
                <a:spcPts val="1700"/>
              </a:lnSpc>
              <a:buFont typeface="+mj-lt"/>
              <a:buAutoNum type="arabicPeriod"/>
            </a:pPr>
            <a:r>
              <a:rPr lang="en-US" dirty="0"/>
              <a:t>Click </a:t>
            </a:r>
            <a:r>
              <a:rPr lang="en-US" b="1" dirty="0"/>
              <a:t>Save Changes </a:t>
            </a:r>
            <a:r>
              <a:rPr lang="en-US" dirty="0"/>
              <a:t>green button.</a:t>
            </a:r>
          </a:p>
        </p:txBody>
      </p:sp>
      <p:sp>
        <p:nvSpPr>
          <p:cNvPr id="8" name="Title 7">
            <a:extLst>
              <a:ext uri="{FF2B5EF4-FFF2-40B4-BE49-F238E27FC236}">
                <a16:creationId xmlns:a16="http://schemas.microsoft.com/office/drawing/2014/main" id="{531AEE4D-A6B2-439C-8F21-367AEF1D3067}"/>
              </a:ext>
            </a:extLst>
          </p:cNvPr>
          <p:cNvSpPr>
            <a:spLocks noGrp="1"/>
          </p:cNvSpPr>
          <p:nvPr>
            <p:ph type="title"/>
          </p:nvPr>
        </p:nvSpPr>
        <p:spPr/>
        <p:txBody>
          <a:bodyPr/>
          <a:lstStyle/>
          <a:p>
            <a:r>
              <a:rPr lang="en-US"/>
              <a:t>Profile</a:t>
            </a:r>
          </a:p>
        </p:txBody>
      </p:sp>
      <p:sp>
        <p:nvSpPr>
          <p:cNvPr id="7" name="Slide Number Placeholder 6">
            <a:extLst>
              <a:ext uri="{FF2B5EF4-FFF2-40B4-BE49-F238E27FC236}">
                <a16:creationId xmlns:a16="http://schemas.microsoft.com/office/drawing/2014/main" id="{6240D7E5-FC9E-4357-AFE4-ECC0305522BF}"/>
              </a:ext>
            </a:extLst>
          </p:cNvPr>
          <p:cNvSpPr>
            <a:spLocks noGrp="1"/>
          </p:cNvSpPr>
          <p:nvPr>
            <p:ph type="sldNum" sz="quarter" idx="12"/>
          </p:nvPr>
        </p:nvSpPr>
        <p:spPr/>
        <p:txBody>
          <a:bodyPr/>
          <a:lstStyle/>
          <a:p>
            <a:fld id="{4EADB2B1-18EC-453C-8031-D4880FBCDB79}" type="slidenum">
              <a:rPr lang="en-US" smtClean="0"/>
              <a:pPr/>
              <a:t>11</a:t>
            </a:fld>
            <a:endParaRPr lang="en-US"/>
          </a:p>
        </p:txBody>
      </p:sp>
      <p:pic>
        <p:nvPicPr>
          <p:cNvPr id="10" name="Picture 9" descr="Profile dropdown">
            <a:extLst>
              <a:ext uri="{FF2B5EF4-FFF2-40B4-BE49-F238E27FC236}">
                <a16:creationId xmlns:a16="http://schemas.microsoft.com/office/drawing/2014/main" id="{D028BAE6-3C30-4006-95D3-0D3B85FEA335}"/>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381925" y="1769511"/>
            <a:ext cx="2043995" cy="2351825"/>
          </a:xfrm>
          <a:prstGeom prst="rect">
            <a:avLst/>
          </a:prstGeom>
          <a:ln>
            <a:solidFill>
              <a:schemeClr val="bg1">
                <a:lumMod val="75000"/>
              </a:schemeClr>
            </a:solidFill>
          </a:ln>
        </p:spPr>
      </p:pic>
      <p:pic>
        <p:nvPicPr>
          <p:cNvPr id="11" name="Picture 10" descr="Edit your profile dropdown tab with Display name">
            <a:extLst>
              <a:ext uri="{FF2B5EF4-FFF2-40B4-BE49-F238E27FC236}">
                <a16:creationId xmlns:a16="http://schemas.microsoft.com/office/drawing/2014/main" id="{36D9C8E5-3BE3-4979-9785-C059C517BC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62509" y="2744843"/>
            <a:ext cx="3729491" cy="3595987"/>
          </a:xfrm>
          <a:prstGeom prst="rect">
            <a:avLst/>
          </a:prstGeom>
          <a:ln>
            <a:solidFill>
              <a:schemeClr val="bg1">
                <a:lumMod val="75000"/>
              </a:schemeClr>
            </a:solidFill>
          </a:ln>
        </p:spPr>
      </p:pic>
      <p:sp>
        <p:nvSpPr>
          <p:cNvPr id="12" name="Rectangle: Rounded Corners 11">
            <a:extLst>
              <a:ext uri="{FF2B5EF4-FFF2-40B4-BE49-F238E27FC236}">
                <a16:creationId xmlns:a16="http://schemas.microsoft.com/office/drawing/2014/main" id="{1150939A-9870-40AC-9499-A98C59A37F3A}"/>
              </a:ext>
            </a:extLst>
          </p:cNvPr>
          <p:cNvSpPr/>
          <p:nvPr/>
        </p:nvSpPr>
        <p:spPr>
          <a:xfrm>
            <a:off x="8535686" y="3538531"/>
            <a:ext cx="2381460" cy="582805"/>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4E7476E2-D101-31C8-87E5-8692D944AB66}"/>
              </a:ext>
            </a:extLst>
          </p:cNvPr>
          <p:cNvPicPr>
            <a:picLocks noChangeAspect="1"/>
          </p:cNvPicPr>
          <p:nvPr/>
        </p:nvPicPr>
        <p:blipFill>
          <a:blip r:embed="rId4"/>
          <a:stretch>
            <a:fillRect/>
          </a:stretch>
        </p:blipFill>
        <p:spPr>
          <a:xfrm>
            <a:off x="4447855" y="1769511"/>
            <a:ext cx="548688" cy="510584"/>
          </a:xfrm>
          <a:prstGeom prst="rect">
            <a:avLst/>
          </a:prstGeom>
        </p:spPr>
      </p:pic>
    </p:spTree>
    <p:extLst>
      <p:ext uri="{BB962C8B-B14F-4D97-AF65-F5344CB8AC3E}">
        <p14:creationId xmlns:p14="http://schemas.microsoft.com/office/powerpoint/2010/main" val="1896356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54B49E8-516F-45BD-B0E8-FC439BE4173E}"/>
              </a:ext>
            </a:extLst>
          </p:cNvPr>
          <p:cNvSpPr>
            <a:spLocks noGrp="1"/>
          </p:cNvSpPr>
          <p:nvPr>
            <p:ph idx="1"/>
          </p:nvPr>
        </p:nvSpPr>
        <p:spPr/>
        <p:txBody>
          <a:bodyPr/>
          <a:lstStyle/>
          <a:p>
            <a:pPr marL="228600" indent="-256032">
              <a:buFont typeface="+mj-lt"/>
              <a:buAutoNum type="arabicPeriod"/>
            </a:pPr>
            <a:r>
              <a:rPr lang="en-US" dirty="0"/>
              <a:t>Navigate to your </a:t>
            </a:r>
            <a:r>
              <a:rPr lang="en-US" b="1" dirty="0"/>
              <a:t>profile</a:t>
            </a:r>
            <a:r>
              <a:rPr lang="en-US" dirty="0"/>
              <a:t> icon. </a:t>
            </a:r>
          </a:p>
          <a:p>
            <a:pPr lvl="1"/>
            <a:r>
              <a:rPr lang="en-US" dirty="0"/>
              <a:t>Bottom left navigation panel </a:t>
            </a:r>
          </a:p>
          <a:p>
            <a:pPr marL="228600" indent="-256032">
              <a:buFont typeface="+mj-lt"/>
              <a:buAutoNum type="arabicPeriod"/>
            </a:pPr>
            <a:r>
              <a:rPr lang="en-US" dirty="0"/>
              <a:t>Click </a:t>
            </a:r>
            <a:r>
              <a:rPr lang="en-US" b="1" dirty="0"/>
              <a:t>Preferences.</a:t>
            </a:r>
          </a:p>
          <a:p>
            <a:pPr lvl="1"/>
            <a:r>
              <a:rPr lang="en-US" sz="1800" dirty="0"/>
              <a:t>Preset with defaults.  Let’s change a few things.</a:t>
            </a:r>
          </a:p>
          <a:p>
            <a:pPr lvl="1"/>
            <a:endParaRPr lang="en-US" dirty="0"/>
          </a:p>
        </p:txBody>
      </p:sp>
      <p:sp>
        <p:nvSpPr>
          <p:cNvPr id="3" name="Title 2">
            <a:extLst>
              <a:ext uri="{FF2B5EF4-FFF2-40B4-BE49-F238E27FC236}">
                <a16:creationId xmlns:a16="http://schemas.microsoft.com/office/drawing/2014/main" id="{47DA9435-2CC8-4AF1-8F7D-CE8D4C9562DD}"/>
              </a:ext>
            </a:extLst>
          </p:cNvPr>
          <p:cNvSpPr>
            <a:spLocks noGrp="1"/>
          </p:cNvSpPr>
          <p:nvPr>
            <p:ph type="title"/>
          </p:nvPr>
        </p:nvSpPr>
        <p:spPr/>
        <p:txBody>
          <a:bodyPr/>
          <a:lstStyle/>
          <a:p>
            <a:r>
              <a:rPr lang="en-US"/>
              <a:t>Preferences</a:t>
            </a:r>
          </a:p>
        </p:txBody>
      </p:sp>
      <p:sp>
        <p:nvSpPr>
          <p:cNvPr id="5" name="Slide Number Placeholder 4">
            <a:extLst>
              <a:ext uri="{FF2B5EF4-FFF2-40B4-BE49-F238E27FC236}">
                <a16:creationId xmlns:a16="http://schemas.microsoft.com/office/drawing/2014/main" id="{3AB95AE4-2E28-408F-87DA-D3254D06CCB1}"/>
              </a:ext>
            </a:extLst>
          </p:cNvPr>
          <p:cNvSpPr>
            <a:spLocks noGrp="1"/>
          </p:cNvSpPr>
          <p:nvPr>
            <p:ph type="sldNum" sz="quarter" idx="12"/>
          </p:nvPr>
        </p:nvSpPr>
        <p:spPr/>
        <p:txBody>
          <a:bodyPr/>
          <a:lstStyle/>
          <a:p>
            <a:fld id="{4EADB2B1-18EC-453C-8031-D4880FBCDB79}" type="slidenum">
              <a:rPr lang="en-US" smtClean="0"/>
              <a:pPr/>
              <a:t>12</a:t>
            </a:fld>
            <a:endParaRPr lang="en-US"/>
          </a:p>
        </p:txBody>
      </p:sp>
      <p:pic>
        <p:nvPicPr>
          <p:cNvPr id="6" name="Picture 5" descr="Profile Dropdown tab with Preferences">
            <a:extLst>
              <a:ext uri="{FF2B5EF4-FFF2-40B4-BE49-F238E27FC236}">
                <a16:creationId xmlns:a16="http://schemas.microsoft.com/office/drawing/2014/main" id="{5866DB3E-AB8A-4212-9EF6-007E6DA22E5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997217" y="1845734"/>
            <a:ext cx="4264051" cy="4438094"/>
          </a:xfrm>
          <a:prstGeom prst="rect">
            <a:avLst/>
          </a:prstGeom>
          <a:ln>
            <a:solidFill>
              <a:schemeClr val="bg1">
                <a:lumMod val="75000"/>
              </a:schemeClr>
            </a:solidFill>
          </a:ln>
        </p:spPr>
      </p:pic>
      <p:sp>
        <p:nvSpPr>
          <p:cNvPr id="4" name="Rectangle: Rounded Corners 3">
            <a:extLst>
              <a:ext uri="{FF2B5EF4-FFF2-40B4-BE49-F238E27FC236}">
                <a16:creationId xmlns:a16="http://schemas.microsoft.com/office/drawing/2014/main" id="{B4314A94-93F1-4062-D83D-C8D256C436A4}"/>
              </a:ext>
            </a:extLst>
          </p:cNvPr>
          <p:cNvSpPr/>
          <p:nvPr/>
        </p:nvSpPr>
        <p:spPr>
          <a:xfrm>
            <a:off x="7742583" y="4611757"/>
            <a:ext cx="1152939" cy="308113"/>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53665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C9F32D0-6A55-4363-B3CC-ED3B102D0084}"/>
              </a:ext>
            </a:extLst>
          </p:cNvPr>
          <p:cNvSpPr>
            <a:spLocks noGrp="1"/>
          </p:cNvSpPr>
          <p:nvPr>
            <p:ph idx="1"/>
          </p:nvPr>
        </p:nvSpPr>
        <p:spPr/>
        <p:txBody>
          <a:bodyPr/>
          <a:lstStyle/>
          <a:p>
            <a:r>
              <a:rPr lang="en-US" dirty="0"/>
              <a:t>Select keywords you’re interested in that might be mentioned in any </a:t>
            </a:r>
            <a:br>
              <a:rPr lang="en-US" dirty="0"/>
            </a:br>
            <a:r>
              <a:rPr lang="en-US" dirty="0"/>
              <a:t>CCSQ QualityNet Slack channel</a:t>
            </a:r>
          </a:p>
          <a:p>
            <a:r>
              <a:rPr lang="en-US" dirty="0"/>
              <a:t>Enter in </a:t>
            </a:r>
            <a:r>
              <a:rPr lang="en-US" b="1" dirty="0"/>
              <a:t>My Keywords</a:t>
            </a:r>
            <a:r>
              <a:rPr lang="en-US" dirty="0"/>
              <a:t> box</a:t>
            </a:r>
          </a:p>
          <a:p>
            <a:r>
              <a:rPr lang="en-US" dirty="0"/>
              <a:t>Keywords send alerts (message notifications) in the channel</a:t>
            </a:r>
          </a:p>
          <a:p>
            <a:endParaRPr lang="en-US" dirty="0"/>
          </a:p>
        </p:txBody>
      </p:sp>
      <p:sp>
        <p:nvSpPr>
          <p:cNvPr id="3" name="Title 2">
            <a:extLst>
              <a:ext uri="{FF2B5EF4-FFF2-40B4-BE49-F238E27FC236}">
                <a16:creationId xmlns:a16="http://schemas.microsoft.com/office/drawing/2014/main" id="{03EE739D-2D47-4045-8303-C3AECBBEE91C}"/>
              </a:ext>
            </a:extLst>
          </p:cNvPr>
          <p:cNvSpPr>
            <a:spLocks noGrp="1"/>
          </p:cNvSpPr>
          <p:nvPr>
            <p:ph type="title"/>
          </p:nvPr>
        </p:nvSpPr>
        <p:spPr/>
        <p:txBody>
          <a:bodyPr/>
          <a:lstStyle/>
          <a:p>
            <a:r>
              <a:rPr lang="en-US"/>
              <a:t>Keywords</a:t>
            </a:r>
          </a:p>
        </p:txBody>
      </p:sp>
      <p:sp>
        <p:nvSpPr>
          <p:cNvPr id="5" name="Slide Number Placeholder 4">
            <a:extLst>
              <a:ext uri="{FF2B5EF4-FFF2-40B4-BE49-F238E27FC236}">
                <a16:creationId xmlns:a16="http://schemas.microsoft.com/office/drawing/2014/main" id="{317679AD-B461-4E10-B783-BCD3421FBF71}"/>
              </a:ext>
            </a:extLst>
          </p:cNvPr>
          <p:cNvSpPr>
            <a:spLocks noGrp="1"/>
          </p:cNvSpPr>
          <p:nvPr>
            <p:ph type="sldNum" sz="quarter" idx="12"/>
          </p:nvPr>
        </p:nvSpPr>
        <p:spPr/>
        <p:txBody>
          <a:bodyPr/>
          <a:lstStyle/>
          <a:p>
            <a:fld id="{4EADB2B1-18EC-453C-8031-D4880FBCDB79}" type="slidenum">
              <a:rPr lang="en-US" smtClean="0"/>
              <a:pPr/>
              <a:t>13</a:t>
            </a:fld>
            <a:endParaRPr lang="en-US"/>
          </a:p>
        </p:txBody>
      </p:sp>
      <p:pic>
        <p:nvPicPr>
          <p:cNvPr id="4" name="Picture 3" descr="Preferences tab showing My Keywords">
            <a:extLst>
              <a:ext uri="{FF2B5EF4-FFF2-40B4-BE49-F238E27FC236}">
                <a16:creationId xmlns:a16="http://schemas.microsoft.com/office/drawing/2014/main" id="{61BB023C-BC09-BC8F-A807-85FC8ACDF2C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684556" y="2359441"/>
            <a:ext cx="4193119" cy="3582582"/>
          </a:xfrm>
          <a:prstGeom prst="rect">
            <a:avLst/>
          </a:prstGeom>
          <a:ln>
            <a:solidFill>
              <a:schemeClr val="bg1">
                <a:lumMod val="75000"/>
              </a:schemeClr>
            </a:solidFill>
          </a:ln>
        </p:spPr>
      </p:pic>
      <p:sp>
        <p:nvSpPr>
          <p:cNvPr id="9" name="Rectangle: Rounded Corners 8">
            <a:extLst>
              <a:ext uri="{FF2B5EF4-FFF2-40B4-BE49-F238E27FC236}">
                <a16:creationId xmlns:a16="http://schemas.microsoft.com/office/drawing/2014/main" id="{5C3D1F0D-32F4-68C6-A3F4-2F97A24813BF}"/>
              </a:ext>
            </a:extLst>
          </p:cNvPr>
          <p:cNvSpPr/>
          <p:nvPr/>
        </p:nvSpPr>
        <p:spPr>
          <a:xfrm>
            <a:off x="8858250" y="4357454"/>
            <a:ext cx="2905125" cy="1480250"/>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346581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C9E560-172A-469A-A4C3-7BDC70AA12EF}"/>
              </a:ext>
            </a:extLst>
          </p:cNvPr>
          <p:cNvSpPr>
            <a:spLocks noGrp="1"/>
          </p:cNvSpPr>
          <p:nvPr>
            <p:ph idx="1"/>
          </p:nvPr>
        </p:nvSpPr>
        <p:spPr>
          <a:xfrm>
            <a:off x="1097280" y="1919754"/>
            <a:ext cx="5788712" cy="3917950"/>
          </a:xfrm>
        </p:spPr>
        <p:txBody>
          <a:bodyPr/>
          <a:lstStyle/>
          <a:p>
            <a:r>
              <a:rPr lang="en-US"/>
              <a:t>Notifications for direct messages (DMs) make </a:t>
            </a:r>
            <a:br>
              <a:rPr lang="en-US"/>
            </a:br>
            <a:r>
              <a:rPr lang="en-US"/>
              <a:t>a sound. </a:t>
            </a:r>
          </a:p>
          <a:p>
            <a:r>
              <a:rPr lang="en-US"/>
              <a:t>You can make it silent if you prefer.  However, the idea behind Slack is that it’s instant messaging so it’s logical that you’d want to know about your DMs right away. Examples:</a:t>
            </a:r>
          </a:p>
          <a:p>
            <a:pPr lvl="1"/>
            <a:r>
              <a:rPr lang="en-US"/>
              <a:t>“Are you coming to the meeting?”</a:t>
            </a:r>
          </a:p>
          <a:p>
            <a:pPr lvl="1"/>
            <a:r>
              <a:rPr lang="en-US"/>
              <a:t>“Can you help me with this problem for a minute?”</a:t>
            </a:r>
          </a:p>
          <a:p>
            <a:r>
              <a:rPr lang="en-US"/>
              <a:t>Notification sound automatically set to knock brush</a:t>
            </a:r>
          </a:p>
          <a:p>
            <a:pPr lvl="1"/>
            <a:r>
              <a:rPr lang="en-US"/>
              <a:t>Can change to a different sound</a:t>
            </a:r>
          </a:p>
          <a:p>
            <a:r>
              <a:rPr lang="en-US"/>
              <a:t>Sound can also be changed for Huddles.</a:t>
            </a:r>
          </a:p>
        </p:txBody>
      </p:sp>
      <p:sp>
        <p:nvSpPr>
          <p:cNvPr id="3" name="Title 2">
            <a:extLst>
              <a:ext uri="{FF2B5EF4-FFF2-40B4-BE49-F238E27FC236}">
                <a16:creationId xmlns:a16="http://schemas.microsoft.com/office/drawing/2014/main" id="{FA5634BC-DEB8-4561-9C8C-56D271B6EFFC}"/>
              </a:ext>
            </a:extLst>
          </p:cNvPr>
          <p:cNvSpPr>
            <a:spLocks noGrp="1"/>
          </p:cNvSpPr>
          <p:nvPr>
            <p:ph type="title"/>
          </p:nvPr>
        </p:nvSpPr>
        <p:spPr/>
        <p:txBody>
          <a:bodyPr/>
          <a:lstStyle/>
          <a:p>
            <a:r>
              <a:rPr lang="en-US"/>
              <a:t>Notification Sounds</a:t>
            </a:r>
          </a:p>
        </p:txBody>
      </p:sp>
      <p:sp>
        <p:nvSpPr>
          <p:cNvPr id="5" name="Slide Number Placeholder 4">
            <a:extLst>
              <a:ext uri="{FF2B5EF4-FFF2-40B4-BE49-F238E27FC236}">
                <a16:creationId xmlns:a16="http://schemas.microsoft.com/office/drawing/2014/main" id="{2B812549-45DC-42FB-8152-924B748376A4}"/>
              </a:ext>
            </a:extLst>
          </p:cNvPr>
          <p:cNvSpPr>
            <a:spLocks noGrp="1"/>
          </p:cNvSpPr>
          <p:nvPr>
            <p:ph type="sldNum" sz="quarter" idx="12"/>
          </p:nvPr>
        </p:nvSpPr>
        <p:spPr/>
        <p:txBody>
          <a:bodyPr/>
          <a:lstStyle/>
          <a:p>
            <a:fld id="{4EADB2B1-18EC-453C-8031-D4880FBCDB79}" type="slidenum">
              <a:rPr lang="en-US" smtClean="0"/>
              <a:pPr/>
              <a:t>14</a:t>
            </a:fld>
            <a:endParaRPr lang="en-US"/>
          </a:p>
        </p:txBody>
      </p:sp>
      <p:pic>
        <p:nvPicPr>
          <p:cNvPr id="6" name="Picture 5" descr="Sound &amp; appearance section">
            <a:extLst>
              <a:ext uri="{FF2B5EF4-FFF2-40B4-BE49-F238E27FC236}">
                <a16:creationId xmlns:a16="http://schemas.microsoft.com/office/drawing/2014/main" id="{BC3D3889-1DF3-4F4F-AF26-B32F8C74830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160844" y="1964804"/>
            <a:ext cx="4564828" cy="4177579"/>
          </a:xfrm>
          <a:prstGeom prst="rect">
            <a:avLst/>
          </a:prstGeom>
          <a:ln>
            <a:solidFill>
              <a:schemeClr val="bg1">
                <a:lumMod val="75000"/>
              </a:schemeClr>
            </a:solidFill>
          </a:ln>
        </p:spPr>
      </p:pic>
    </p:spTree>
    <p:extLst>
      <p:ext uri="{BB962C8B-B14F-4D97-AF65-F5344CB8AC3E}">
        <p14:creationId xmlns:p14="http://schemas.microsoft.com/office/powerpoint/2010/main" val="1427662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descr="&#10;">
            <a:extLst>
              <a:ext uri="{FF2B5EF4-FFF2-40B4-BE49-F238E27FC236}">
                <a16:creationId xmlns:a16="http://schemas.microsoft.com/office/drawing/2014/main" id="{E93316F8-D3ED-4D48-999F-DE7951C41B4B}"/>
              </a:ext>
            </a:extLst>
          </p:cNvPr>
          <p:cNvSpPr>
            <a:spLocks noGrp="1"/>
          </p:cNvSpPr>
          <p:nvPr>
            <p:ph idx="1"/>
          </p:nvPr>
        </p:nvSpPr>
        <p:spPr/>
        <p:txBody>
          <a:bodyPr/>
          <a:lstStyle/>
          <a:p>
            <a:pPr marL="0" indent="0">
              <a:buNone/>
            </a:pPr>
            <a:r>
              <a:rPr lang="en-US" dirty="0"/>
              <a:t>Click Notifications.  If you don't open and view the direct message after 15 minutes, default is set to notify you by email.  Scroll down to </a:t>
            </a:r>
            <a:r>
              <a:rPr lang="en-US" b="1" dirty="0"/>
              <a:t>When I’m not active on desktop…</a:t>
            </a:r>
          </a:p>
          <a:p>
            <a:pPr lvl="1"/>
            <a:r>
              <a:rPr lang="en-US" dirty="0"/>
              <a:t>Option to change the default from 15 minutes to no notification or different length of time.</a:t>
            </a:r>
          </a:p>
          <a:p>
            <a:pPr lvl="1"/>
            <a:r>
              <a:rPr lang="en-US" dirty="0"/>
              <a:t>(Slack) New message from “</a:t>
            </a:r>
            <a:r>
              <a:rPr lang="en-US" i="1" dirty="0"/>
              <a:t>Name of person/</a:t>
            </a:r>
            <a:r>
              <a:rPr lang="en-US" dirty="0"/>
              <a:t>.”</a:t>
            </a:r>
            <a:endParaRPr lang="en-US" b="1" dirty="0"/>
          </a:p>
        </p:txBody>
      </p:sp>
      <p:sp>
        <p:nvSpPr>
          <p:cNvPr id="3" name="Title 2">
            <a:extLst>
              <a:ext uri="{FF2B5EF4-FFF2-40B4-BE49-F238E27FC236}">
                <a16:creationId xmlns:a16="http://schemas.microsoft.com/office/drawing/2014/main" id="{D697D1F4-1E18-430A-9C95-385114F4AC12}"/>
              </a:ext>
            </a:extLst>
          </p:cNvPr>
          <p:cNvSpPr>
            <a:spLocks noGrp="1"/>
          </p:cNvSpPr>
          <p:nvPr>
            <p:ph type="title"/>
          </p:nvPr>
        </p:nvSpPr>
        <p:spPr/>
        <p:txBody>
          <a:bodyPr/>
          <a:lstStyle/>
          <a:p>
            <a:r>
              <a:rPr lang="en-US" dirty="0"/>
              <a:t>Message Notification</a:t>
            </a:r>
          </a:p>
        </p:txBody>
      </p:sp>
      <p:sp>
        <p:nvSpPr>
          <p:cNvPr id="5" name="Slide Number Placeholder 4">
            <a:extLst>
              <a:ext uri="{FF2B5EF4-FFF2-40B4-BE49-F238E27FC236}">
                <a16:creationId xmlns:a16="http://schemas.microsoft.com/office/drawing/2014/main" id="{B107ADE4-EB87-4FA4-8738-80B97ABDF517}"/>
              </a:ext>
            </a:extLst>
          </p:cNvPr>
          <p:cNvSpPr>
            <a:spLocks noGrp="1"/>
          </p:cNvSpPr>
          <p:nvPr>
            <p:ph type="sldNum" sz="quarter" idx="12"/>
          </p:nvPr>
        </p:nvSpPr>
        <p:spPr/>
        <p:txBody>
          <a:bodyPr/>
          <a:lstStyle/>
          <a:p>
            <a:fld id="{4EADB2B1-18EC-453C-8031-D4880FBCDB79}" type="slidenum">
              <a:rPr lang="en-US" smtClean="0"/>
              <a:pPr/>
              <a:t>15</a:t>
            </a:fld>
            <a:endParaRPr lang="en-US"/>
          </a:p>
        </p:txBody>
      </p:sp>
      <p:grpSp>
        <p:nvGrpSpPr>
          <p:cNvPr id="14" name="Group 13" descr="When I’m not active on desktop… section in Notifications tab">
            <a:extLst>
              <a:ext uri="{FF2B5EF4-FFF2-40B4-BE49-F238E27FC236}">
                <a16:creationId xmlns:a16="http://schemas.microsoft.com/office/drawing/2014/main" id="{9946CB91-D867-C7F3-0AF3-576698425D30}"/>
              </a:ext>
            </a:extLst>
          </p:cNvPr>
          <p:cNvGrpSpPr/>
          <p:nvPr/>
        </p:nvGrpSpPr>
        <p:grpSpPr>
          <a:xfrm>
            <a:off x="1548354" y="3163014"/>
            <a:ext cx="3594019" cy="3100335"/>
            <a:chOff x="1548354" y="3163014"/>
            <a:chExt cx="3594019" cy="3100335"/>
          </a:xfrm>
        </p:grpSpPr>
        <p:pic>
          <p:nvPicPr>
            <p:cNvPr id="9" name="Picture 8" descr="W">
              <a:extLst>
                <a:ext uri="{FF2B5EF4-FFF2-40B4-BE49-F238E27FC236}">
                  <a16:creationId xmlns:a16="http://schemas.microsoft.com/office/drawing/2014/main" id="{1E11C3BB-00DF-7BE8-0E72-A7380E2489DD}"/>
                </a:ext>
              </a:extLst>
            </p:cNvPr>
            <p:cNvPicPr>
              <a:picLocks noChangeAspect="1"/>
            </p:cNvPicPr>
            <p:nvPr/>
          </p:nvPicPr>
          <p:blipFill>
            <a:blip r:embed="rId3"/>
            <a:stretch>
              <a:fillRect/>
            </a:stretch>
          </p:blipFill>
          <p:spPr>
            <a:xfrm>
              <a:off x="1548354" y="3163014"/>
              <a:ext cx="3594019" cy="3100335"/>
            </a:xfrm>
            <a:prstGeom prst="rect">
              <a:avLst/>
            </a:prstGeom>
            <a:solidFill>
              <a:schemeClr val="bg1">
                <a:lumMod val="75000"/>
              </a:schemeClr>
            </a:solidFill>
            <a:ln>
              <a:solidFill>
                <a:schemeClr val="bg1">
                  <a:lumMod val="85000"/>
                </a:schemeClr>
              </a:solidFill>
            </a:ln>
          </p:spPr>
        </p:pic>
        <p:sp>
          <p:nvSpPr>
            <p:cNvPr id="10" name="Rectangle: Rounded Corners 9">
              <a:extLst>
                <a:ext uri="{FF2B5EF4-FFF2-40B4-BE49-F238E27FC236}">
                  <a16:creationId xmlns:a16="http://schemas.microsoft.com/office/drawing/2014/main" id="{2B7E7C22-406E-936E-38CA-B5D02E7AF3B6}"/>
                </a:ext>
              </a:extLst>
            </p:cNvPr>
            <p:cNvSpPr/>
            <p:nvPr/>
          </p:nvSpPr>
          <p:spPr>
            <a:xfrm>
              <a:off x="2250957" y="4992976"/>
              <a:ext cx="2450969" cy="1146440"/>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descr="Example of email message from Slack">
            <a:extLst>
              <a:ext uri="{FF2B5EF4-FFF2-40B4-BE49-F238E27FC236}">
                <a16:creationId xmlns:a16="http://schemas.microsoft.com/office/drawing/2014/main" id="{11582BB1-DDC5-B4B7-FC2F-1260FC2F6113}"/>
              </a:ext>
            </a:extLst>
          </p:cNvPr>
          <p:cNvPicPr>
            <a:picLocks noChangeAspect="1"/>
          </p:cNvPicPr>
          <p:nvPr/>
        </p:nvPicPr>
        <p:blipFill>
          <a:blip r:embed="rId4"/>
          <a:stretch>
            <a:fillRect/>
          </a:stretch>
        </p:blipFill>
        <p:spPr>
          <a:xfrm>
            <a:off x="6281392" y="3137821"/>
            <a:ext cx="4874288" cy="3010924"/>
          </a:xfrm>
          <a:prstGeom prst="rect">
            <a:avLst/>
          </a:prstGeom>
          <a:solidFill>
            <a:schemeClr val="bg1">
              <a:lumMod val="65000"/>
            </a:schemeClr>
          </a:solidFill>
          <a:ln>
            <a:solidFill>
              <a:schemeClr val="bg1">
                <a:lumMod val="85000"/>
              </a:schemeClr>
            </a:solidFill>
          </a:ln>
        </p:spPr>
      </p:pic>
    </p:spTree>
    <p:extLst>
      <p:ext uri="{BB962C8B-B14F-4D97-AF65-F5344CB8AC3E}">
        <p14:creationId xmlns:p14="http://schemas.microsoft.com/office/powerpoint/2010/main" val="14633585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10">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tle 2">
            <a:extLst>
              <a:ext uri="{FF2B5EF4-FFF2-40B4-BE49-F238E27FC236}">
                <a16:creationId xmlns:a16="http://schemas.microsoft.com/office/drawing/2014/main" id="{8E8375E3-349B-FEC5-EEC6-737CB28208E4}"/>
              </a:ext>
            </a:extLst>
          </p:cNvPr>
          <p:cNvSpPr>
            <a:spLocks noGrp="1"/>
          </p:cNvSpPr>
          <p:nvPr>
            <p:ph type="title"/>
          </p:nvPr>
        </p:nvSpPr>
        <p:spPr>
          <a:xfrm>
            <a:off x="630936" y="639520"/>
            <a:ext cx="3429000" cy="1719072"/>
          </a:xfrm>
        </p:spPr>
        <p:txBody>
          <a:bodyPr vert="horz" lIns="91440" tIns="45720" rIns="91440" bIns="45720" rtlCol="0" anchor="b">
            <a:normAutofit/>
          </a:bodyPr>
          <a:lstStyle/>
          <a:p>
            <a:r>
              <a:rPr lang="en-US" sz="5400" kern="1200">
                <a:solidFill>
                  <a:schemeClr val="tx1"/>
                </a:solidFill>
                <a:latin typeface="+mj-lt"/>
                <a:ea typeface="+mj-ea"/>
                <a:cs typeface="+mj-cs"/>
              </a:rPr>
              <a:t>Press Enter	</a:t>
            </a:r>
          </a:p>
        </p:txBody>
      </p:sp>
      <p:sp>
        <p:nvSpPr>
          <p:cNvPr id="9"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8E0F23F4-3ACB-09A8-2ADE-F5CC5712C429}"/>
              </a:ext>
            </a:extLst>
          </p:cNvPr>
          <p:cNvSpPr>
            <a:spLocks noGrp="1"/>
          </p:cNvSpPr>
          <p:nvPr>
            <p:ph idx="1"/>
          </p:nvPr>
        </p:nvSpPr>
        <p:spPr>
          <a:xfrm>
            <a:off x="630936" y="2807208"/>
            <a:ext cx="3429000" cy="3410712"/>
          </a:xfrm>
        </p:spPr>
        <p:txBody>
          <a:bodyPr vert="horz" lIns="91440" tIns="45720" rIns="91440" bIns="45720" rtlCol="0" anchor="t">
            <a:normAutofit/>
          </a:bodyPr>
          <a:lstStyle/>
          <a:p>
            <a:pPr marL="457200" indent="-457200">
              <a:buFont typeface="+mj-lt"/>
              <a:buAutoNum type="arabicPeriod"/>
            </a:pPr>
            <a:r>
              <a:rPr lang="en-US" sz="2200" dirty="0">
                <a:solidFill>
                  <a:schemeClr val="tx1"/>
                </a:solidFill>
              </a:rPr>
              <a:t>Travel to </a:t>
            </a:r>
            <a:r>
              <a:rPr lang="en-US" sz="2200" b="1" dirty="0">
                <a:solidFill>
                  <a:schemeClr val="tx1"/>
                </a:solidFill>
              </a:rPr>
              <a:t>Advanced</a:t>
            </a:r>
            <a:r>
              <a:rPr lang="en-US" sz="2200" dirty="0">
                <a:solidFill>
                  <a:schemeClr val="tx1"/>
                </a:solidFill>
              </a:rPr>
              <a:t> tab</a:t>
            </a:r>
          </a:p>
          <a:p>
            <a:pPr marL="457200" indent="-457200">
              <a:buFont typeface="+mj-lt"/>
              <a:buAutoNum type="arabicPeriod"/>
            </a:pPr>
            <a:r>
              <a:rPr lang="en-US" sz="2200" dirty="0">
                <a:solidFill>
                  <a:schemeClr val="tx1"/>
                </a:solidFill>
              </a:rPr>
              <a:t>Scroll to </a:t>
            </a:r>
            <a:r>
              <a:rPr lang="en-US" sz="2200" b="1" dirty="0">
                <a:solidFill>
                  <a:schemeClr val="tx1"/>
                </a:solidFill>
              </a:rPr>
              <a:t>When writing a message, press Enter to…</a:t>
            </a:r>
          </a:p>
          <a:p>
            <a:pPr marL="457200" indent="-457200">
              <a:buFont typeface="+mj-lt"/>
              <a:buAutoNum type="arabicPeriod"/>
            </a:pPr>
            <a:r>
              <a:rPr lang="en-US" sz="2200" dirty="0">
                <a:solidFill>
                  <a:schemeClr val="tx1"/>
                </a:solidFill>
              </a:rPr>
              <a:t>Select how you’d like to use the Enter key when composing messages.</a:t>
            </a:r>
          </a:p>
        </p:txBody>
      </p:sp>
      <p:sp>
        <p:nvSpPr>
          <p:cNvPr id="4" name="Slide Number Placeholder 3">
            <a:extLst>
              <a:ext uri="{FF2B5EF4-FFF2-40B4-BE49-F238E27FC236}">
                <a16:creationId xmlns:a16="http://schemas.microsoft.com/office/drawing/2014/main" id="{847D8ACB-931A-C2A3-0463-6285BE51B212}"/>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tint val="75000"/>
                  </a:schemeClr>
                </a:solidFill>
              </a:rPr>
              <a:pPr>
                <a:spcAft>
                  <a:spcPts val="600"/>
                </a:spcAft>
              </a:pPr>
              <a:t>16</a:t>
            </a:fld>
            <a:endParaRPr lang="en-US" sz="1200">
              <a:solidFill>
                <a:schemeClr val="tx1">
                  <a:tint val="75000"/>
                </a:schemeClr>
              </a:solidFill>
            </a:endParaRPr>
          </a:p>
        </p:txBody>
      </p:sp>
      <p:grpSp>
        <p:nvGrpSpPr>
          <p:cNvPr id="11" name="Group 10" descr="Advance tab showing choices for Enter key.&#10;">
            <a:extLst>
              <a:ext uri="{FF2B5EF4-FFF2-40B4-BE49-F238E27FC236}">
                <a16:creationId xmlns:a16="http://schemas.microsoft.com/office/drawing/2014/main" id="{A3A2D4ED-8427-D7E9-26E9-F955ACAFEB09}"/>
              </a:ext>
            </a:extLst>
          </p:cNvPr>
          <p:cNvGrpSpPr/>
          <p:nvPr/>
        </p:nvGrpSpPr>
        <p:grpSpPr>
          <a:xfrm>
            <a:off x="4739501" y="217993"/>
            <a:ext cx="7108256" cy="6138357"/>
            <a:chOff x="4739501" y="217993"/>
            <a:chExt cx="7108256" cy="6138357"/>
          </a:xfrm>
        </p:grpSpPr>
        <p:pic>
          <p:nvPicPr>
            <p:cNvPr id="6" name="Picture 5">
              <a:extLst>
                <a:ext uri="{FF2B5EF4-FFF2-40B4-BE49-F238E27FC236}">
                  <a16:creationId xmlns:a16="http://schemas.microsoft.com/office/drawing/2014/main" id="{94CD7027-6A62-64AE-13CA-7E345EDD6DBF}"/>
                </a:ext>
              </a:extLst>
            </p:cNvPr>
            <p:cNvPicPr>
              <a:picLocks noChangeAspect="1"/>
            </p:cNvPicPr>
            <p:nvPr/>
          </p:nvPicPr>
          <p:blipFill>
            <a:blip r:embed="rId2"/>
            <a:stretch>
              <a:fillRect/>
            </a:stretch>
          </p:blipFill>
          <p:spPr>
            <a:xfrm>
              <a:off x="4739501" y="217993"/>
              <a:ext cx="7108256" cy="6138357"/>
            </a:xfrm>
            <a:prstGeom prst="rect">
              <a:avLst/>
            </a:prstGeom>
            <a:ln>
              <a:solidFill>
                <a:schemeClr val="bg1">
                  <a:lumMod val="85000"/>
                </a:schemeClr>
              </a:solidFill>
            </a:ln>
          </p:spPr>
        </p:pic>
        <p:sp>
          <p:nvSpPr>
            <p:cNvPr id="7" name="Rectangle: Rounded Corners 6">
              <a:extLst>
                <a:ext uri="{FF2B5EF4-FFF2-40B4-BE49-F238E27FC236}">
                  <a16:creationId xmlns:a16="http://schemas.microsoft.com/office/drawing/2014/main" id="{C7467F8D-6182-35E0-8DB0-988525F91BFF}"/>
                </a:ext>
              </a:extLst>
            </p:cNvPr>
            <p:cNvSpPr/>
            <p:nvPr/>
          </p:nvSpPr>
          <p:spPr>
            <a:xfrm>
              <a:off x="6728791" y="2256183"/>
              <a:ext cx="3255095" cy="105513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983522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AD4A9C-D7FB-448A-9483-FFC9E1CBBE92}"/>
              </a:ext>
            </a:extLst>
          </p:cNvPr>
          <p:cNvSpPr>
            <a:spLocks noGrp="1"/>
          </p:cNvSpPr>
          <p:nvPr>
            <p:ph type="title"/>
          </p:nvPr>
        </p:nvSpPr>
        <p:spPr/>
        <p:txBody>
          <a:bodyPr/>
          <a:lstStyle/>
          <a:p>
            <a:r>
              <a:rPr lang="en-US" dirty="0"/>
              <a:t>Colors</a:t>
            </a:r>
          </a:p>
        </p:txBody>
      </p:sp>
      <p:sp>
        <p:nvSpPr>
          <p:cNvPr id="3" name="Content Placeholder 2">
            <a:extLst>
              <a:ext uri="{FF2B5EF4-FFF2-40B4-BE49-F238E27FC236}">
                <a16:creationId xmlns:a16="http://schemas.microsoft.com/office/drawing/2014/main" id="{CBC019F6-A55A-4DCD-AF6A-3BC003596318}"/>
              </a:ext>
            </a:extLst>
          </p:cNvPr>
          <p:cNvSpPr>
            <a:spLocks noGrp="1"/>
          </p:cNvSpPr>
          <p:nvPr>
            <p:ph idx="1"/>
          </p:nvPr>
        </p:nvSpPr>
        <p:spPr/>
        <p:txBody>
          <a:bodyPr/>
          <a:lstStyle/>
          <a:p>
            <a:pPr marL="342900" indent="-342900">
              <a:buFont typeface="+mj-lt"/>
              <a:buAutoNum type="arabicPeriod"/>
            </a:pPr>
            <a:r>
              <a:rPr lang="en-US" sz="1800" i="0" u="none" strike="noStrike" baseline="0" dirty="0">
                <a:solidFill>
                  <a:srgbClr val="323232"/>
                </a:solidFill>
                <a:latin typeface="Arial" panose="020B0604020202020204" pitchFamily="34" charset="0"/>
              </a:rPr>
              <a:t>Click Profile.</a:t>
            </a:r>
          </a:p>
          <a:p>
            <a:pPr marL="342900" indent="-342900">
              <a:buFont typeface="+mj-lt"/>
              <a:buAutoNum type="arabicPeriod"/>
            </a:pPr>
            <a:r>
              <a:rPr lang="en-US" sz="1800" i="0" u="none" strike="noStrike" baseline="0" dirty="0">
                <a:solidFill>
                  <a:srgbClr val="323232"/>
                </a:solidFill>
                <a:latin typeface="Arial" panose="020B0604020202020204" pitchFamily="34" charset="0"/>
              </a:rPr>
              <a:t>Click Preferences</a:t>
            </a:r>
            <a:r>
              <a:rPr lang="en-US" sz="1800" b="1" i="0" u="none" strike="noStrike" baseline="0" dirty="0">
                <a:solidFill>
                  <a:srgbClr val="323232"/>
                </a:solidFill>
                <a:latin typeface="Arial" panose="020B0604020202020204" pitchFamily="34" charset="0"/>
              </a:rPr>
              <a:t>.</a:t>
            </a:r>
          </a:p>
          <a:p>
            <a:pPr marL="342900" indent="-342900">
              <a:buFont typeface="+mj-lt"/>
              <a:buAutoNum type="arabicPeriod"/>
            </a:pPr>
            <a:r>
              <a:rPr lang="en-US" sz="1800" b="0" i="0" u="none" strike="noStrike" baseline="0" dirty="0">
                <a:solidFill>
                  <a:srgbClr val="323232"/>
                </a:solidFill>
                <a:latin typeface="Arial" panose="020B0604020202020204" pitchFamily="34" charset="0"/>
              </a:rPr>
              <a:t>Click Messages &amp; Media.</a:t>
            </a:r>
          </a:p>
          <a:p>
            <a:pPr marL="342900" indent="-342900">
              <a:buFont typeface="+mj-lt"/>
              <a:buAutoNum type="arabicPeriod"/>
            </a:pPr>
            <a:r>
              <a:rPr lang="en-US" sz="1800" dirty="0">
                <a:solidFill>
                  <a:srgbClr val="323232"/>
                </a:solidFill>
                <a:latin typeface="Arial" panose="020B0604020202020204" pitchFamily="34" charset="0"/>
              </a:rPr>
              <a:t>Scroll down to Emoji.</a:t>
            </a:r>
          </a:p>
          <a:p>
            <a:pPr marL="342900" indent="-342900">
              <a:buFont typeface="+mj-lt"/>
              <a:buAutoNum type="arabicPeriod"/>
            </a:pPr>
            <a:r>
              <a:rPr lang="en-US" sz="1800" b="0" i="0" u="none" strike="noStrike" baseline="0" dirty="0">
                <a:solidFill>
                  <a:srgbClr val="323232"/>
                </a:solidFill>
                <a:latin typeface="Arial" panose="020B0604020202020204" pitchFamily="34" charset="0"/>
              </a:rPr>
              <a:t>Select different emoji options.</a:t>
            </a:r>
          </a:p>
          <a:p>
            <a:pPr marL="342900" indent="-342900">
              <a:buFont typeface="+mj-lt"/>
              <a:buAutoNum type="arabicPeriod"/>
            </a:pPr>
            <a:r>
              <a:rPr lang="en-US" sz="1800" dirty="0">
                <a:solidFill>
                  <a:srgbClr val="323232"/>
                </a:solidFill>
                <a:latin typeface="Arial" panose="020B0604020202020204" pitchFamily="34" charset="0"/>
              </a:rPr>
              <a:t>Can choose other options on this tab including: </a:t>
            </a:r>
          </a:p>
          <a:p>
            <a:pPr lvl="1"/>
            <a:r>
              <a:rPr lang="en-US" sz="1600" dirty="0">
                <a:solidFill>
                  <a:srgbClr val="323232"/>
                </a:solidFill>
                <a:latin typeface="Arial" panose="020B0604020202020204" pitchFamily="34" charset="0"/>
              </a:rPr>
              <a:t>Clean or Compact</a:t>
            </a:r>
          </a:p>
          <a:p>
            <a:pPr lvl="1"/>
            <a:r>
              <a:rPr lang="en-US" sz="1600" dirty="0">
                <a:solidFill>
                  <a:srgbClr val="323232"/>
                </a:solidFill>
                <a:latin typeface="Arial" panose="020B0604020202020204" pitchFamily="34" charset="0"/>
              </a:rPr>
              <a:t>Bring emails into Slack</a:t>
            </a:r>
          </a:p>
          <a:p>
            <a:pPr marL="342900" indent="-342900">
              <a:buFont typeface="+mj-lt"/>
              <a:buAutoNum type="arabicPeriod"/>
            </a:pPr>
            <a:endParaRPr lang="en-US" sz="1800" b="0" i="0" u="none" strike="noStrike" baseline="0" dirty="0">
              <a:solidFill>
                <a:srgbClr val="323232"/>
              </a:solidFill>
              <a:latin typeface="Arial" panose="020B0604020202020204" pitchFamily="34" charset="0"/>
            </a:endParaRPr>
          </a:p>
          <a:p>
            <a:endParaRPr lang="en-US" sz="1800" b="0" i="0" u="none" strike="noStrike" baseline="0" dirty="0">
              <a:solidFill>
                <a:srgbClr val="323232"/>
              </a:solidFill>
              <a:latin typeface="Arial" panose="020B0604020202020204" pitchFamily="34" charset="0"/>
            </a:endParaRPr>
          </a:p>
          <a:p>
            <a:pPr marL="0" indent="0">
              <a:buNone/>
            </a:pPr>
            <a:r>
              <a:rPr lang="en-US" sz="1800" b="0" i="0" u="none" strike="noStrike" baseline="0" dirty="0">
                <a:solidFill>
                  <a:srgbClr val="323232"/>
                </a:solidFill>
                <a:latin typeface="Arial" panose="020B0604020202020204" pitchFamily="34" charset="0"/>
              </a:rPr>
              <a:t>  </a:t>
            </a:r>
          </a:p>
          <a:p>
            <a:endParaRPr lang="en-US" dirty="0"/>
          </a:p>
        </p:txBody>
      </p:sp>
      <p:pic>
        <p:nvPicPr>
          <p:cNvPr id="8" name="Picture Placeholder 7" descr="Messages &amp; Media tab showing Emoji section">
            <a:extLst>
              <a:ext uri="{FF2B5EF4-FFF2-40B4-BE49-F238E27FC236}">
                <a16:creationId xmlns:a16="http://schemas.microsoft.com/office/drawing/2014/main" id="{118E7457-4B47-4E66-BDED-44A2B1102AC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8576" b="8576"/>
          <a:stretch/>
        </p:blipFill>
        <p:spPr>
          <a:xfrm>
            <a:off x="4302483" y="857251"/>
            <a:ext cx="7606606" cy="5478710"/>
          </a:xfrm>
          <a:ln>
            <a:solidFill>
              <a:schemeClr val="bg1">
                <a:lumMod val="85000"/>
              </a:schemeClr>
            </a:solidFill>
          </a:ln>
        </p:spPr>
      </p:pic>
      <p:sp>
        <p:nvSpPr>
          <p:cNvPr id="6" name="Slide Number Placeholder 5">
            <a:extLst>
              <a:ext uri="{FF2B5EF4-FFF2-40B4-BE49-F238E27FC236}">
                <a16:creationId xmlns:a16="http://schemas.microsoft.com/office/drawing/2014/main" id="{11322C7D-8600-4623-A489-A53DE9E704CB}"/>
              </a:ext>
            </a:extLst>
          </p:cNvPr>
          <p:cNvSpPr>
            <a:spLocks noGrp="1"/>
          </p:cNvSpPr>
          <p:nvPr>
            <p:ph type="sldNum" sz="quarter" idx="14"/>
          </p:nvPr>
        </p:nvSpPr>
        <p:spPr/>
        <p:txBody>
          <a:bodyPr/>
          <a:lstStyle/>
          <a:p>
            <a:fld id="{4EADB2B1-18EC-453C-8031-D4880FBCDB79}" type="slidenum">
              <a:rPr lang="en-US" smtClean="0"/>
              <a:pPr/>
              <a:t>17</a:t>
            </a:fld>
            <a:endParaRPr lang="en-US"/>
          </a:p>
        </p:txBody>
      </p:sp>
      <p:sp>
        <p:nvSpPr>
          <p:cNvPr id="10" name="Rectangle: Rounded Corners 9">
            <a:extLst>
              <a:ext uri="{FF2B5EF4-FFF2-40B4-BE49-F238E27FC236}">
                <a16:creationId xmlns:a16="http://schemas.microsoft.com/office/drawing/2014/main" id="{5FBF8CE2-2B97-6B23-AC06-1B768BAFC1C6}"/>
              </a:ext>
            </a:extLst>
          </p:cNvPr>
          <p:cNvSpPr/>
          <p:nvPr/>
        </p:nvSpPr>
        <p:spPr>
          <a:xfrm>
            <a:off x="6322979" y="2273017"/>
            <a:ext cx="5145932" cy="399806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0444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156DB0-BF11-471E-8EC4-EE18BF3DB983}"/>
              </a:ext>
            </a:extLst>
          </p:cNvPr>
          <p:cNvSpPr>
            <a:spLocks noGrp="1"/>
          </p:cNvSpPr>
          <p:nvPr>
            <p:ph idx="1"/>
          </p:nvPr>
        </p:nvSpPr>
        <p:spPr>
          <a:xfrm>
            <a:off x="1097280" y="1737360"/>
            <a:ext cx="8195807" cy="3917950"/>
          </a:xfrm>
        </p:spPr>
        <p:txBody>
          <a:bodyPr/>
          <a:lstStyle/>
          <a:p>
            <a:r>
              <a:rPr lang="en-US" dirty="0"/>
              <a:t>Someone mentions you and tags you with the @sign -- @yourname</a:t>
            </a:r>
          </a:p>
          <a:p>
            <a:r>
              <a:rPr lang="en-US" dirty="0"/>
              <a:t>Someone sends you a message specifically addressed to you</a:t>
            </a:r>
          </a:p>
          <a:p>
            <a:r>
              <a:rPr lang="en-US" dirty="0"/>
              <a:t>When preferences are set to specifically notify about messages in a channel or keywords</a:t>
            </a:r>
          </a:p>
          <a:p>
            <a:r>
              <a:rPr lang="en-US" dirty="0"/>
              <a:t>Get notified whenever there's a direct message</a:t>
            </a:r>
          </a:p>
          <a:p>
            <a:pPr lvl="1"/>
            <a:r>
              <a:rPr lang="en-US" dirty="0"/>
              <a:t>Channel or name of person is bolded on the left-hand navigation panel</a:t>
            </a:r>
          </a:p>
          <a:p>
            <a:pPr lvl="1"/>
            <a:r>
              <a:rPr lang="en-US" dirty="0"/>
              <a:t>Number of unread messages on right side of channel name in circular badge</a:t>
            </a:r>
          </a:p>
          <a:p>
            <a:r>
              <a:rPr lang="en-US" dirty="0"/>
              <a:t>Direct messages are private!</a:t>
            </a:r>
          </a:p>
          <a:p>
            <a:pPr lvl="1"/>
            <a:r>
              <a:rPr lang="en-US" dirty="0"/>
              <a:t>Only the individuals addressed can read the message</a:t>
            </a:r>
          </a:p>
          <a:p>
            <a:r>
              <a:rPr lang="en-US" dirty="0"/>
              <a:t>Multiple people (up to 9) can be on a DM</a:t>
            </a:r>
          </a:p>
          <a:p>
            <a:r>
              <a:rPr lang="en-US" dirty="0"/>
              <a:t>Find all DMs in 2 folders:</a:t>
            </a:r>
          </a:p>
          <a:p>
            <a:pPr lvl="1"/>
            <a:r>
              <a:rPr lang="en-US" dirty="0"/>
              <a:t>Click </a:t>
            </a:r>
            <a:r>
              <a:rPr lang="en-US" b="1" dirty="0"/>
              <a:t>DMs</a:t>
            </a:r>
            <a:r>
              <a:rPr lang="en-US" dirty="0"/>
              <a:t> icon </a:t>
            </a:r>
          </a:p>
          <a:p>
            <a:pPr lvl="1"/>
            <a:r>
              <a:rPr lang="en-US" dirty="0"/>
              <a:t>Click</a:t>
            </a:r>
            <a:r>
              <a:rPr lang="en-US" b="1" dirty="0"/>
              <a:t> Activity</a:t>
            </a:r>
            <a:r>
              <a:rPr lang="en-US" dirty="0"/>
              <a:t> icon</a:t>
            </a:r>
          </a:p>
        </p:txBody>
      </p:sp>
      <p:sp>
        <p:nvSpPr>
          <p:cNvPr id="3" name="Title 2">
            <a:extLst>
              <a:ext uri="{FF2B5EF4-FFF2-40B4-BE49-F238E27FC236}">
                <a16:creationId xmlns:a16="http://schemas.microsoft.com/office/drawing/2014/main" id="{200749D9-C1E9-4732-BBFC-2C1257135B9D}"/>
              </a:ext>
            </a:extLst>
          </p:cNvPr>
          <p:cNvSpPr>
            <a:spLocks noGrp="1"/>
          </p:cNvSpPr>
          <p:nvPr>
            <p:ph type="title"/>
          </p:nvPr>
        </p:nvSpPr>
        <p:spPr/>
        <p:txBody>
          <a:bodyPr/>
          <a:lstStyle/>
          <a:p>
            <a:r>
              <a:rPr lang="en-US"/>
              <a:t>Direct Messages (DMs)</a:t>
            </a:r>
          </a:p>
        </p:txBody>
      </p:sp>
      <p:sp>
        <p:nvSpPr>
          <p:cNvPr id="5" name="Slide Number Placeholder 4">
            <a:extLst>
              <a:ext uri="{FF2B5EF4-FFF2-40B4-BE49-F238E27FC236}">
                <a16:creationId xmlns:a16="http://schemas.microsoft.com/office/drawing/2014/main" id="{3C861367-1115-4DEE-8F5D-B2FAA105F5E0}"/>
              </a:ext>
            </a:extLst>
          </p:cNvPr>
          <p:cNvSpPr>
            <a:spLocks noGrp="1"/>
          </p:cNvSpPr>
          <p:nvPr>
            <p:ph type="sldNum" sz="quarter" idx="12"/>
          </p:nvPr>
        </p:nvSpPr>
        <p:spPr/>
        <p:txBody>
          <a:bodyPr/>
          <a:lstStyle/>
          <a:p>
            <a:fld id="{4EADB2B1-18EC-453C-8031-D4880FBCDB79}" type="slidenum">
              <a:rPr lang="en-US" smtClean="0"/>
              <a:pPr/>
              <a:t>18</a:t>
            </a:fld>
            <a:endParaRPr lang="en-US"/>
          </a:p>
        </p:txBody>
      </p:sp>
      <p:pic>
        <p:nvPicPr>
          <p:cNvPr id="9" name="Picture 8" descr="Direct Messages section, DMs folder, and Activity folder.  Also number of unread messages badge next to Direct Message channel">
            <a:extLst>
              <a:ext uri="{FF2B5EF4-FFF2-40B4-BE49-F238E27FC236}">
                <a16:creationId xmlns:a16="http://schemas.microsoft.com/office/drawing/2014/main" id="{2CA1D6A7-2C46-A7F1-D9D9-7112E22ACDCA}"/>
              </a:ext>
            </a:extLst>
          </p:cNvPr>
          <p:cNvPicPr>
            <a:picLocks noChangeAspect="1"/>
          </p:cNvPicPr>
          <p:nvPr/>
        </p:nvPicPr>
        <p:blipFill>
          <a:blip r:embed="rId2"/>
          <a:stretch>
            <a:fillRect/>
          </a:stretch>
        </p:blipFill>
        <p:spPr>
          <a:xfrm>
            <a:off x="9364654" y="1856506"/>
            <a:ext cx="2728547" cy="4228991"/>
          </a:xfrm>
          <a:prstGeom prst="rect">
            <a:avLst/>
          </a:prstGeom>
        </p:spPr>
      </p:pic>
      <p:sp>
        <p:nvSpPr>
          <p:cNvPr id="10" name="Rectangle: Rounded Corners 9">
            <a:extLst>
              <a:ext uri="{FF2B5EF4-FFF2-40B4-BE49-F238E27FC236}">
                <a16:creationId xmlns:a16="http://schemas.microsoft.com/office/drawing/2014/main" id="{59E509BB-AC6E-9117-7569-E1A9F6297850}"/>
              </a:ext>
            </a:extLst>
          </p:cNvPr>
          <p:cNvSpPr/>
          <p:nvPr/>
        </p:nvSpPr>
        <p:spPr>
          <a:xfrm>
            <a:off x="11651530" y="5052767"/>
            <a:ext cx="441671" cy="35821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A0CEE609-6FB9-0C73-C196-C124F332DC52}"/>
              </a:ext>
            </a:extLst>
          </p:cNvPr>
          <p:cNvSpPr/>
          <p:nvPr/>
        </p:nvSpPr>
        <p:spPr>
          <a:xfrm>
            <a:off x="10001839" y="4911365"/>
            <a:ext cx="1092881" cy="226243"/>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Rounded Corners 11">
            <a:extLst>
              <a:ext uri="{FF2B5EF4-FFF2-40B4-BE49-F238E27FC236}">
                <a16:creationId xmlns:a16="http://schemas.microsoft.com/office/drawing/2014/main" id="{232F5283-A132-B682-8314-DD3AFD6381B1}"/>
              </a:ext>
            </a:extLst>
          </p:cNvPr>
          <p:cNvSpPr/>
          <p:nvPr/>
        </p:nvSpPr>
        <p:spPr>
          <a:xfrm>
            <a:off x="9420789" y="2474466"/>
            <a:ext cx="426519" cy="499621"/>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1790ECFC-D6E1-E1A8-FB1C-44B6895C7ED7}"/>
              </a:ext>
            </a:extLst>
          </p:cNvPr>
          <p:cNvSpPr/>
          <p:nvPr/>
        </p:nvSpPr>
        <p:spPr>
          <a:xfrm>
            <a:off x="9420789" y="3062459"/>
            <a:ext cx="426519" cy="499621"/>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56180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A1AE15-76AA-4843-A3B5-6B7A1D5A2780}"/>
              </a:ext>
            </a:extLst>
          </p:cNvPr>
          <p:cNvSpPr>
            <a:spLocks noGrp="1"/>
          </p:cNvSpPr>
          <p:nvPr>
            <p:ph idx="1"/>
          </p:nvPr>
        </p:nvSpPr>
        <p:spPr/>
        <p:txBody>
          <a:bodyPr/>
          <a:lstStyle/>
          <a:p>
            <a:r>
              <a:rPr lang="en-US"/>
              <a:t>Known as a Direct Message (DM)</a:t>
            </a:r>
          </a:p>
          <a:p>
            <a:r>
              <a:rPr lang="en-US"/>
              <a:t>Powerful way to get the attention of someone</a:t>
            </a:r>
          </a:p>
          <a:p>
            <a:r>
              <a:rPr lang="en-US" b="1"/>
              <a:t>Small, private conversations that happen outside of channels </a:t>
            </a:r>
          </a:p>
          <a:p>
            <a:r>
              <a:rPr lang="en-US"/>
              <a:t>They get notification that you’d like them to view your message</a:t>
            </a:r>
          </a:p>
          <a:p>
            <a:r>
              <a:rPr lang="en-US"/>
              <a:t>Perfect for private conversation with one person or </a:t>
            </a:r>
            <a:r>
              <a:rPr lang="en-US" b="1"/>
              <a:t>up to 9 people</a:t>
            </a:r>
          </a:p>
          <a:p>
            <a:r>
              <a:rPr lang="en-US"/>
              <a:t>Click on a colleague’s name to send them a message</a:t>
            </a:r>
          </a:p>
        </p:txBody>
      </p:sp>
      <p:sp>
        <p:nvSpPr>
          <p:cNvPr id="3" name="Title 2">
            <a:extLst>
              <a:ext uri="{FF2B5EF4-FFF2-40B4-BE49-F238E27FC236}">
                <a16:creationId xmlns:a16="http://schemas.microsoft.com/office/drawing/2014/main" id="{85EB27D8-4F28-476A-A1D7-6F90C0D384EE}"/>
              </a:ext>
            </a:extLst>
          </p:cNvPr>
          <p:cNvSpPr>
            <a:spLocks noGrp="1"/>
          </p:cNvSpPr>
          <p:nvPr>
            <p:ph type="title"/>
          </p:nvPr>
        </p:nvSpPr>
        <p:spPr/>
        <p:txBody>
          <a:bodyPr/>
          <a:lstStyle/>
          <a:p>
            <a:r>
              <a:rPr lang="en-US"/>
              <a:t>@Mentions  (Direct Messages)</a:t>
            </a:r>
          </a:p>
        </p:txBody>
      </p:sp>
      <p:sp>
        <p:nvSpPr>
          <p:cNvPr id="5" name="Slide Number Placeholder 4">
            <a:extLst>
              <a:ext uri="{FF2B5EF4-FFF2-40B4-BE49-F238E27FC236}">
                <a16:creationId xmlns:a16="http://schemas.microsoft.com/office/drawing/2014/main" id="{20021736-6A3D-4994-9272-09746E2035D7}"/>
              </a:ext>
            </a:extLst>
          </p:cNvPr>
          <p:cNvSpPr>
            <a:spLocks noGrp="1"/>
          </p:cNvSpPr>
          <p:nvPr>
            <p:ph type="sldNum" sz="quarter" idx="12"/>
          </p:nvPr>
        </p:nvSpPr>
        <p:spPr/>
        <p:txBody>
          <a:bodyPr/>
          <a:lstStyle/>
          <a:p>
            <a:fld id="{4EADB2B1-18EC-453C-8031-D4880FBCDB79}" type="slidenum">
              <a:rPr lang="en-US" smtClean="0"/>
              <a:pPr/>
              <a:t>19</a:t>
            </a:fld>
            <a:endParaRPr lang="en-US"/>
          </a:p>
        </p:txBody>
      </p:sp>
    </p:spTree>
    <p:extLst>
      <p:ext uri="{BB962C8B-B14F-4D97-AF65-F5344CB8AC3E}">
        <p14:creationId xmlns:p14="http://schemas.microsoft.com/office/powerpoint/2010/main" val="37140926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3539C22A-6FF7-4C86-9EA5-B66C8D6FE64D}"/>
              </a:ext>
            </a:extLst>
          </p:cNvPr>
          <p:cNvSpPr>
            <a:spLocks noGrp="1"/>
          </p:cNvSpPr>
          <p:nvPr>
            <p:ph idx="1"/>
          </p:nvPr>
        </p:nvSpPr>
        <p:spPr/>
        <p:txBody>
          <a:bodyPr/>
          <a:lstStyle/>
          <a:p>
            <a:pPr marL="228600" indent="-256032">
              <a:buFont typeface="+mj-lt"/>
              <a:buAutoNum type="arabicPeriod"/>
            </a:pPr>
            <a:r>
              <a:rPr lang="en-US" dirty="0"/>
              <a:t>Navigate to hcqis.slack.com</a:t>
            </a:r>
          </a:p>
          <a:p>
            <a:pPr marL="228600" indent="-256032">
              <a:buFont typeface="+mj-lt"/>
              <a:buAutoNum type="arabicPeriod"/>
            </a:pPr>
            <a:r>
              <a:rPr lang="en-US" dirty="0"/>
              <a:t>Log in using your HARP or EUA ID</a:t>
            </a:r>
          </a:p>
          <a:p>
            <a:pPr marL="228600" indent="-256032">
              <a:buFont typeface="+mj-lt"/>
              <a:buAutoNum type="arabicPeriod"/>
            </a:pPr>
            <a:r>
              <a:rPr lang="en-US" dirty="0"/>
              <a:t>Open the Slack app.</a:t>
            </a:r>
          </a:p>
          <a:p>
            <a:pPr marL="228600" indent="-256032">
              <a:buFont typeface="+mj-lt"/>
              <a:buAutoNum type="arabicPeriod"/>
            </a:pPr>
            <a:r>
              <a:rPr lang="en-US" dirty="0"/>
              <a:t>Join us in </a:t>
            </a:r>
            <a:r>
              <a:rPr lang="en-US" dirty="0">
                <a:solidFill>
                  <a:srgbClr val="E01E5A"/>
                </a:solidFill>
                <a:hlinkClick r:id="rId2"/>
              </a:rPr>
              <a:t>#qnet-slack-training-August15 </a:t>
            </a:r>
            <a:r>
              <a:rPr lang="en-US" dirty="0">
                <a:solidFill>
                  <a:schemeClr val="tx1"/>
                </a:solidFill>
              </a:rPr>
              <a:t>channel! </a:t>
            </a:r>
          </a:p>
          <a:p>
            <a:pPr marL="228600" indent="-256032">
              <a:buFont typeface="+mj-lt"/>
              <a:buAutoNum type="arabicPeriod"/>
            </a:pPr>
            <a:r>
              <a:rPr lang="en-US" dirty="0"/>
              <a:t>Find the channel by typing in </a:t>
            </a:r>
            <a:r>
              <a:rPr lang="en-US" dirty="0" err="1"/>
              <a:t>qnet</a:t>
            </a:r>
            <a:r>
              <a:rPr lang="en-US" dirty="0"/>
              <a:t>-slack-training in the search bar at the top of the Slack screen.</a:t>
            </a:r>
          </a:p>
          <a:p>
            <a:pPr marL="228600" indent="-256032">
              <a:buFont typeface="+mj-lt"/>
              <a:buAutoNum type="arabicPeriod"/>
            </a:pPr>
            <a:r>
              <a:rPr lang="en-US" dirty="0"/>
              <a:t>Click the green Join Channel button.</a:t>
            </a:r>
          </a:p>
          <a:p>
            <a:pPr marL="228600" indent="-256032">
              <a:buFont typeface="+mj-lt"/>
              <a:buAutoNum type="arabicPeriod"/>
            </a:pPr>
            <a:endParaRPr lang="en-US" dirty="0"/>
          </a:p>
          <a:p>
            <a:pPr marL="0" indent="0">
              <a:buNone/>
            </a:pPr>
            <a:r>
              <a:rPr lang="en-US" dirty="0">
                <a:solidFill>
                  <a:srgbClr val="E01E5A"/>
                </a:solidFill>
              </a:rPr>
              <a:t>**</a:t>
            </a:r>
            <a:r>
              <a:rPr lang="en-US" dirty="0">
                <a:solidFill>
                  <a:schemeClr val="tx1"/>
                </a:solidFill>
              </a:rPr>
              <a:t>P</a:t>
            </a:r>
            <a:r>
              <a:rPr lang="en-US" dirty="0"/>
              <a:t>LEASE NOTE: </a:t>
            </a:r>
            <a:r>
              <a:rPr lang="en-US" b="0" i="0" dirty="0">
                <a:solidFill>
                  <a:srgbClr val="1D1C1D"/>
                </a:solidFill>
                <a:effectLst/>
                <a:latin typeface="Slack-Lato"/>
              </a:rPr>
              <a:t>While sharing your screen, please be aware that if you have access to sensitive information in Jira and/or Confluence, it could inadvertently pop up.</a:t>
            </a:r>
            <a:endParaRPr lang="en-US" dirty="0"/>
          </a:p>
          <a:p>
            <a:pPr marL="0" indent="0">
              <a:buNone/>
            </a:pPr>
            <a:endParaRPr lang="en-US" dirty="0"/>
          </a:p>
        </p:txBody>
      </p:sp>
      <p:sp>
        <p:nvSpPr>
          <p:cNvPr id="7" name="Title 6">
            <a:extLst>
              <a:ext uri="{FF2B5EF4-FFF2-40B4-BE49-F238E27FC236}">
                <a16:creationId xmlns:a16="http://schemas.microsoft.com/office/drawing/2014/main" id="{6846FFE9-2FB1-49D0-877B-CCA5A4F2F035}"/>
              </a:ext>
            </a:extLst>
          </p:cNvPr>
          <p:cNvSpPr>
            <a:spLocks noGrp="1"/>
          </p:cNvSpPr>
          <p:nvPr>
            <p:ph type="title"/>
          </p:nvPr>
        </p:nvSpPr>
        <p:spPr/>
        <p:txBody>
          <a:bodyPr/>
          <a:lstStyle/>
          <a:p>
            <a:r>
              <a:rPr lang="en-US"/>
              <a:t>Login to CCSQ </a:t>
            </a:r>
            <a:r>
              <a:rPr lang="en-US" err="1"/>
              <a:t>QualityNet</a:t>
            </a:r>
            <a:r>
              <a:rPr lang="en-US"/>
              <a:t> Slack</a:t>
            </a:r>
          </a:p>
        </p:txBody>
      </p:sp>
      <p:sp>
        <p:nvSpPr>
          <p:cNvPr id="6" name="Slide Number Placeholder 5">
            <a:extLst>
              <a:ext uri="{FF2B5EF4-FFF2-40B4-BE49-F238E27FC236}">
                <a16:creationId xmlns:a16="http://schemas.microsoft.com/office/drawing/2014/main" id="{3BBEB266-CAD4-4A80-9FDA-0F397DCF0B3A}"/>
              </a:ext>
            </a:extLst>
          </p:cNvPr>
          <p:cNvSpPr>
            <a:spLocks noGrp="1"/>
          </p:cNvSpPr>
          <p:nvPr>
            <p:ph type="sldNum" sz="quarter" idx="12"/>
          </p:nvPr>
        </p:nvSpPr>
        <p:spPr/>
        <p:txBody>
          <a:bodyPr/>
          <a:lstStyle/>
          <a:p>
            <a:fld id="{4EADB2B1-18EC-453C-8031-D4880FBCDB79}" type="slidenum">
              <a:rPr lang="en-US" smtClean="0"/>
              <a:pPr/>
              <a:t>2</a:t>
            </a:fld>
            <a:endParaRPr lang="en-US"/>
          </a:p>
        </p:txBody>
      </p:sp>
    </p:spTree>
    <p:extLst>
      <p:ext uri="{BB962C8B-B14F-4D97-AF65-F5344CB8AC3E}">
        <p14:creationId xmlns:p14="http://schemas.microsoft.com/office/powerpoint/2010/main" val="25015519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39A4CA9-6CD2-E82C-0DAE-0F72BF982B13}"/>
              </a:ext>
            </a:extLst>
          </p:cNvPr>
          <p:cNvSpPr>
            <a:spLocks noGrp="1"/>
          </p:cNvSpPr>
          <p:nvPr>
            <p:ph idx="1"/>
          </p:nvPr>
        </p:nvSpPr>
        <p:spPr/>
        <p:txBody>
          <a:bodyPr/>
          <a:lstStyle/>
          <a:p>
            <a:pPr marL="0" indent="0">
              <a:buNone/>
            </a:pPr>
            <a:r>
              <a:rPr lang="en-US" sz="3600" dirty="0"/>
              <a:t>Select which messages display </a:t>
            </a:r>
          </a:p>
          <a:p>
            <a:pPr marL="457200" indent="-457200">
              <a:buFont typeface="+mj-lt"/>
              <a:buAutoNum type="arabicPeriod"/>
            </a:pPr>
            <a:endParaRPr lang="en-US" dirty="0"/>
          </a:p>
          <a:p>
            <a:pPr marL="457200" indent="-457200">
              <a:buFont typeface="+mj-lt"/>
              <a:buAutoNum type="arabicPeriod"/>
            </a:pPr>
            <a:r>
              <a:rPr lang="en-US" dirty="0"/>
              <a:t>Click </a:t>
            </a:r>
            <a:r>
              <a:rPr lang="en-US" b="1" dirty="0"/>
              <a:t>Profile</a:t>
            </a:r>
            <a:r>
              <a:rPr lang="en-US" dirty="0"/>
              <a:t> </a:t>
            </a:r>
          </a:p>
          <a:p>
            <a:pPr marL="0" indent="0">
              <a:buNone/>
            </a:pPr>
            <a:r>
              <a:rPr lang="en-US" dirty="0"/>
              <a:t>        (bottom left navigation sidebar)</a:t>
            </a:r>
          </a:p>
          <a:p>
            <a:pPr marL="457200" indent="-457200">
              <a:buFont typeface="+mj-lt"/>
              <a:buAutoNum type="arabicPeriod"/>
            </a:pPr>
            <a:r>
              <a:rPr lang="en-US" dirty="0"/>
              <a:t>Click </a:t>
            </a:r>
            <a:r>
              <a:rPr lang="en-US" b="1" dirty="0"/>
              <a:t>Preferences</a:t>
            </a:r>
            <a:r>
              <a:rPr lang="en-US" dirty="0"/>
              <a:t>.</a:t>
            </a:r>
          </a:p>
          <a:p>
            <a:pPr marL="457200" indent="-457200">
              <a:buFont typeface="+mj-lt"/>
              <a:buAutoNum type="arabicPeriod"/>
            </a:pPr>
            <a:r>
              <a:rPr lang="en-US" dirty="0"/>
              <a:t>Click </a:t>
            </a:r>
            <a:r>
              <a:rPr lang="en-US" b="1" dirty="0"/>
              <a:t>Home</a:t>
            </a:r>
            <a:r>
              <a:rPr lang="en-US" dirty="0"/>
              <a:t>.</a:t>
            </a:r>
          </a:p>
          <a:p>
            <a:pPr marL="457200" indent="-457200">
              <a:buFont typeface="+mj-lt"/>
              <a:buAutoNum type="arabicPeriod"/>
            </a:pPr>
            <a:r>
              <a:rPr lang="en-US" dirty="0"/>
              <a:t>Scroll down to </a:t>
            </a:r>
            <a:r>
              <a:rPr lang="en-US" b="1" dirty="0"/>
              <a:t>Show</a:t>
            </a:r>
            <a:r>
              <a:rPr lang="en-US" dirty="0"/>
              <a:t>.</a:t>
            </a:r>
          </a:p>
          <a:p>
            <a:pPr marL="457200" indent="-457200">
              <a:buFont typeface="+mj-lt"/>
              <a:buAutoNum type="arabicPeriod"/>
            </a:pPr>
            <a:r>
              <a:rPr lang="en-US" dirty="0"/>
              <a:t>Select your preferred option.</a:t>
            </a:r>
          </a:p>
          <a:p>
            <a:pPr marL="457200" indent="-457200">
              <a:buFont typeface="+mj-lt"/>
              <a:buAutoNum type="arabicPeriod"/>
            </a:pPr>
            <a:endParaRPr lang="en-US" dirty="0"/>
          </a:p>
        </p:txBody>
      </p:sp>
      <p:sp>
        <p:nvSpPr>
          <p:cNvPr id="3" name="Title 2">
            <a:extLst>
              <a:ext uri="{FF2B5EF4-FFF2-40B4-BE49-F238E27FC236}">
                <a16:creationId xmlns:a16="http://schemas.microsoft.com/office/drawing/2014/main" id="{5F35E703-7E62-1BAA-6FD6-0BFB3821EE90}"/>
              </a:ext>
            </a:extLst>
          </p:cNvPr>
          <p:cNvSpPr>
            <a:spLocks noGrp="1"/>
          </p:cNvSpPr>
          <p:nvPr>
            <p:ph type="title"/>
          </p:nvPr>
        </p:nvSpPr>
        <p:spPr/>
        <p:txBody>
          <a:bodyPr/>
          <a:lstStyle/>
          <a:p>
            <a:r>
              <a:rPr lang="en-US" dirty="0"/>
              <a:t>Message Visibility Preferences </a:t>
            </a:r>
          </a:p>
        </p:txBody>
      </p:sp>
      <p:sp>
        <p:nvSpPr>
          <p:cNvPr id="4" name="Slide Number Placeholder 3">
            <a:extLst>
              <a:ext uri="{FF2B5EF4-FFF2-40B4-BE49-F238E27FC236}">
                <a16:creationId xmlns:a16="http://schemas.microsoft.com/office/drawing/2014/main" id="{FDF58325-CEBA-2A70-6291-E290E6FC55ED}"/>
              </a:ext>
            </a:extLst>
          </p:cNvPr>
          <p:cNvSpPr>
            <a:spLocks noGrp="1"/>
          </p:cNvSpPr>
          <p:nvPr>
            <p:ph type="sldNum" sz="quarter" idx="13"/>
          </p:nvPr>
        </p:nvSpPr>
        <p:spPr/>
        <p:txBody>
          <a:bodyPr/>
          <a:lstStyle/>
          <a:p>
            <a:fld id="{4EADB2B1-18EC-453C-8031-D4880FBCDB79}" type="slidenum">
              <a:rPr lang="en-US" smtClean="0"/>
              <a:pPr/>
              <a:t>20</a:t>
            </a:fld>
            <a:endParaRPr lang="en-US"/>
          </a:p>
        </p:txBody>
      </p:sp>
      <p:pic>
        <p:nvPicPr>
          <p:cNvPr id="7" name="Picture 6" descr="Orange Profile icon">
            <a:extLst>
              <a:ext uri="{FF2B5EF4-FFF2-40B4-BE49-F238E27FC236}">
                <a16:creationId xmlns:a16="http://schemas.microsoft.com/office/drawing/2014/main" id="{5181B814-BF4F-F6F4-AD4F-201086653A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8882" y="3173708"/>
            <a:ext cx="548688" cy="510584"/>
          </a:xfrm>
          <a:prstGeom prst="rect">
            <a:avLst/>
          </a:prstGeom>
        </p:spPr>
      </p:pic>
      <p:grpSp>
        <p:nvGrpSpPr>
          <p:cNvPr id="13" name="Group 12" descr="Home settings tab showing the Show setting for conversations">
            <a:extLst>
              <a:ext uri="{FF2B5EF4-FFF2-40B4-BE49-F238E27FC236}">
                <a16:creationId xmlns:a16="http://schemas.microsoft.com/office/drawing/2014/main" id="{E79AE164-8B8C-5DDA-E262-E9E5FF7146CE}"/>
              </a:ext>
            </a:extLst>
          </p:cNvPr>
          <p:cNvGrpSpPr/>
          <p:nvPr/>
        </p:nvGrpSpPr>
        <p:grpSpPr>
          <a:xfrm>
            <a:off x="6618915" y="1825625"/>
            <a:ext cx="5128405" cy="4467892"/>
            <a:chOff x="6618915" y="1825625"/>
            <a:chExt cx="5128405" cy="4467892"/>
          </a:xfrm>
        </p:grpSpPr>
        <p:pic>
          <p:nvPicPr>
            <p:cNvPr id="9" name="Picture 8">
              <a:extLst>
                <a:ext uri="{FF2B5EF4-FFF2-40B4-BE49-F238E27FC236}">
                  <a16:creationId xmlns:a16="http://schemas.microsoft.com/office/drawing/2014/main" id="{B03CA53A-A8A0-3254-3BCE-0389EBE68389}"/>
                </a:ext>
              </a:extLst>
            </p:cNvPr>
            <p:cNvPicPr>
              <a:picLocks noChangeAspect="1"/>
            </p:cNvPicPr>
            <p:nvPr/>
          </p:nvPicPr>
          <p:blipFill>
            <a:blip r:embed="rId3"/>
            <a:stretch>
              <a:fillRect/>
            </a:stretch>
          </p:blipFill>
          <p:spPr>
            <a:xfrm>
              <a:off x="6618915" y="1825625"/>
              <a:ext cx="5128405" cy="4467892"/>
            </a:xfrm>
            <a:prstGeom prst="rect">
              <a:avLst/>
            </a:prstGeom>
            <a:ln>
              <a:solidFill>
                <a:schemeClr val="bg1">
                  <a:lumMod val="85000"/>
                </a:schemeClr>
              </a:solidFill>
            </a:ln>
          </p:spPr>
        </p:pic>
        <p:sp>
          <p:nvSpPr>
            <p:cNvPr id="10" name="Rectangle: Rounded Corners 9">
              <a:extLst>
                <a:ext uri="{FF2B5EF4-FFF2-40B4-BE49-F238E27FC236}">
                  <a16:creationId xmlns:a16="http://schemas.microsoft.com/office/drawing/2014/main" id="{B794F244-5339-DEF3-0404-2FA4474C586D}"/>
                </a:ext>
              </a:extLst>
            </p:cNvPr>
            <p:cNvSpPr/>
            <p:nvPr/>
          </p:nvSpPr>
          <p:spPr>
            <a:xfrm>
              <a:off x="8034793" y="3922830"/>
              <a:ext cx="3120887" cy="136478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41059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7CE1CB4-C7DE-431C-1161-E7756FB41673}"/>
              </a:ext>
            </a:extLst>
          </p:cNvPr>
          <p:cNvSpPr>
            <a:spLocks noGrp="1"/>
          </p:cNvSpPr>
          <p:nvPr>
            <p:ph type="title"/>
          </p:nvPr>
        </p:nvSpPr>
        <p:spPr/>
        <p:txBody>
          <a:bodyPr/>
          <a:lstStyle/>
          <a:p>
            <a:r>
              <a:rPr lang="en-US" dirty="0"/>
              <a:t>@Mentions Sort to Section Tops </a:t>
            </a:r>
          </a:p>
        </p:txBody>
      </p:sp>
      <p:sp>
        <p:nvSpPr>
          <p:cNvPr id="7" name="Content Placeholder 6">
            <a:extLst>
              <a:ext uri="{FF2B5EF4-FFF2-40B4-BE49-F238E27FC236}">
                <a16:creationId xmlns:a16="http://schemas.microsoft.com/office/drawing/2014/main" id="{3C570279-F2DA-C64F-AAEA-303A4D79751C}"/>
              </a:ext>
            </a:extLst>
          </p:cNvPr>
          <p:cNvSpPr>
            <a:spLocks noGrp="1"/>
          </p:cNvSpPr>
          <p:nvPr>
            <p:ph idx="1"/>
          </p:nvPr>
        </p:nvSpPr>
        <p:spPr/>
        <p:txBody>
          <a:bodyPr/>
          <a:lstStyle/>
          <a:p>
            <a:r>
              <a:rPr lang="en-US" dirty="0"/>
              <a:t>@Mentions sort to top of each section.  </a:t>
            </a:r>
          </a:p>
          <a:p>
            <a:r>
              <a:rPr lang="en-US" dirty="0"/>
              <a:t>Once @Mention is read and you move on from the channel, that channel goes back down to original position. </a:t>
            </a:r>
          </a:p>
          <a:p>
            <a:r>
              <a:rPr lang="en-US" dirty="0"/>
              <a:t>@Mentions also are found in the Activity folder.</a:t>
            </a:r>
          </a:p>
        </p:txBody>
      </p:sp>
      <p:sp>
        <p:nvSpPr>
          <p:cNvPr id="5" name="Slide Number Placeholder 4">
            <a:extLst>
              <a:ext uri="{FF2B5EF4-FFF2-40B4-BE49-F238E27FC236}">
                <a16:creationId xmlns:a16="http://schemas.microsoft.com/office/drawing/2014/main" id="{CAA44741-607A-756F-CB32-5F287D3727CD}"/>
              </a:ext>
            </a:extLst>
          </p:cNvPr>
          <p:cNvSpPr>
            <a:spLocks noGrp="1"/>
          </p:cNvSpPr>
          <p:nvPr>
            <p:ph type="sldNum" sz="quarter" idx="14"/>
          </p:nvPr>
        </p:nvSpPr>
        <p:spPr/>
        <p:txBody>
          <a:bodyPr/>
          <a:lstStyle/>
          <a:p>
            <a:fld id="{4EADB2B1-18EC-453C-8031-D4880FBCDB79}" type="slidenum">
              <a:rPr lang="en-US" smtClean="0"/>
              <a:pPr/>
              <a:t>21</a:t>
            </a:fld>
            <a:endParaRPr lang="en-US"/>
          </a:p>
        </p:txBody>
      </p:sp>
      <p:grpSp>
        <p:nvGrpSpPr>
          <p:cNvPr id="9" name="Group 8">
            <a:extLst>
              <a:ext uri="{FF2B5EF4-FFF2-40B4-BE49-F238E27FC236}">
                <a16:creationId xmlns:a16="http://schemas.microsoft.com/office/drawing/2014/main" id="{B174E304-7D79-0792-1A6C-4442DD435996}"/>
              </a:ext>
            </a:extLst>
          </p:cNvPr>
          <p:cNvGrpSpPr/>
          <p:nvPr/>
        </p:nvGrpSpPr>
        <p:grpSpPr>
          <a:xfrm>
            <a:off x="6483326" y="763183"/>
            <a:ext cx="3417131" cy="5607800"/>
            <a:chOff x="7109492" y="1170596"/>
            <a:chExt cx="3110120" cy="5331634"/>
          </a:xfrm>
        </p:grpSpPr>
        <p:pic>
          <p:nvPicPr>
            <p:cNvPr id="3" name="Picture 2">
              <a:extLst>
                <a:ext uri="{FF2B5EF4-FFF2-40B4-BE49-F238E27FC236}">
                  <a16:creationId xmlns:a16="http://schemas.microsoft.com/office/drawing/2014/main" id="{ABA063C0-6F01-8B91-9085-242FEB034327}"/>
                </a:ext>
              </a:extLst>
            </p:cNvPr>
            <p:cNvPicPr>
              <a:picLocks noChangeAspect="1"/>
            </p:cNvPicPr>
            <p:nvPr/>
          </p:nvPicPr>
          <p:blipFill>
            <a:blip r:embed="rId2"/>
            <a:stretch>
              <a:fillRect/>
            </a:stretch>
          </p:blipFill>
          <p:spPr>
            <a:xfrm>
              <a:off x="7109492" y="1170596"/>
              <a:ext cx="3110120" cy="5331634"/>
            </a:xfrm>
            <a:prstGeom prst="rect">
              <a:avLst/>
            </a:prstGeom>
          </p:spPr>
        </p:pic>
        <p:sp>
          <p:nvSpPr>
            <p:cNvPr id="11" name="Rectangle: Rounded Corners 10">
              <a:extLst>
                <a:ext uri="{FF2B5EF4-FFF2-40B4-BE49-F238E27FC236}">
                  <a16:creationId xmlns:a16="http://schemas.microsoft.com/office/drawing/2014/main" id="{B3DDF80B-E595-4AB3-25F7-8FFBA621922E}"/>
                </a:ext>
              </a:extLst>
            </p:cNvPr>
            <p:cNvSpPr/>
            <p:nvPr/>
          </p:nvSpPr>
          <p:spPr>
            <a:xfrm>
              <a:off x="7773783" y="2183176"/>
              <a:ext cx="2354191" cy="49184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Rounded Corners 3">
              <a:extLst>
                <a:ext uri="{FF2B5EF4-FFF2-40B4-BE49-F238E27FC236}">
                  <a16:creationId xmlns:a16="http://schemas.microsoft.com/office/drawing/2014/main" id="{7C70FDF2-2A99-5043-F5D0-E06B87A06E38}"/>
                </a:ext>
              </a:extLst>
            </p:cNvPr>
            <p:cNvSpPr/>
            <p:nvPr/>
          </p:nvSpPr>
          <p:spPr>
            <a:xfrm>
              <a:off x="7773783" y="4126363"/>
              <a:ext cx="2354191" cy="49184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mentions at top of each section">
              <a:extLst>
                <a:ext uri="{FF2B5EF4-FFF2-40B4-BE49-F238E27FC236}">
                  <a16:creationId xmlns:a16="http://schemas.microsoft.com/office/drawing/2014/main" id="{EEB10FD0-BD94-678F-9700-EF8A4D760A69}"/>
                </a:ext>
              </a:extLst>
            </p:cNvPr>
            <p:cNvPicPr>
              <a:picLocks noChangeAspect="1"/>
            </p:cNvPicPr>
            <p:nvPr/>
          </p:nvPicPr>
          <p:blipFill rotWithShape="1">
            <a:blip r:embed="rId3">
              <a:extLst>
                <a:ext uri="{28A0092B-C50C-407E-A947-70E740481C1C}">
                  <a14:useLocalDpi xmlns:a14="http://schemas.microsoft.com/office/drawing/2010/main" val="0"/>
                </a:ext>
              </a:extLst>
            </a:blip>
            <a:srcRect l="-1243" t="91985" r="1243" b="-177"/>
            <a:stretch/>
          </p:blipFill>
          <p:spPr bwMode="auto">
            <a:xfrm>
              <a:off x="7813228" y="5891181"/>
              <a:ext cx="2275300" cy="491847"/>
            </a:xfrm>
            <a:prstGeom prst="rect">
              <a:avLst/>
            </a:prstGeom>
            <a:noFill/>
          </p:spPr>
        </p:pic>
      </p:grpSp>
    </p:spTree>
    <p:extLst>
      <p:ext uri="{BB962C8B-B14F-4D97-AF65-F5344CB8AC3E}">
        <p14:creationId xmlns:p14="http://schemas.microsoft.com/office/powerpoint/2010/main" val="27869761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5A84F2B-BA20-2409-F693-8C082441556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492008" y="2426371"/>
            <a:ext cx="7317913" cy="3914144"/>
          </a:xfrm>
          <a:prstGeom prst="rect">
            <a:avLst/>
          </a:prstGeom>
          <a:ln>
            <a:solidFill>
              <a:schemeClr val="bg1">
                <a:lumMod val="85000"/>
              </a:schemeClr>
            </a:solidFill>
          </a:ln>
        </p:spPr>
      </p:pic>
      <p:sp>
        <p:nvSpPr>
          <p:cNvPr id="2" name="Content Placeholder 1" descr="Composition box for&#10;sending message inside channel&#10;">
            <a:extLst>
              <a:ext uri="{FF2B5EF4-FFF2-40B4-BE49-F238E27FC236}">
                <a16:creationId xmlns:a16="http://schemas.microsoft.com/office/drawing/2014/main" id="{685CBB94-8B07-4809-BD4A-5A14FAA94C65}"/>
              </a:ext>
            </a:extLst>
          </p:cNvPr>
          <p:cNvSpPr>
            <a:spLocks noGrp="1"/>
          </p:cNvSpPr>
          <p:nvPr>
            <p:ph idx="1"/>
          </p:nvPr>
        </p:nvSpPr>
        <p:spPr>
          <a:xfrm>
            <a:off x="1097280" y="1838739"/>
            <a:ext cx="10058400" cy="3998965"/>
          </a:xfrm>
        </p:spPr>
        <p:txBody>
          <a:bodyPr/>
          <a:lstStyle/>
          <a:p>
            <a:pPr marL="0" indent="0">
              <a:buNone/>
            </a:pPr>
            <a:r>
              <a:rPr lang="en-US" dirty="0"/>
              <a:t>Click the channel name and start composing in the white message box at the bottom of the channel message stream. </a:t>
            </a:r>
          </a:p>
        </p:txBody>
      </p:sp>
      <p:sp>
        <p:nvSpPr>
          <p:cNvPr id="3" name="Title 2">
            <a:extLst>
              <a:ext uri="{FF2B5EF4-FFF2-40B4-BE49-F238E27FC236}">
                <a16:creationId xmlns:a16="http://schemas.microsoft.com/office/drawing/2014/main" id="{4212A1FB-304C-4AE4-B267-67CBCA547ACB}"/>
              </a:ext>
            </a:extLst>
          </p:cNvPr>
          <p:cNvSpPr>
            <a:spLocks noGrp="1"/>
          </p:cNvSpPr>
          <p:nvPr>
            <p:ph type="title"/>
          </p:nvPr>
        </p:nvSpPr>
        <p:spPr>
          <a:xfrm>
            <a:off x="1097280" y="286603"/>
            <a:ext cx="10332720" cy="1450757"/>
          </a:xfrm>
        </p:spPr>
        <p:txBody>
          <a:bodyPr/>
          <a:lstStyle/>
          <a:p>
            <a:r>
              <a:rPr lang="en-US" sz="4760" dirty="0"/>
              <a:t>How to Compose a Message in a Channel</a:t>
            </a:r>
          </a:p>
        </p:txBody>
      </p:sp>
      <p:sp>
        <p:nvSpPr>
          <p:cNvPr id="5" name="Slide Number Placeholder 4">
            <a:extLst>
              <a:ext uri="{FF2B5EF4-FFF2-40B4-BE49-F238E27FC236}">
                <a16:creationId xmlns:a16="http://schemas.microsoft.com/office/drawing/2014/main" id="{30F8F323-B501-465A-BD86-7F7AB2F99103}"/>
              </a:ext>
            </a:extLst>
          </p:cNvPr>
          <p:cNvSpPr>
            <a:spLocks noGrp="1"/>
          </p:cNvSpPr>
          <p:nvPr>
            <p:ph type="sldNum" sz="quarter" idx="12"/>
          </p:nvPr>
        </p:nvSpPr>
        <p:spPr/>
        <p:txBody>
          <a:bodyPr/>
          <a:lstStyle/>
          <a:p>
            <a:fld id="{4EADB2B1-18EC-453C-8031-D4880FBCDB79}" type="slidenum">
              <a:rPr lang="en-US" smtClean="0"/>
              <a:pPr/>
              <a:t>22</a:t>
            </a:fld>
            <a:endParaRPr lang="en-US"/>
          </a:p>
        </p:txBody>
      </p:sp>
      <p:grpSp>
        <p:nvGrpSpPr>
          <p:cNvPr id="17" name="Group 16">
            <a:extLst>
              <a:ext uri="{FF2B5EF4-FFF2-40B4-BE49-F238E27FC236}">
                <a16:creationId xmlns:a16="http://schemas.microsoft.com/office/drawing/2014/main" id="{508F5A16-338F-355B-3582-BBE9E174E3EB}"/>
              </a:ext>
            </a:extLst>
          </p:cNvPr>
          <p:cNvGrpSpPr/>
          <p:nvPr/>
        </p:nvGrpSpPr>
        <p:grpSpPr>
          <a:xfrm>
            <a:off x="4436045" y="4687404"/>
            <a:ext cx="8857247" cy="1653110"/>
            <a:chOff x="4436045" y="4687404"/>
            <a:chExt cx="8857247" cy="1653110"/>
          </a:xfrm>
        </p:grpSpPr>
        <p:sp>
          <p:nvSpPr>
            <p:cNvPr id="12" name="TextBox 11" descr="Composition box for&#10;sending message inside channel&#10;">
              <a:extLst>
                <a:ext uri="{FF2B5EF4-FFF2-40B4-BE49-F238E27FC236}">
                  <a16:creationId xmlns:a16="http://schemas.microsoft.com/office/drawing/2014/main" id="{FCB12704-7141-47BF-826A-56777F853FC3}"/>
                </a:ext>
              </a:extLst>
            </p:cNvPr>
            <p:cNvSpPr txBox="1"/>
            <p:nvPr/>
          </p:nvSpPr>
          <p:spPr>
            <a:xfrm>
              <a:off x="8001626" y="4687404"/>
              <a:ext cx="5291666" cy="646331"/>
            </a:xfrm>
            <a:prstGeom prst="rect">
              <a:avLst/>
            </a:prstGeom>
            <a:noFill/>
          </p:spPr>
          <p:txBody>
            <a:bodyPr wrap="square" rtlCol="0">
              <a:spAutoFit/>
            </a:bodyPr>
            <a:lstStyle/>
            <a:p>
              <a:r>
                <a:rPr lang="en-US" dirty="0"/>
                <a:t>Composition box for</a:t>
              </a:r>
            </a:p>
            <a:p>
              <a:r>
                <a:rPr lang="en-US" dirty="0"/>
                <a:t>sending message inside channel</a:t>
              </a:r>
            </a:p>
          </p:txBody>
        </p:sp>
        <p:sp>
          <p:nvSpPr>
            <p:cNvPr id="14" name="Rectangle: Rounded Corners 13">
              <a:extLst>
                <a:ext uri="{FF2B5EF4-FFF2-40B4-BE49-F238E27FC236}">
                  <a16:creationId xmlns:a16="http://schemas.microsoft.com/office/drawing/2014/main" id="{5CB1609D-520C-4EF1-A0E7-ACF1D7B0C0EE}"/>
                </a:ext>
              </a:extLst>
            </p:cNvPr>
            <p:cNvSpPr/>
            <p:nvPr/>
          </p:nvSpPr>
          <p:spPr>
            <a:xfrm>
              <a:off x="4436045" y="5526157"/>
              <a:ext cx="5291667" cy="814357"/>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B51D26DA-8A94-40BD-91D5-39DFDFE802C7}"/>
                </a:ext>
              </a:extLst>
            </p:cNvPr>
            <p:cNvCxnSpPr>
              <a:cxnSpLocks/>
            </p:cNvCxnSpPr>
            <p:nvPr/>
          </p:nvCxnSpPr>
          <p:spPr>
            <a:xfrm flipH="1">
              <a:off x="8230809" y="5247861"/>
              <a:ext cx="218078" cy="371819"/>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025793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DAC1E1B-6EC5-416D-834D-1A58BF55D28C}"/>
              </a:ext>
            </a:extLst>
          </p:cNvPr>
          <p:cNvSpPr>
            <a:spLocks noGrp="1"/>
          </p:cNvSpPr>
          <p:nvPr>
            <p:ph type="title"/>
          </p:nvPr>
        </p:nvSpPr>
        <p:spPr>
          <a:xfrm>
            <a:off x="1097280" y="221286"/>
            <a:ext cx="10451990" cy="1450757"/>
          </a:xfrm>
        </p:spPr>
        <p:txBody>
          <a:bodyPr/>
          <a:lstStyle/>
          <a:p>
            <a:r>
              <a:rPr lang="en-US" sz="3900" dirty="0"/>
              <a:t>How to Compose a Message to a Specific Individual</a:t>
            </a:r>
          </a:p>
        </p:txBody>
      </p:sp>
      <p:sp>
        <p:nvSpPr>
          <p:cNvPr id="5" name="Slide Number Placeholder 4">
            <a:extLst>
              <a:ext uri="{FF2B5EF4-FFF2-40B4-BE49-F238E27FC236}">
                <a16:creationId xmlns:a16="http://schemas.microsoft.com/office/drawing/2014/main" id="{91AB9076-32C5-4508-BF31-4AEA11B4FE8B}"/>
              </a:ext>
            </a:extLst>
          </p:cNvPr>
          <p:cNvSpPr>
            <a:spLocks noGrp="1"/>
          </p:cNvSpPr>
          <p:nvPr>
            <p:ph type="sldNum" sz="quarter" idx="12"/>
          </p:nvPr>
        </p:nvSpPr>
        <p:spPr/>
        <p:txBody>
          <a:bodyPr/>
          <a:lstStyle/>
          <a:p>
            <a:fld id="{4EADB2B1-18EC-453C-8031-D4880FBCDB79}" type="slidenum">
              <a:rPr lang="en-US" smtClean="0"/>
              <a:pPr/>
              <a:t>23</a:t>
            </a:fld>
            <a:endParaRPr lang="en-US"/>
          </a:p>
        </p:txBody>
      </p:sp>
      <p:sp>
        <p:nvSpPr>
          <p:cNvPr id="7" name="TextBox 6">
            <a:extLst>
              <a:ext uri="{FF2B5EF4-FFF2-40B4-BE49-F238E27FC236}">
                <a16:creationId xmlns:a16="http://schemas.microsoft.com/office/drawing/2014/main" id="{F2FCD788-6152-E731-2B84-DB646D5C112E}"/>
              </a:ext>
            </a:extLst>
          </p:cNvPr>
          <p:cNvSpPr txBox="1"/>
          <p:nvPr/>
        </p:nvSpPr>
        <p:spPr>
          <a:xfrm>
            <a:off x="222182" y="4499911"/>
            <a:ext cx="2888022" cy="923330"/>
          </a:xfrm>
          <a:prstGeom prst="rect">
            <a:avLst/>
          </a:prstGeom>
          <a:noFill/>
        </p:spPr>
        <p:txBody>
          <a:bodyPr wrap="square" rtlCol="0">
            <a:spAutoFit/>
          </a:bodyPr>
          <a:lstStyle/>
          <a:p>
            <a:r>
              <a:rPr lang="en-US" dirty="0"/>
              <a:t>Click </a:t>
            </a:r>
            <a:r>
              <a:rPr lang="en-US" b="1" dirty="0"/>
              <a:t>Create</a:t>
            </a:r>
            <a:r>
              <a:rPr lang="en-US" dirty="0"/>
              <a:t> button </a:t>
            </a:r>
          </a:p>
          <a:p>
            <a:pPr algn="ctr"/>
            <a:r>
              <a:rPr lang="en-US" dirty="0"/>
              <a:t> </a:t>
            </a:r>
          </a:p>
          <a:p>
            <a:pPr marL="342900" indent="-342900">
              <a:buAutoNum type="arabicPeriod"/>
            </a:pPr>
            <a:endParaRPr lang="en-US" dirty="0"/>
          </a:p>
        </p:txBody>
      </p:sp>
      <p:pic>
        <p:nvPicPr>
          <p:cNvPr id="14" name="Picture 13" descr="Message command in Create Pop-up tab">
            <a:extLst>
              <a:ext uri="{FF2B5EF4-FFF2-40B4-BE49-F238E27FC236}">
                <a16:creationId xmlns:a16="http://schemas.microsoft.com/office/drawing/2014/main" id="{70C2F638-0B24-C2B1-E1F8-CA2621CF383A}"/>
              </a:ext>
            </a:extLst>
          </p:cNvPr>
          <p:cNvPicPr>
            <a:picLocks noChangeAspect="1"/>
          </p:cNvPicPr>
          <p:nvPr/>
        </p:nvPicPr>
        <p:blipFill>
          <a:blip r:embed="rId2"/>
          <a:stretch>
            <a:fillRect/>
          </a:stretch>
        </p:blipFill>
        <p:spPr>
          <a:xfrm>
            <a:off x="8738318" y="2850699"/>
            <a:ext cx="2956816" cy="2690093"/>
          </a:xfrm>
          <a:prstGeom prst="rect">
            <a:avLst/>
          </a:prstGeom>
          <a:ln>
            <a:solidFill>
              <a:schemeClr val="bg1">
                <a:lumMod val="85000"/>
              </a:schemeClr>
            </a:solidFill>
          </a:ln>
        </p:spPr>
      </p:pic>
      <p:sp>
        <p:nvSpPr>
          <p:cNvPr id="15" name="TextBox 14">
            <a:extLst>
              <a:ext uri="{FF2B5EF4-FFF2-40B4-BE49-F238E27FC236}">
                <a16:creationId xmlns:a16="http://schemas.microsoft.com/office/drawing/2014/main" id="{6FAE18B7-B6AE-64CF-9A2A-21F5BE90ABBA}"/>
              </a:ext>
            </a:extLst>
          </p:cNvPr>
          <p:cNvSpPr txBox="1"/>
          <p:nvPr/>
        </p:nvSpPr>
        <p:spPr>
          <a:xfrm>
            <a:off x="4963933" y="4440379"/>
            <a:ext cx="3848252" cy="646331"/>
          </a:xfrm>
          <a:prstGeom prst="rect">
            <a:avLst/>
          </a:prstGeom>
          <a:noFill/>
        </p:spPr>
        <p:txBody>
          <a:bodyPr wrap="square" rtlCol="0">
            <a:spAutoFit/>
          </a:bodyPr>
          <a:lstStyle/>
          <a:p>
            <a:pPr marL="342900" indent="-342900">
              <a:buFont typeface="+mj-lt"/>
              <a:buAutoNum type="arabicPeriod" startAt="2"/>
            </a:pPr>
            <a:r>
              <a:rPr lang="en-US" dirty="0"/>
              <a:t>Select </a:t>
            </a:r>
            <a:r>
              <a:rPr lang="en-US" b="1" dirty="0"/>
              <a:t>Message</a:t>
            </a:r>
            <a:r>
              <a:rPr lang="en-US" dirty="0"/>
              <a:t> in pop-up window.</a:t>
            </a:r>
          </a:p>
          <a:p>
            <a:pPr marL="342900" indent="-342900">
              <a:buAutoNum type="arabicPeriod" startAt="2"/>
            </a:pPr>
            <a:endParaRPr lang="en-US" dirty="0"/>
          </a:p>
        </p:txBody>
      </p:sp>
      <p:sp>
        <p:nvSpPr>
          <p:cNvPr id="16" name="Rectangle: Rounded Corners 15">
            <a:extLst>
              <a:ext uri="{FF2B5EF4-FFF2-40B4-BE49-F238E27FC236}">
                <a16:creationId xmlns:a16="http://schemas.microsoft.com/office/drawing/2014/main" id="{01A7F716-F6F8-69A2-1900-CE8C9ADEC95A}"/>
              </a:ext>
            </a:extLst>
          </p:cNvPr>
          <p:cNvSpPr/>
          <p:nvPr/>
        </p:nvSpPr>
        <p:spPr>
          <a:xfrm>
            <a:off x="8723378" y="3128705"/>
            <a:ext cx="2956816" cy="516834"/>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3392A98E-3CEC-1115-C391-3B8508DBBF33}"/>
              </a:ext>
            </a:extLst>
          </p:cNvPr>
          <p:cNvCxnSpPr>
            <a:cxnSpLocks/>
          </p:cNvCxnSpPr>
          <p:nvPr/>
        </p:nvCxnSpPr>
        <p:spPr>
          <a:xfrm flipV="1">
            <a:off x="6758609" y="3593863"/>
            <a:ext cx="1949829" cy="862538"/>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0DB3F0E-D226-0259-EAC1-691C82DA91E5}"/>
              </a:ext>
            </a:extLst>
          </p:cNvPr>
          <p:cNvSpPr txBox="1"/>
          <p:nvPr/>
        </p:nvSpPr>
        <p:spPr>
          <a:xfrm>
            <a:off x="-19826" y="1981485"/>
            <a:ext cx="6094520" cy="369332"/>
          </a:xfrm>
          <a:prstGeom prst="rect">
            <a:avLst/>
          </a:prstGeom>
          <a:noFill/>
        </p:spPr>
        <p:txBody>
          <a:bodyPr wrap="square">
            <a:spAutoFit/>
          </a:bodyPr>
          <a:lstStyle/>
          <a:p>
            <a:pPr marL="342900" indent="-342900">
              <a:buFont typeface="+mj-lt"/>
              <a:buAutoNum type="arabicPeriod"/>
            </a:pPr>
            <a:r>
              <a:rPr lang="en-US" dirty="0"/>
              <a:t>Click </a:t>
            </a:r>
            <a:r>
              <a:rPr lang="en-US" b="1" dirty="0"/>
              <a:t>New Message </a:t>
            </a:r>
            <a:r>
              <a:rPr lang="en-US" dirty="0"/>
              <a:t>icon.</a:t>
            </a:r>
          </a:p>
        </p:txBody>
      </p:sp>
      <p:grpSp>
        <p:nvGrpSpPr>
          <p:cNvPr id="17" name="Group 16">
            <a:extLst>
              <a:ext uri="{FF2B5EF4-FFF2-40B4-BE49-F238E27FC236}">
                <a16:creationId xmlns:a16="http://schemas.microsoft.com/office/drawing/2014/main" id="{3C47657C-2E7E-0F3B-E1D5-7E59285272B4}"/>
              </a:ext>
            </a:extLst>
          </p:cNvPr>
          <p:cNvGrpSpPr/>
          <p:nvPr/>
        </p:nvGrpSpPr>
        <p:grpSpPr>
          <a:xfrm>
            <a:off x="1595716" y="1981485"/>
            <a:ext cx="3435144" cy="4319496"/>
            <a:chOff x="1595716" y="1981485"/>
            <a:chExt cx="3435144" cy="4319496"/>
          </a:xfrm>
        </p:grpSpPr>
        <p:grpSp>
          <p:nvGrpSpPr>
            <p:cNvPr id="8" name="Group 7">
              <a:extLst>
                <a:ext uri="{FF2B5EF4-FFF2-40B4-BE49-F238E27FC236}">
                  <a16:creationId xmlns:a16="http://schemas.microsoft.com/office/drawing/2014/main" id="{C4DA6DBE-1E1D-A5C2-D294-19FBD7CE483D}"/>
                </a:ext>
              </a:extLst>
            </p:cNvPr>
            <p:cNvGrpSpPr/>
            <p:nvPr/>
          </p:nvGrpSpPr>
          <p:grpSpPr>
            <a:xfrm>
              <a:off x="2736064" y="1981485"/>
              <a:ext cx="2294796" cy="4319496"/>
              <a:chOff x="2526383" y="1901037"/>
              <a:chExt cx="2294796" cy="4319496"/>
            </a:xfrm>
          </p:grpSpPr>
          <p:pic>
            <p:nvPicPr>
              <p:cNvPr id="2" name="Picture 1" descr="Create button + icon">
                <a:extLst>
                  <a:ext uri="{FF2B5EF4-FFF2-40B4-BE49-F238E27FC236}">
                    <a16:creationId xmlns:a16="http://schemas.microsoft.com/office/drawing/2014/main" id="{BB37A53A-6549-3C90-FA8B-F358CB4A41E2}"/>
                  </a:ext>
                </a:extLst>
              </p:cNvPr>
              <p:cNvPicPr>
                <a:picLocks noChangeAspect="1"/>
              </p:cNvPicPr>
              <p:nvPr/>
            </p:nvPicPr>
            <p:blipFill rotWithShape="1">
              <a:blip r:embed="rId3">
                <a:extLst>
                  <a:ext uri="{28A0092B-C50C-407E-A947-70E740481C1C}">
                    <a14:useLocalDpi xmlns:a14="http://schemas.microsoft.com/office/drawing/2010/main" val="0"/>
                  </a:ext>
                </a:extLst>
              </a:blip>
              <a:srcRect l="-1560" r="-598"/>
              <a:stretch/>
            </p:blipFill>
            <p:spPr>
              <a:xfrm>
                <a:off x="2526383" y="1901037"/>
                <a:ext cx="2294796" cy="4319496"/>
              </a:xfrm>
              <a:prstGeom prst="rect">
                <a:avLst/>
              </a:prstGeom>
            </p:spPr>
          </p:pic>
          <p:sp>
            <p:nvSpPr>
              <p:cNvPr id="6" name="Rectangle: Rounded Corners 5">
                <a:extLst>
                  <a:ext uri="{FF2B5EF4-FFF2-40B4-BE49-F238E27FC236}">
                    <a16:creationId xmlns:a16="http://schemas.microsoft.com/office/drawing/2014/main" id="{9BA9E973-A4FA-9A22-FCF5-B31F51CCEF3F}"/>
                  </a:ext>
                </a:extLst>
              </p:cNvPr>
              <p:cNvSpPr/>
              <p:nvPr/>
            </p:nvSpPr>
            <p:spPr>
              <a:xfrm>
                <a:off x="4580878" y="2166151"/>
                <a:ext cx="168675" cy="213065"/>
              </a:xfrm>
              <a:prstGeom prst="roundRect">
                <a:avLst/>
              </a:prstGeom>
              <a:noFill/>
              <a:ln w="28575">
                <a:solidFill>
                  <a:srgbClr val="E01E5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a:extLst>
                <a:ext uri="{FF2B5EF4-FFF2-40B4-BE49-F238E27FC236}">
                  <a16:creationId xmlns:a16="http://schemas.microsoft.com/office/drawing/2014/main" id="{03E73019-F21D-0A57-E581-2C569CBD7114}"/>
                </a:ext>
              </a:extLst>
            </p:cNvPr>
            <p:cNvGrpSpPr/>
            <p:nvPr/>
          </p:nvGrpSpPr>
          <p:grpSpPr>
            <a:xfrm>
              <a:off x="1595716" y="4896005"/>
              <a:ext cx="1611688" cy="1025653"/>
              <a:chOff x="1595716" y="4896005"/>
              <a:chExt cx="1611688" cy="1025653"/>
            </a:xfrm>
          </p:grpSpPr>
          <p:cxnSp>
            <p:nvCxnSpPr>
              <p:cNvPr id="11" name="Straight Arrow Connector 10">
                <a:extLst>
                  <a:ext uri="{FF2B5EF4-FFF2-40B4-BE49-F238E27FC236}">
                    <a16:creationId xmlns:a16="http://schemas.microsoft.com/office/drawing/2014/main" id="{65C70B15-9667-7223-433B-7E95719DDDDA}"/>
                  </a:ext>
                </a:extLst>
              </p:cNvPr>
              <p:cNvCxnSpPr>
                <a:cxnSpLocks/>
                <a:endCxn id="4" idx="1"/>
              </p:cNvCxnSpPr>
              <p:nvPr/>
            </p:nvCxnSpPr>
            <p:spPr>
              <a:xfrm>
                <a:off x="1595716" y="4896005"/>
                <a:ext cx="1140348" cy="855971"/>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4" name="Rectangle: Rounded Corners 3">
                <a:extLst>
                  <a:ext uri="{FF2B5EF4-FFF2-40B4-BE49-F238E27FC236}">
                    <a16:creationId xmlns:a16="http://schemas.microsoft.com/office/drawing/2014/main" id="{DF5EC0C3-991D-5FCF-7DB6-FA16745D84E9}"/>
                  </a:ext>
                </a:extLst>
              </p:cNvPr>
              <p:cNvSpPr/>
              <p:nvPr/>
            </p:nvSpPr>
            <p:spPr>
              <a:xfrm>
                <a:off x="2736064" y="5582293"/>
                <a:ext cx="471340" cy="339365"/>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20" name="TextBox 19">
            <a:extLst>
              <a:ext uri="{FF2B5EF4-FFF2-40B4-BE49-F238E27FC236}">
                <a16:creationId xmlns:a16="http://schemas.microsoft.com/office/drawing/2014/main" id="{88BB64D1-E8A8-DDBF-4412-A02169D07E74}"/>
              </a:ext>
            </a:extLst>
          </p:cNvPr>
          <p:cNvSpPr txBox="1"/>
          <p:nvPr/>
        </p:nvSpPr>
        <p:spPr>
          <a:xfrm>
            <a:off x="1008315" y="3131670"/>
            <a:ext cx="592788" cy="369332"/>
          </a:xfrm>
          <a:prstGeom prst="rect">
            <a:avLst/>
          </a:prstGeom>
          <a:noFill/>
        </p:spPr>
        <p:txBody>
          <a:bodyPr wrap="square">
            <a:spAutoFit/>
          </a:bodyPr>
          <a:lstStyle/>
          <a:p>
            <a:pPr algn="ctr"/>
            <a:r>
              <a:rPr lang="en-US" dirty="0"/>
              <a:t>Or </a:t>
            </a:r>
          </a:p>
        </p:txBody>
      </p:sp>
    </p:spTree>
    <p:extLst>
      <p:ext uri="{BB962C8B-B14F-4D97-AF65-F5344CB8AC3E}">
        <p14:creationId xmlns:p14="http://schemas.microsoft.com/office/powerpoint/2010/main" val="6726142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12B480-1912-43E8-B891-799E20AB8196}"/>
              </a:ext>
            </a:extLst>
          </p:cNvPr>
          <p:cNvSpPr>
            <a:spLocks noGrp="1"/>
          </p:cNvSpPr>
          <p:nvPr>
            <p:ph type="title"/>
          </p:nvPr>
        </p:nvSpPr>
        <p:spPr/>
        <p:txBody>
          <a:bodyPr/>
          <a:lstStyle/>
          <a:p>
            <a:r>
              <a:rPr lang="en-US"/>
              <a:t>Message To Specific Individual(s)</a:t>
            </a:r>
          </a:p>
        </p:txBody>
      </p:sp>
      <p:sp>
        <p:nvSpPr>
          <p:cNvPr id="5" name="Slide Number Placeholder 4">
            <a:extLst>
              <a:ext uri="{FF2B5EF4-FFF2-40B4-BE49-F238E27FC236}">
                <a16:creationId xmlns:a16="http://schemas.microsoft.com/office/drawing/2014/main" id="{277D7975-0EBE-4FAF-9119-C4A919575743}"/>
              </a:ext>
            </a:extLst>
          </p:cNvPr>
          <p:cNvSpPr>
            <a:spLocks noGrp="1"/>
          </p:cNvSpPr>
          <p:nvPr>
            <p:ph type="sldNum" sz="quarter" idx="12"/>
          </p:nvPr>
        </p:nvSpPr>
        <p:spPr/>
        <p:txBody>
          <a:bodyPr/>
          <a:lstStyle/>
          <a:p>
            <a:fld id="{4EADB2B1-18EC-453C-8031-D4880FBCDB79}" type="slidenum">
              <a:rPr lang="en-US" smtClean="0"/>
              <a:pPr/>
              <a:t>24</a:t>
            </a:fld>
            <a:endParaRPr lang="en-US"/>
          </a:p>
        </p:txBody>
      </p:sp>
      <p:sp>
        <p:nvSpPr>
          <p:cNvPr id="12" name="TextBox 11" descr="Where to Fill in name of person">
            <a:extLst>
              <a:ext uri="{FF2B5EF4-FFF2-40B4-BE49-F238E27FC236}">
                <a16:creationId xmlns:a16="http://schemas.microsoft.com/office/drawing/2014/main" id="{EEAC0150-56EB-4808-977A-596B4A888934}"/>
              </a:ext>
            </a:extLst>
          </p:cNvPr>
          <p:cNvSpPr txBox="1"/>
          <p:nvPr/>
        </p:nvSpPr>
        <p:spPr>
          <a:xfrm>
            <a:off x="114300" y="2042243"/>
            <a:ext cx="2286000" cy="646331"/>
          </a:xfrm>
          <a:prstGeom prst="rect">
            <a:avLst/>
          </a:prstGeom>
          <a:noFill/>
        </p:spPr>
        <p:txBody>
          <a:bodyPr wrap="square" rtlCol="0">
            <a:spAutoFit/>
          </a:bodyPr>
          <a:lstStyle/>
          <a:p>
            <a:r>
              <a:rPr lang="en-US" dirty="0"/>
              <a:t>Fill in name of person.</a:t>
            </a:r>
          </a:p>
          <a:p>
            <a:r>
              <a:rPr lang="en-US" dirty="0"/>
              <a:t>Name will pop up.</a:t>
            </a:r>
          </a:p>
        </p:txBody>
      </p:sp>
      <p:pic>
        <p:nvPicPr>
          <p:cNvPr id="6" name="Picture 5" descr="section for name of person sending message to.">
            <a:extLst>
              <a:ext uri="{FF2B5EF4-FFF2-40B4-BE49-F238E27FC236}">
                <a16:creationId xmlns:a16="http://schemas.microsoft.com/office/drawing/2014/main" id="{ED0C41A4-410A-2C8E-2099-8443766CF76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563305" y="1911674"/>
            <a:ext cx="8227208" cy="4373796"/>
          </a:xfrm>
          <a:prstGeom prst="rect">
            <a:avLst/>
          </a:prstGeom>
        </p:spPr>
      </p:pic>
      <p:cxnSp>
        <p:nvCxnSpPr>
          <p:cNvPr id="13" name="Straight Arrow Connector 12">
            <a:extLst>
              <a:ext uri="{FF2B5EF4-FFF2-40B4-BE49-F238E27FC236}">
                <a16:creationId xmlns:a16="http://schemas.microsoft.com/office/drawing/2014/main" id="{BAE0363D-7EA5-45AF-99D2-4C3E7A0DCBC9}"/>
              </a:ext>
            </a:extLst>
          </p:cNvPr>
          <p:cNvCxnSpPr>
            <a:cxnSpLocks/>
          </p:cNvCxnSpPr>
          <p:nvPr/>
        </p:nvCxnSpPr>
        <p:spPr>
          <a:xfrm>
            <a:off x="2130457" y="2532460"/>
            <a:ext cx="2921230" cy="156114"/>
          </a:xfrm>
          <a:prstGeom prst="straightConnector1">
            <a:avLst/>
          </a:prstGeom>
          <a:ln w="38100">
            <a:solidFill>
              <a:srgbClr val="E01E5A"/>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76572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descr="Formatting toolbar at top of composition box and send arrow.">
            <a:extLst>
              <a:ext uri="{FF2B5EF4-FFF2-40B4-BE49-F238E27FC236}">
                <a16:creationId xmlns:a16="http://schemas.microsoft.com/office/drawing/2014/main" id="{E581C12E-559B-E1AE-7815-263F645686C5}"/>
              </a:ext>
            </a:extLst>
          </p:cNvPr>
          <p:cNvPicPr>
            <a:picLocks noChangeAspect="1"/>
          </p:cNvPicPr>
          <p:nvPr/>
        </p:nvPicPr>
        <p:blipFill>
          <a:blip r:embed="rId3"/>
          <a:stretch>
            <a:fillRect/>
          </a:stretch>
        </p:blipFill>
        <p:spPr>
          <a:xfrm>
            <a:off x="188264" y="1897517"/>
            <a:ext cx="12020108" cy="1346323"/>
          </a:xfrm>
          <a:prstGeom prst="rect">
            <a:avLst/>
          </a:prstGeom>
        </p:spPr>
      </p:pic>
      <p:sp>
        <p:nvSpPr>
          <p:cNvPr id="3" name="Title 2">
            <a:extLst>
              <a:ext uri="{FF2B5EF4-FFF2-40B4-BE49-F238E27FC236}">
                <a16:creationId xmlns:a16="http://schemas.microsoft.com/office/drawing/2014/main" id="{6806B07B-5E52-40DC-A4DE-EBCD1D8FB439}"/>
              </a:ext>
            </a:extLst>
          </p:cNvPr>
          <p:cNvSpPr>
            <a:spLocks noGrp="1"/>
          </p:cNvSpPr>
          <p:nvPr>
            <p:ph type="title"/>
          </p:nvPr>
        </p:nvSpPr>
        <p:spPr/>
        <p:txBody>
          <a:bodyPr/>
          <a:lstStyle/>
          <a:p>
            <a:r>
              <a:rPr lang="en-US" dirty="0"/>
              <a:t>How to Compose a Message</a:t>
            </a:r>
          </a:p>
        </p:txBody>
      </p:sp>
      <p:sp>
        <p:nvSpPr>
          <p:cNvPr id="5" name="Slide Number Placeholder 4">
            <a:extLst>
              <a:ext uri="{FF2B5EF4-FFF2-40B4-BE49-F238E27FC236}">
                <a16:creationId xmlns:a16="http://schemas.microsoft.com/office/drawing/2014/main" id="{9F2C5123-54E5-41D2-8E5C-E893593F7B13}"/>
              </a:ext>
            </a:extLst>
          </p:cNvPr>
          <p:cNvSpPr>
            <a:spLocks noGrp="1"/>
          </p:cNvSpPr>
          <p:nvPr>
            <p:ph type="sldNum" sz="quarter" idx="12"/>
          </p:nvPr>
        </p:nvSpPr>
        <p:spPr/>
        <p:txBody>
          <a:bodyPr/>
          <a:lstStyle/>
          <a:p>
            <a:fld id="{4EADB2B1-18EC-453C-8031-D4880FBCDB79}" type="slidenum">
              <a:rPr lang="en-US" smtClean="0"/>
              <a:pPr/>
              <a:t>25</a:t>
            </a:fld>
            <a:endParaRPr lang="en-US"/>
          </a:p>
        </p:txBody>
      </p:sp>
      <p:pic>
        <p:nvPicPr>
          <p:cNvPr id="4" name="Picture 3" descr="Composition box in a channel showing toolbars ">
            <a:extLst>
              <a:ext uri="{FF2B5EF4-FFF2-40B4-BE49-F238E27FC236}">
                <a16:creationId xmlns:a16="http://schemas.microsoft.com/office/drawing/2014/main" id="{73213322-199F-A39D-EE48-17805210D911}"/>
              </a:ext>
            </a:extLst>
          </p:cNvPr>
          <p:cNvPicPr>
            <a:picLocks noChangeAspect="1"/>
          </p:cNvPicPr>
          <p:nvPr/>
        </p:nvPicPr>
        <p:blipFill rotWithShape="1">
          <a:blip r:embed="rId3"/>
          <a:srcRect r="65325"/>
          <a:stretch/>
        </p:blipFill>
        <p:spPr>
          <a:xfrm>
            <a:off x="3016371" y="3186558"/>
            <a:ext cx="7255001" cy="2343467"/>
          </a:xfrm>
          <a:prstGeom prst="rect">
            <a:avLst/>
          </a:prstGeom>
        </p:spPr>
      </p:pic>
      <p:sp>
        <p:nvSpPr>
          <p:cNvPr id="6" name="TextBox 5">
            <a:extLst>
              <a:ext uri="{FF2B5EF4-FFF2-40B4-BE49-F238E27FC236}">
                <a16:creationId xmlns:a16="http://schemas.microsoft.com/office/drawing/2014/main" id="{7046B6DD-D9E5-B12F-0999-13E26B6D694B}"/>
              </a:ext>
            </a:extLst>
          </p:cNvPr>
          <p:cNvSpPr txBox="1"/>
          <p:nvPr/>
        </p:nvSpPr>
        <p:spPr>
          <a:xfrm>
            <a:off x="1315293" y="4817926"/>
            <a:ext cx="1143000" cy="6924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Attachments</a:t>
            </a:r>
          </a:p>
          <a:p>
            <a:r>
              <a:rPr lang="en-US" sz="900" dirty="0">
                <a:latin typeface="Arial" panose="020B0604020202020204" pitchFamily="34" charset="0"/>
                <a:cs typeface="Arial" panose="020B0604020202020204" pitchFamily="34" charset="0"/>
              </a:rPr>
              <a:t>Click to add attachments up to 1GB in size</a:t>
            </a:r>
          </a:p>
        </p:txBody>
      </p:sp>
      <p:sp>
        <p:nvSpPr>
          <p:cNvPr id="8" name="TextBox 7">
            <a:extLst>
              <a:ext uri="{FF2B5EF4-FFF2-40B4-BE49-F238E27FC236}">
                <a16:creationId xmlns:a16="http://schemas.microsoft.com/office/drawing/2014/main" id="{19CE1B91-D69F-27C6-B9EE-84B09672BBF7}"/>
              </a:ext>
            </a:extLst>
          </p:cNvPr>
          <p:cNvSpPr txBox="1"/>
          <p:nvPr/>
        </p:nvSpPr>
        <p:spPr>
          <a:xfrm>
            <a:off x="2504479" y="5644354"/>
            <a:ext cx="1143000" cy="5539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Formatting</a:t>
            </a:r>
          </a:p>
          <a:p>
            <a:r>
              <a:rPr lang="en-US" sz="900" dirty="0">
                <a:latin typeface="Arial" panose="020B0604020202020204" pitchFamily="34" charset="0"/>
                <a:cs typeface="Arial" panose="020B0604020202020204" pitchFamily="34" charset="0"/>
              </a:rPr>
              <a:t>Click to open text formatting toolbar</a:t>
            </a:r>
          </a:p>
        </p:txBody>
      </p:sp>
      <p:sp>
        <p:nvSpPr>
          <p:cNvPr id="9" name="TextBox 8">
            <a:extLst>
              <a:ext uri="{FF2B5EF4-FFF2-40B4-BE49-F238E27FC236}">
                <a16:creationId xmlns:a16="http://schemas.microsoft.com/office/drawing/2014/main" id="{00260E97-F1DB-FEE1-36EC-F6DACA91E2EE}"/>
              </a:ext>
            </a:extLst>
          </p:cNvPr>
          <p:cNvSpPr txBox="1"/>
          <p:nvPr/>
        </p:nvSpPr>
        <p:spPr>
          <a:xfrm>
            <a:off x="3883563" y="5598715"/>
            <a:ext cx="1009089" cy="6924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Emoji</a:t>
            </a:r>
          </a:p>
          <a:p>
            <a:r>
              <a:rPr lang="en-US" sz="900" dirty="0">
                <a:latin typeface="Arial" panose="020B0604020202020204" pitchFamily="34" charset="0"/>
                <a:cs typeface="Arial" panose="020B0604020202020204" pitchFamily="34" charset="0"/>
              </a:rPr>
              <a:t>Add an emoji (or two) to your message</a:t>
            </a:r>
          </a:p>
        </p:txBody>
      </p:sp>
      <p:sp>
        <p:nvSpPr>
          <p:cNvPr id="10" name="TextBox 9">
            <a:extLst>
              <a:ext uri="{FF2B5EF4-FFF2-40B4-BE49-F238E27FC236}">
                <a16:creationId xmlns:a16="http://schemas.microsoft.com/office/drawing/2014/main" id="{8B0FA984-1529-29F7-7AE9-E98BFF7E031E}"/>
              </a:ext>
            </a:extLst>
          </p:cNvPr>
          <p:cNvSpPr txBox="1"/>
          <p:nvPr/>
        </p:nvSpPr>
        <p:spPr>
          <a:xfrm>
            <a:off x="4835432" y="5612342"/>
            <a:ext cx="1037369" cy="6924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Mentions</a:t>
            </a:r>
          </a:p>
          <a:p>
            <a:r>
              <a:rPr lang="en-US" sz="900" dirty="0">
                <a:latin typeface="Arial" panose="020B0604020202020204" pitchFamily="34" charset="0"/>
                <a:cs typeface="Arial" panose="020B0604020202020204" pitchFamily="34" charset="0"/>
              </a:rPr>
              <a:t>Find people you want to mention in messages</a:t>
            </a:r>
          </a:p>
        </p:txBody>
      </p:sp>
      <p:sp>
        <p:nvSpPr>
          <p:cNvPr id="11" name="TextBox 10">
            <a:extLst>
              <a:ext uri="{FF2B5EF4-FFF2-40B4-BE49-F238E27FC236}">
                <a16:creationId xmlns:a16="http://schemas.microsoft.com/office/drawing/2014/main" id="{AEC4B76C-6E62-070A-5E91-2981C03D49BA}"/>
              </a:ext>
            </a:extLst>
          </p:cNvPr>
          <p:cNvSpPr txBox="1"/>
          <p:nvPr/>
        </p:nvSpPr>
        <p:spPr>
          <a:xfrm>
            <a:off x="5716975" y="5604989"/>
            <a:ext cx="1143000" cy="5539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Video Clips</a:t>
            </a:r>
          </a:p>
          <a:p>
            <a:r>
              <a:rPr lang="en-US" sz="900" dirty="0">
                <a:latin typeface="Arial" panose="020B0604020202020204" pitchFamily="34" charset="0"/>
                <a:cs typeface="Arial" panose="020B0604020202020204" pitchFamily="34" charset="0"/>
              </a:rPr>
              <a:t>Record a video message</a:t>
            </a:r>
          </a:p>
        </p:txBody>
      </p:sp>
      <p:sp>
        <p:nvSpPr>
          <p:cNvPr id="12" name="TextBox 11">
            <a:extLst>
              <a:ext uri="{FF2B5EF4-FFF2-40B4-BE49-F238E27FC236}">
                <a16:creationId xmlns:a16="http://schemas.microsoft.com/office/drawing/2014/main" id="{7404600A-5348-32B4-213D-FF2A5067D8BE}"/>
              </a:ext>
            </a:extLst>
          </p:cNvPr>
          <p:cNvSpPr txBox="1"/>
          <p:nvPr/>
        </p:nvSpPr>
        <p:spPr>
          <a:xfrm>
            <a:off x="6737724" y="5605543"/>
            <a:ext cx="1143000" cy="5539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Audio Clips</a:t>
            </a:r>
          </a:p>
          <a:p>
            <a:r>
              <a:rPr lang="en-US" sz="900" dirty="0">
                <a:latin typeface="Arial" panose="020B0604020202020204" pitchFamily="34" charset="0"/>
                <a:cs typeface="Arial" panose="020B0604020202020204" pitchFamily="34" charset="0"/>
              </a:rPr>
              <a:t>Record an audio message</a:t>
            </a:r>
          </a:p>
        </p:txBody>
      </p:sp>
      <p:sp>
        <p:nvSpPr>
          <p:cNvPr id="13" name="TextBox 12">
            <a:extLst>
              <a:ext uri="{FF2B5EF4-FFF2-40B4-BE49-F238E27FC236}">
                <a16:creationId xmlns:a16="http://schemas.microsoft.com/office/drawing/2014/main" id="{BA186A69-3E65-0FE0-E303-1F23C454813A}"/>
              </a:ext>
            </a:extLst>
          </p:cNvPr>
          <p:cNvSpPr txBox="1"/>
          <p:nvPr/>
        </p:nvSpPr>
        <p:spPr>
          <a:xfrm>
            <a:off x="7959110" y="5485129"/>
            <a:ext cx="1143000" cy="5539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Shortcuts</a:t>
            </a:r>
          </a:p>
          <a:p>
            <a:r>
              <a:rPr lang="en-US" sz="900" dirty="0">
                <a:latin typeface="Arial" panose="020B0604020202020204" pitchFamily="34" charset="0"/>
                <a:cs typeface="Arial" panose="020B0604020202020204" pitchFamily="34" charset="0"/>
              </a:rPr>
              <a:t>Click for shortcuts like GIFs</a:t>
            </a:r>
          </a:p>
        </p:txBody>
      </p:sp>
      <p:sp>
        <p:nvSpPr>
          <p:cNvPr id="14" name="TextBox 13">
            <a:extLst>
              <a:ext uri="{FF2B5EF4-FFF2-40B4-BE49-F238E27FC236}">
                <a16:creationId xmlns:a16="http://schemas.microsoft.com/office/drawing/2014/main" id="{D65BB621-02A8-7180-1EA9-49FF5E04256F}"/>
              </a:ext>
            </a:extLst>
          </p:cNvPr>
          <p:cNvSpPr txBox="1"/>
          <p:nvPr/>
        </p:nvSpPr>
        <p:spPr>
          <a:xfrm>
            <a:off x="4227238" y="2035673"/>
            <a:ext cx="2687266" cy="4154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Formatting Toolbar</a:t>
            </a:r>
          </a:p>
          <a:p>
            <a:r>
              <a:rPr lang="en-US" sz="900" dirty="0">
                <a:latin typeface="Arial" panose="020B0604020202020204" pitchFamily="34" charset="0"/>
                <a:cs typeface="Arial" panose="020B0604020202020204" pitchFamily="34" charset="0"/>
              </a:rPr>
              <a:t>Appears after Formatting icon is clicked. </a:t>
            </a:r>
          </a:p>
        </p:txBody>
      </p:sp>
      <p:sp>
        <p:nvSpPr>
          <p:cNvPr id="15" name="TextBox 14">
            <a:extLst>
              <a:ext uri="{FF2B5EF4-FFF2-40B4-BE49-F238E27FC236}">
                <a16:creationId xmlns:a16="http://schemas.microsoft.com/office/drawing/2014/main" id="{B4E75706-1B7A-A149-9E83-38AB2FDAEDD4}"/>
              </a:ext>
            </a:extLst>
          </p:cNvPr>
          <p:cNvSpPr txBox="1"/>
          <p:nvPr/>
        </p:nvSpPr>
        <p:spPr>
          <a:xfrm>
            <a:off x="11334896" y="3322740"/>
            <a:ext cx="848309" cy="6924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Send</a:t>
            </a:r>
          </a:p>
          <a:p>
            <a:r>
              <a:rPr lang="en-US" sz="900" dirty="0">
                <a:latin typeface="Arial" panose="020B0604020202020204" pitchFamily="34" charset="0"/>
                <a:cs typeface="Arial" panose="020B0604020202020204" pitchFamily="34" charset="0"/>
              </a:rPr>
              <a:t>Click to send your message</a:t>
            </a:r>
          </a:p>
        </p:txBody>
      </p:sp>
      <p:sp>
        <p:nvSpPr>
          <p:cNvPr id="16" name="TextBox 15">
            <a:extLst>
              <a:ext uri="{FF2B5EF4-FFF2-40B4-BE49-F238E27FC236}">
                <a16:creationId xmlns:a16="http://schemas.microsoft.com/office/drawing/2014/main" id="{1D57E1AE-A263-D097-3D1C-FA82DD9BAE7A}"/>
              </a:ext>
            </a:extLst>
          </p:cNvPr>
          <p:cNvSpPr txBox="1"/>
          <p:nvPr/>
        </p:nvSpPr>
        <p:spPr>
          <a:xfrm>
            <a:off x="10953478" y="1703067"/>
            <a:ext cx="1143000" cy="5539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Messages</a:t>
            </a:r>
          </a:p>
          <a:p>
            <a:r>
              <a:rPr lang="en-US" sz="900" dirty="0">
                <a:latin typeface="Arial" panose="020B0604020202020204" pitchFamily="34" charset="0"/>
                <a:cs typeface="Arial" panose="020B0604020202020204" pitchFamily="34" charset="0"/>
              </a:rPr>
              <a:t>Write and send messages</a:t>
            </a:r>
          </a:p>
        </p:txBody>
      </p:sp>
      <p:cxnSp>
        <p:nvCxnSpPr>
          <p:cNvPr id="18" name="Straight Arrow Connector 17">
            <a:extLst>
              <a:ext uri="{FF2B5EF4-FFF2-40B4-BE49-F238E27FC236}">
                <a16:creationId xmlns:a16="http://schemas.microsoft.com/office/drawing/2014/main" id="{EE4F501D-623F-6509-24F5-4B31604524EF}"/>
              </a:ext>
            </a:extLst>
          </p:cNvPr>
          <p:cNvCxnSpPr>
            <a:cxnSpLocks/>
          </p:cNvCxnSpPr>
          <p:nvPr/>
        </p:nvCxnSpPr>
        <p:spPr>
          <a:xfrm flipH="1">
            <a:off x="3423451" y="2257065"/>
            <a:ext cx="777018" cy="0"/>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Rounded Corners 19">
            <a:extLst>
              <a:ext uri="{FF2B5EF4-FFF2-40B4-BE49-F238E27FC236}">
                <a16:creationId xmlns:a16="http://schemas.microsoft.com/office/drawing/2014/main" id="{28FE5E67-254B-EFE0-F5AA-B25F6625EF25}"/>
              </a:ext>
            </a:extLst>
          </p:cNvPr>
          <p:cNvSpPr/>
          <p:nvPr/>
        </p:nvSpPr>
        <p:spPr>
          <a:xfrm>
            <a:off x="292625" y="2104761"/>
            <a:ext cx="3098082" cy="277323"/>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56E1A959-F034-3EC7-FFA8-7531C9BA4BFE}"/>
              </a:ext>
            </a:extLst>
          </p:cNvPr>
          <p:cNvCxnSpPr>
            <a:cxnSpLocks/>
          </p:cNvCxnSpPr>
          <p:nvPr/>
        </p:nvCxnSpPr>
        <p:spPr>
          <a:xfrm flipH="1">
            <a:off x="8696739" y="1951023"/>
            <a:ext cx="2256739" cy="661503"/>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25" name="Rectangle: Rounded Corners 24">
            <a:extLst>
              <a:ext uri="{FF2B5EF4-FFF2-40B4-BE49-F238E27FC236}">
                <a16:creationId xmlns:a16="http://schemas.microsoft.com/office/drawing/2014/main" id="{E19FC17E-100D-1C69-35B3-300481C3C02B}"/>
              </a:ext>
            </a:extLst>
          </p:cNvPr>
          <p:cNvSpPr/>
          <p:nvPr/>
        </p:nvSpPr>
        <p:spPr>
          <a:xfrm>
            <a:off x="11462380" y="2833967"/>
            <a:ext cx="348983" cy="28478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descr="Box around shortcuts icon">
            <a:extLst>
              <a:ext uri="{FF2B5EF4-FFF2-40B4-BE49-F238E27FC236}">
                <a16:creationId xmlns:a16="http://schemas.microsoft.com/office/drawing/2014/main" id="{19736733-A6C6-88B8-E6A9-E00CC84CADAE}"/>
              </a:ext>
            </a:extLst>
          </p:cNvPr>
          <p:cNvSpPr/>
          <p:nvPr/>
        </p:nvSpPr>
        <p:spPr>
          <a:xfrm>
            <a:off x="6780499" y="4855234"/>
            <a:ext cx="508362" cy="44136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descr="Box around video clips camera icon">
            <a:extLst>
              <a:ext uri="{FF2B5EF4-FFF2-40B4-BE49-F238E27FC236}">
                <a16:creationId xmlns:a16="http://schemas.microsoft.com/office/drawing/2014/main" id="{D8357B54-2BDA-7ACD-8245-F4EF37812EA8}"/>
              </a:ext>
            </a:extLst>
          </p:cNvPr>
          <p:cNvSpPr/>
          <p:nvPr/>
        </p:nvSpPr>
        <p:spPr>
          <a:xfrm>
            <a:off x="5462794" y="4853159"/>
            <a:ext cx="508362" cy="44136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descr="Box around audio clips microphone icon">
            <a:extLst>
              <a:ext uri="{FF2B5EF4-FFF2-40B4-BE49-F238E27FC236}">
                <a16:creationId xmlns:a16="http://schemas.microsoft.com/office/drawing/2014/main" id="{DE037792-6991-48D8-3223-FE11F1EB183A}"/>
              </a:ext>
            </a:extLst>
          </p:cNvPr>
          <p:cNvSpPr/>
          <p:nvPr/>
        </p:nvSpPr>
        <p:spPr>
          <a:xfrm>
            <a:off x="6043554" y="4858822"/>
            <a:ext cx="508362" cy="44136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descr="Box around @Mentions icon">
            <a:extLst>
              <a:ext uri="{FF2B5EF4-FFF2-40B4-BE49-F238E27FC236}">
                <a16:creationId xmlns:a16="http://schemas.microsoft.com/office/drawing/2014/main" id="{3663163A-28BC-4225-F046-8852354F7082}"/>
              </a:ext>
            </a:extLst>
          </p:cNvPr>
          <p:cNvSpPr/>
          <p:nvPr/>
        </p:nvSpPr>
        <p:spPr>
          <a:xfrm>
            <a:off x="4777057" y="4846737"/>
            <a:ext cx="508362" cy="44136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Rounded Corners 29" descr="Box around emoji smiley face icon">
            <a:extLst>
              <a:ext uri="{FF2B5EF4-FFF2-40B4-BE49-F238E27FC236}">
                <a16:creationId xmlns:a16="http://schemas.microsoft.com/office/drawing/2014/main" id="{94D15BE9-F725-E169-EF2A-821D5D9325AA}"/>
              </a:ext>
            </a:extLst>
          </p:cNvPr>
          <p:cNvSpPr/>
          <p:nvPr/>
        </p:nvSpPr>
        <p:spPr>
          <a:xfrm>
            <a:off x="4224537" y="4853159"/>
            <a:ext cx="484812" cy="44136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Rounded Corners 30" descr="Box around formatting Aa icon">
            <a:extLst>
              <a:ext uri="{FF2B5EF4-FFF2-40B4-BE49-F238E27FC236}">
                <a16:creationId xmlns:a16="http://schemas.microsoft.com/office/drawing/2014/main" id="{66F61766-8B27-A0B0-8A1B-187EF2AD3A2A}"/>
              </a:ext>
            </a:extLst>
          </p:cNvPr>
          <p:cNvSpPr/>
          <p:nvPr/>
        </p:nvSpPr>
        <p:spPr>
          <a:xfrm>
            <a:off x="3707402" y="4848147"/>
            <a:ext cx="429085" cy="44136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Rounded Corners 31" descr="Box around attachments + icon">
            <a:extLst>
              <a:ext uri="{FF2B5EF4-FFF2-40B4-BE49-F238E27FC236}">
                <a16:creationId xmlns:a16="http://schemas.microsoft.com/office/drawing/2014/main" id="{9B9EFDF4-6301-705F-8793-F44F4F48EFB2}"/>
              </a:ext>
            </a:extLst>
          </p:cNvPr>
          <p:cNvSpPr/>
          <p:nvPr/>
        </p:nvSpPr>
        <p:spPr>
          <a:xfrm>
            <a:off x="3188857" y="4840608"/>
            <a:ext cx="458622" cy="44136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4" name="Straight Arrow Connector 33">
            <a:extLst>
              <a:ext uri="{FF2B5EF4-FFF2-40B4-BE49-F238E27FC236}">
                <a16:creationId xmlns:a16="http://schemas.microsoft.com/office/drawing/2014/main" id="{7B8263F9-41E6-2B80-9061-766B6CE39FC7}"/>
              </a:ext>
            </a:extLst>
          </p:cNvPr>
          <p:cNvCxnSpPr>
            <a:cxnSpLocks/>
          </p:cNvCxnSpPr>
          <p:nvPr/>
        </p:nvCxnSpPr>
        <p:spPr>
          <a:xfrm>
            <a:off x="2397984" y="5061292"/>
            <a:ext cx="780621" cy="0"/>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E6CA436A-4926-4BBE-609D-EB1752FC471D}"/>
              </a:ext>
            </a:extLst>
          </p:cNvPr>
          <p:cNvCxnSpPr>
            <a:cxnSpLocks/>
          </p:cNvCxnSpPr>
          <p:nvPr/>
        </p:nvCxnSpPr>
        <p:spPr>
          <a:xfrm flipV="1">
            <a:off x="3226032" y="5223407"/>
            <a:ext cx="571956" cy="495593"/>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A8581CE5-4B55-B524-A766-38F3BFEC3B12}"/>
              </a:ext>
            </a:extLst>
          </p:cNvPr>
          <p:cNvCxnSpPr>
            <a:cxnSpLocks/>
          </p:cNvCxnSpPr>
          <p:nvPr/>
        </p:nvCxnSpPr>
        <p:spPr>
          <a:xfrm flipV="1">
            <a:off x="4204032" y="5281976"/>
            <a:ext cx="278868" cy="362378"/>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2C110E8A-22DE-3175-CE6A-9DCA169375D0}"/>
              </a:ext>
            </a:extLst>
          </p:cNvPr>
          <p:cNvCxnSpPr>
            <a:cxnSpLocks/>
          </p:cNvCxnSpPr>
          <p:nvPr/>
        </p:nvCxnSpPr>
        <p:spPr>
          <a:xfrm flipH="1" flipV="1">
            <a:off x="5047068" y="5203232"/>
            <a:ext cx="83935" cy="441122"/>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63" name="Straight Arrow Connector 62">
            <a:extLst>
              <a:ext uri="{FF2B5EF4-FFF2-40B4-BE49-F238E27FC236}">
                <a16:creationId xmlns:a16="http://schemas.microsoft.com/office/drawing/2014/main" id="{CB14D543-CE8F-FA5B-A4D7-D9EC812F1D44}"/>
              </a:ext>
            </a:extLst>
          </p:cNvPr>
          <p:cNvCxnSpPr>
            <a:cxnSpLocks/>
          </p:cNvCxnSpPr>
          <p:nvPr/>
        </p:nvCxnSpPr>
        <p:spPr>
          <a:xfrm flipH="1" flipV="1">
            <a:off x="5836058" y="5277878"/>
            <a:ext cx="65090" cy="334464"/>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65" name="Straight Arrow Connector 64">
            <a:extLst>
              <a:ext uri="{FF2B5EF4-FFF2-40B4-BE49-F238E27FC236}">
                <a16:creationId xmlns:a16="http://schemas.microsoft.com/office/drawing/2014/main" id="{72D69B3F-CAC5-B139-F9E0-206FD6E47973}"/>
              </a:ext>
            </a:extLst>
          </p:cNvPr>
          <p:cNvCxnSpPr>
            <a:cxnSpLocks/>
          </p:cNvCxnSpPr>
          <p:nvPr/>
        </p:nvCxnSpPr>
        <p:spPr>
          <a:xfrm flipH="1" flipV="1">
            <a:off x="6450700" y="5250642"/>
            <a:ext cx="513894" cy="393712"/>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a:extLst>
              <a:ext uri="{FF2B5EF4-FFF2-40B4-BE49-F238E27FC236}">
                <a16:creationId xmlns:a16="http://schemas.microsoft.com/office/drawing/2014/main" id="{2E1EE44F-9E82-A9F2-5FFE-099BA9187EC0}"/>
              </a:ext>
            </a:extLst>
          </p:cNvPr>
          <p:cNvCxnSpPr>
            <a:cxnSpLocks/>
          </p:cNvCxnSpPr>
          <p:nvPr/>
        </p:nvCxnSpPr>
        <p:spPr>
          <a:xfrm flipH="1" flipV="1">
            <a:off x="7197175" y="5164175"/>
            <a:ext cx="901029" cy="365850"/>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75907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a:extLst>
              <a:ext uri="{FF2B5EF4-FFF2-40B4-BE49-F238E27FC236}">
                <a16:creationId xmlns:a16="http://schemas.microsoft.com/office/drawing/2014/main" id="{0BDAB5B6-9E34-4E1F-9C66-645C3F70B10B}"/>
              </a:ext>
            </a:extLst>
          </p:cNvPr>
          <p:cNvSpPr>
            <a:spLocks noChangeArrowheads="1"/>
          </p:cNvSpPr>
          <p:nvPr/>
        </p:nvSpPr>
        <p:spPr bwMode="auto">
          <a:xfrm>
            <a:off x="1124517" y="2102270"/>
            <a:ext cx="5842344"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en-US" dirty="0">
                <a:solidFill>
                  <a:srgbClr val="000000"/>
                </a:solidFill>
                <a:effectLst/>
                <a:ea typeface="Times New Roman" panose="02020603050405020304" pitchFamily="18" charset="0"/>
              </a:rPr>
              <a:t>Attachments (up to 1 GB) </a:t>
            </a:r>
            <a:r>
              <a:rPr lang="en-US" dirty="0">
                <a:solidFill>
                  <a:srgbClr val="000000"/>
                </a:solidFill>
                <a:ea typeface="Times New Roman" panose="02020603050405020304" pitchFamily="18" charset="0"/>
              </a:rPr>
              <a:t>are inserted using</a:t>
            </a:r>
            <a:r>
              <a:rPr lang="en-US" dirty="0">
                <a:solidFill>
                  <a:srgbClr val="000000"/>
                </a:solidFill>
                <a:effectLst/>
                <a:ea typeface="Times New Roman" panose="02020603050405020304" pitchFamily="18" charset="0"/>
              </a:rPr>
              <a:t> the + sign. </a:t>
            </a:r>
            <a:endParaRPr lang="en-US" dirty="0">
              <a:effectLst/>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b="0" i="0" u="none" strike="noStrike" cap="none" normalizeH="0" baseline="0" dirty="0">
              <a:ln>
                <a:noFill/>
              </a:ln>
              <a:solidFill>
                <a:srgbClr val="333333"/>
              </a:solidFill>
              <a:effectLst/>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solidFill>
                <a:srgbClr val="333333"/>
              </a:solidFill>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b="0" i="0" u="none" strike="noStrike" cap="none" normalizeH="0" baseline="0" dirty="0">
                <a:ln>
                  <a:noFill/>
                </a:ln>
                <a:solidFill>
                  <a:srgbClr val="333333"/>
                </a:solidFill>
                <a:effectLst/>
                <a:ea typeface="Calibri" panose="020F0502020204030204" pitchFamily="34" charset="0"/>
              </a:rPr>
              <a:t>Click the plus icon and select </a:t>
            </a:r>
            <a:r>
              <a:rPr kumimoji="0" lang="en-US" altLang="en-US" b="1" i="0" u="none" strike="noStrike" cap="none" normalizeH="0" baseline="0" dirty="0">
                <a:ln>
                  <a:noFill/>
                </a:ln>
                <a:solidFill>
                  <a:srgbClr val="333333"/>
                </a:solidFill>
                <a:effectLst/>
                <a:ea typeface="Calibri" panose="020F0502020204030204" pitchFamily="34" charset="0"/>
              </a:rPr>
              <a:t>Upload from your computer</a:t>
            </a:r>
            <a:r>
              <a:rPr kumimoji="0" lang="en-US" altLang="en-US" b="0" i="0" u="none" strike="noStrike" cap="none" normalizeH="0" baseline="0" dirty="0">
                <a:ln>
                  <a:noFill/>
                </a:ln>
                <a:solidFill>
                  <a:srgbClr val="333333"/>
                </a:solidFill>
                <a:effectLst/>
                <a:ea typeface="Calibri" panose="020F0502020204030204" pitchFamily="34"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 name="Title 2">
            <a:extLst>
              <a:ext uri="{FF2B5EF4-FFF2-40B4-BE49-F238E27FC236}">
                <a16:creationId xmlns:a16="http://schemas.microsoft.com/office/drawing/2014/main" id="{6806B07B-5E52-40DC-A4DE-EBCD1D8FB439}"/>
              </a:ext>
            </a:extLst>
          </p:cNvPr>
          <p:cNvSpPr>
            <a:spLocks noGrp="1"/>
          </p:cNvSpPr>
          <p:nvPr>
            <p:ph type="title"/>
          </p:nvPr>
        </p:nvSpPr>
        <p:spPr/>
        <p:txBody>
          <a:bodyPr/>
          <a:lstStyle/>
          <a:p>
            <a:r>
              <a:rPr lang="en-US" dirty="0"/>
              <a:t>Attachments</a:t>
            </a:r>
          </a:p>
        </p:txBody>
      </p:sp>
      <p:sp>
        <p:nvSpPr>
          <p:cNvPr id="5" name="Slide Number Placeholder 4">
            <a:extLst>
              <a:ext uri="{FF2B5EF4-FFF2-40B4-BE49-F238E27FC236}">
                <a16:creationId xmlns:a16="http://schemas.microsoft.com/office/drawing/2014/main" id="{9F2C5123-54E5-41D2-8E5C-E893593F7B13}"/>
              </a:ext>
            </a:extLst>
          </p:cNvPr>
          <p:cNvSpPr>
            <a:spLocks noGrp="1"/>
          </p:cNvSpPr>
          <p:nvPr>
            <p:ph type="sldNum" sz="quarter" idx="12"/>
          </p:nvPr>
        </p:nvSpPr>
        <p:spPr/>
        <p:txBody>
          <a:bodyPr/>
          <a:lstStyle/>
          <a:p>
            <a:fld id="{4EADB2B1-18EC-453C-8031-D4880FBCDB79}" type="slidenum">
              <a:rPr lang="en-US" smtClean="0"/>
              <a:pPr/>
              <a:t>26</a:t>
            </a:fld>
            <a:endParaRPr lang="en-US"/>
          </a:p>
        </p:txBody>
      </p:sp>
      <p:pic>
        <p:nvPicPr>
          <p:cNvPr id="2049" name="Picture 19" descr="upload from computer command">
            <a:extLst>
              <a:ext uri="{FF2B5EF4-FFF2-40B4-BE49-F238E27FC236}">
                <a16:creationId xmlns:a16="http://schemas.microsoft.com/office/drawing/2014/main" id="{6CB93B56-B7C4-4066-8130-A945F33A84B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826" t="3667" r="3565"/>
          <a:stretch/>
        </p:blipFill>
        <p:spPr bwMode="auto">
          <a:xfrm>
            <a:off x="6939624" y="3341633"/>
            <a:ext cx="2344366" cy="2044090"/>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3">
            <a:extLst>
              <a:ext uri="{FF2B5EF4-FFF2-40B4-BE49-F238E27FC236}">
                <a16:creationId xmlns:a16="http://schemas.microsoft.com/office/drawing/2014/main" id="{731339D3-C553-443B-8D95-487748F4D1F1}"/>
              </a:ext>
            </a:extLst>
          </p:cNvPr>
          <p:cNvSpPr>
            <a:spLocks noChangeArrowheads="1"/>
          </p:cNvSpPr>
          <p:nvPr/>
        </p:nvSpPr>
        <p:spPr bwMode="auto">
          <a:xfrm>
            <a:off x="1097280" y="395841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28" name="TextBox 27">
            <a:extLst>
              <a:ext uri="{FF2B5EF4-FFF2-40B4-BE49-F238E27FC236}">
                <a16:creationId xmlns:a16="http://schemas.microsoft.com/office/drawing/2014/main" id="{C3982D60-D06B-4F4B-A34C-B708466422B6}"/>
              </a:ext>
            </a:extLst>
          </p:cNvPr>
          <p:cNvSpPr txBox="1"/>
          <p:nvPr/>
        </p:nvSpPr>
        <p:spPr>
          <a:xfrm>
            <a:off x="834564" y="5593389"/>
            <a:ext cx="7745233" cy="646331"/>
          </a:xfrm>
          <a:prstGeom prst="rect">
            <a:avLst/>
          </a:prstGeom>
          <a:noFill/>
        </p:spPr>
        <p:txBody>
          <a:bodyPr wrap="square">
            <a:spAutoFit/>
          </a:bodyPr>
          <a:lstStyle/>
          <a:p>
            <a:pPr eaLnBrk="0" fontAlgn="base" hangingPunct="0">
              <a:spcBef>
                <a:spcPct val="0"/>
              </a:spcBef>
              <a:spcAft>
                <a:spcPct val="0"/>
              </a:spcAft>
            </a:pPr>
            <a:r>
              <a:rPr lang="en-US" dirty="0">
                <a:solidFill>
                  <a:srgbClr val="333333"/>
                </a:solidFill>
                <a:effectLst/>
                <a:ea typeface="Calibri" panose="020F0502020204030204" pitchFamily="34" charset="0"/>
              </a:rPr>
              <a:t>Alternatively, you can double-click on the plus icon and upload faster!  </a:t>
            </a:r>
          </a:p>
          <a:p>
            <a:pPr eaLnBrk="0" fontAlgn="base" hangingPunct="0">
              <a:spcBef>
                <a:spcPct val="0"/>
              </a:spcBef>
              <a:spcAft>
                <a:spcPct val="0"/>
              </a:spcAft>
            </a:pPr>
            <a:r>
              <a:rPr lang="en-US" dirty="0">
                <a:solidFill>
                  <a:srgbClr val="333333"/>
                </a:solidFill>
                <a:effectLst/>
                <a:ea typeface="Calibri" panose="020F0502020204030204" pitchFamily="34" charset="0"/>
              </a:rPr>
              <a:t>You also have the option to drag and drop files into the message field.</a:t>
            </a:r>
            <a:endParaRPr lang="en-US" dirty="0">
              <a:effectLst/>
              <a:ea typeface="Calibri" panose="020F0502020204030204" pitchFamily="34" charset="0"/>
            </a:endParaRPr>
          </a:p>
        </p:txBody>
      </p:sp>
      <p:pic>
        <p:nvPicPr>
          <p:cNvPr id="6" name="Content Placeholder 4" descr="attachments icon">
            <a:extLst>
              <a:ext uri="{FF2B5EF4-FFF2-40B4-BE49-F238E27FC236}">
                <a16:creationId xmlns:a16="http://schemas.microsoft.com/office/drawing/2014/main" id="{5529874B-782E-5CAF-189E-E58E00ACA3C6}"/>
              </a:ext>
            </a:extLst>
          </p:cNvPr>
          <p:cNvPicPr>
            <a:picLocks noChangeAspect="1"/>
          </p:cNvPicPr>
          <p:nvPr/>
        </p:nvPicPr>
        <p:blipFill rotWithShape="1">
          <a:blip r:embed="rId4">
            <a:extLst>
              <a:ext uri="{28A0092B-C50C-407E-A947-70E740481C1C}">
                <a14:useLocalDpi xmlns:a14="http://schemas.microsoft.com/office/drawing/2010/main" val="0"/>
              </a:ext>
            </a:extLst>
          </a:blip>
          <a:srcRect l="21162" t="81449" r="45717" b="1492"/>
          <a:stretch/>
        </p:blipFill>
        <p:spPr>
          <a:xfrm>
            <a:off x="6844804" y="1827189"/>
            <a:ext cx="4633273" cy="1270682"/>
          </a:xfrm>
          <a:prstGeom prst="rect">
            <a:avLst/>
          </a:prstGeom>
          <a:solidFill>
            <a:schemeClr val="bg1"/>
          </a:solidFill>
          <a:ln>
            <a:solidFill>
              <a:schemeClr val="bg1">
                <a:lumMod val="75000"/>
              </a:schemeClr>
            </a:solidFill>
          </a:ln>
        </p:spPr>
      </p:pic>
      <p:sp>
        <p:nvSpPr>
          <p:cNvPr id="9" name="Rectangle: Rounded Corners 8">
            <a:extLst>
              <a:ext uri="{FF2B5EF4-FFF2-40B4-BE49-F238E27FC236}">
                <a16:creationId xmlns:a16="http://schemas.microsoft.com/office/drawing/2014/main" id="{F2620467-BD83-C659-C4CB-82A67EF61C3A}"/>
              </a:ext>
            </a:extLst>
          </p:cNvPr>
          <p:cNvSpPr/>
          <p:nvPr/>
        </p:nvSpPr>
        <p:spPr>
          <a:xfrm>
            <a:off x="6966861" y="2652989"/>
            <a:ext cx="338912" cy="363588"/>
          </a:xfrm>
          <a:prstGeom prst="roundRect">
            <a:avLst/>
          </a:prstGeom>
          <a:noFill/>
          <a:ln w="28575">
            <a:solidFill>
              <a:srgbClr val="DB35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3613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7571C0B-BFE7-480A-917E-CD75520E98B3}"/>
              </a:ext>
            </a:extLst>
          </p:cNvPr>
          <p:cNvSpPr>
            <a:spLocks noGrp="1"/>
          </p:cNvSpPr>
          <p:nvPr>
            <p:ph idx="1"/>
          </p:nvPr>
        </p:nvSpPr>
        <p:spPr/>
        <p:txBody>
          <a:bodyPr/>
          <a:lstStyle/>
          <a:p>
            <a:pPr marL="0" indent="0">
              <a:buNone/>
            </a:pPr>
            <a:r>
              <a:rPr lang="en-US"/>
              <a:t>I will reply back!</a:t>
            </a:r>
          </a:p>
        </p:txBody>
      </p:sp>
      <p:sp>
        <p:nvSpPr>
          <p:cNvPr id="3" name="Title 2">
            <a:extLst>
              <a:ext uri="{FF2B5EF4-FFF2-40B4-BE49-F238E27FC236}">
                <a16:creationId xmlns:a16="http://schemas.microsoft.com/office/drawing/2014/main" id="{025D60CA-8A85-4716-B4FD-BE02AA71FC7E}"/>
              </a:ext>
            </a:extLst>
          </p:cNvPr>
          <p:cNvSpPr>
            <a:spLocks noGrp="1"/>
          </p:cNvSpPr>
          <p:nvPr>
            <p:ph type="title"/>
          </p:nvPr>
        </p:nvSpPr>
        <p:spPr/>
        <p:txBody>
          <a:bodyPr/>
          <a:lstStyle/>
          <a:p>
            <a:r>
              <a:rPr lang="en-US"/>
              <a:t>Try sending me a DM!</a:t>
            </a:r>
          </a:p>
        </p:txBody>
      </p:sp>
      <p:sp>
        <p:nvSpPr>
          <p:cNvPr id="5" name="Slide Number Placeholder 4">
            <a:extLst>
              <a:ext uri="{FF2B5EF4-FFF2-40B4-BE49-F238E27FC236}">
                <a16:creationId xmlns:a16="http://schemas.microsoft.com/office/drawing/2014/main" id="{23DF8B78-27C2-4E9E-980F-7FE3238473EE}"/>
              </a:ext>
            </a:extLst>
          </p:cNvPr>
          <p:cNvSpPr>
            <a:spLocks noGrp="1"/>
          </p:cNvSpPr>
          <p:nvPr>
            <p:ph type="sldNum" sz="quarter" idx="12"/>
          </p:nvPr>
        </p:nvSpPr>
        <p:spPr/>
        <p:txBody>
          <a:bodyPr/>
          <a:lstStyle/>
          <a:p>
            <a:fld id="{4EADB2B1-18EC-453C-8031-D4880FBCDB79}" type="slidenum">
              <a:rPr lang="en-US" smtClean="0"/>
              <a:pPr/>
              <a:t>27</a:t>
            </a:fld>
            <a:endParaRPr lang="en-US"/>
          </a:p>
        </p:txBody>
      </p:sp>
      <p:pic>
        <p:nvPicPr>
          <p:cNvPr id="1026" name="Picture 2" descr="Happy man dancing">
            <a:extLst>
              <a:ext uri="{FF2B5EF4-FFF2-40B4-BE49-F238E27FC236}">
                <a16:creationId xmlns:a16="http://schemas.microsoft.com/office/drawing/2014/main" id="{F325AF90-1EDE-414D-A012-4C224B089075}"/>
              </a:ext>
            </a:extLst>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917939" y="2359441"/>
            <a:ext cx="3897863" cy="2981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857085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32C19CD-DCAC-4A8A-A858-D40F1D7C9865}"/>
              </a:ext>
            </a:extLst>
          </p:cNvPr>
          <p:cNvSpPr>
            <a:spLocks noGrp="1"/>
          </p:cNvSpPr>
          <p:nvPr>
            <p:ph idx="1"/>
          </p:nvPr>
        </p:nvSpPr>
        <p:spPr>
          <a:xfrm>
            <a:off x="1097280" y="1919754"/>
            <a:ext cx="6236581" cy="3917950"/>
          </a:xfrm>
        </p:spPr>
        <p:txBody>
          <a:bodyPr/>
          <a:lstStyle/>
          <a:p>
            <a:r>
              <a:rPr lang="en-US" dirty="0"/>
              <a:t>Unfinished messages are in the Drafts folder.</a:t>
            </a:r>
          </a:p>
          <a:p>
            <a:r>
              <a:rPr lang="en-US" dirty="0"/>
              <a:t>Number to the right shows how many drafts are awaiting completion.</a:t>
            </a:r>
          </a:p>
          <a:p>
            <a:pPr marL="0" indent="0">
              <a:buNone/>
            </a:pPr>
            <a:endParaRPr lang="en-US" b="1" dirty="0"/>
          </a:p>
          <a:p>
            <a:pPr marL="0" indent="0">
              <a:buNone/>
            </a:pPr>
            <a:endParaRPr lang="en-US" b="1" dirty="0"/>
          </a:p>
          <a:p>
            <a:pPr marL="0" indent="0">
              <a:buNone/>
            </a:pPr>
            <a:r>
              <a:rPr lang="en-US" b="1" dirty="0"/>
              <a:t>TO DO: </a:t>
            </a:r>
          </a:p>
          <a:p>
            <a:pPr marL="0" indent="0">
              <a:buNone/>
            </a:pPr>
            <a:r>
              <a:rPr lang="en-US" dirty="0"/>
              <a:t>Compose a reply to me, but don’t send it.  Move to another channel.  Now look for the draft.  You’ll find it in the Drafts folder.</a:t>
            </a:r>
          </a:p>
          <a:p>
            <a:pPr marL="0" indent="0">
              <a:buClr>
                <a:srgbClr val="E01E5A"/>
              </a:buClr>
              <a:buNone/>
            </a:pPr>
            <a:endParaRPr lang="en-US" sz="1800" b="1" dirty="0"/>
          </a:p>
          <a:p>
            <a:pPr marL="0" indent="0">
              <a:buClr>
                <a:srgbClr val="E01E5A"/>
              </a:buClr>
              <a:buNone/>
            </a:pPr>
            <a:endParaRPr lang="en-US" sz="1800" b="1" dirty="0"/>
          </a:p>
          <a:p>
            <a:pPr marL="0" indent="0">
              <a:buClr>
                <a:srgbClr val="E01E5A"/>
              </a:buClr>
              <a:buNone/>
            </a:pPr>
            <a:endParaRPr lang="en-US" sz="1800" b="1" dirty="0"/>
          </a:p>
          <a:p>
            <a:pPr marL="0" indent="0">
              <a:buNone/>
            </a:pPr>
            <a:endParaRPr lang="en-US" dirty="0"/>
          </a:p>
          <a:p>
            <a:endParaRPr lang="en-US" dirty="0"/>
          </a:p>
        </p:txBody>
      </p:sp>
      <p:sp>
        <p:nvSpPr>
          <p:cNvPr id="3" name="Title 2">
            <a:extLst>
              <a:ext uri="{FF2B5EF4-FFF2-40B4-BE49-F238E27FC236}">
                <a16:creationId xmlns:a16="http://schemas.microsoft.com/office/drawing/2014/main" id="{618770AD-BD25-4DDD-B0D7-CEDC422BB5AA}"/>
              </a:ext>
            </a:extLst>
          </p:cNvPr>
          <p:cNvSpPr>
            <a:spLocks noGrp="1"/>
          </p:cNvSpPr>
          <p:nvPr>
            <p:ph type="title"/>
          </p:nvPr>
        </p:nvSpPr>
        <p:spPr/>
        <p:txBody>
          <a:bodyPr/>
          <a:lstStyle/>
          <a:p>
            <a:r>
              <a:rPr lang="en-US"/>
              <a:t>Drafts are Never Lost</a:t>
            </a:r>
          </a:p>
        </p:txBody>
      </p:sp>
      <p:sp>
        <p:nvSpPr>
          <p:cNvPr id="5" name="Slide Number Placeholder 4">
            <a:extLst>
              <a:ext uri="{FF2B5EF4-FFF2-40B4-BE49-F238E27FC236}">
                <a16:creationId xmlns:a16="http://schemas.microsoft.com/office/drawing/2014/main" id="{983E1B99-604C-4265-B839-3B05F8CF198B}"/>
              </a:ext>
            </a:extLst>
          </p:cNvPr>
          <p:cNvSpPr>
            <a:spLocks noGrp="1"/>
          </p:cNvSpPr>
          <p:nvPr>
            <p:ph type="sldNum" sz="quarter" idx="12"/>
          </p:nvPr>
        </p:nvSpPr>
        <p:spPr/>
        <p:txBody>
          <a:bodyPr/>
          <a:lstStyle/>
          <a:p>
            <a:fld id="{4EADB2B1-18EC-453C-8031-D4880FBCDB79}" type="slidenum">
              <a:rPr lang="en-US" smtClean="0"/>
              <a:pPr/>
              <a:t>28</a:t>
            </a:fld>
            <a:endParaRPr lang="en-US"/>
          </a:p>
        </p:txBody>
      </p:sp>
      <p:pic>
        <p:nvPicPr>
          <p:cNvPr id="12" name="Picture 11" descr="Drafts &amp; sent folder with 2 unread messages">
            <a:extLst>
              <a:ext uri="{FF2B5EF4-FFF2-40B4-BE49-F238E27FC236}">
                <a16:creationId xmlns:a16="http://schemas.microsoft.com/office/drawing/2014/main" id="{39DE736B-BE2E-4E64-BAC7-DDF498EBF98E}"/>
              </a:ext>
            </a:extLst>
          </p:cNvPr>
          <p:cNvPicPr>
            <a:picLocks noChangeAspect="1"/>
          </p:cNvPicPr>
          <p:nvPr/>
        </p:nvPicPr>
        <p:blipFill>
          <a:blip r:embed="rId2"/>
          <a:stretch>
            <a:fillRect/>
          </a:stretch>
        </p:blipFill>
        <p:spPr>
          <a:xfrm>
            <a:off x="7693040" y="2621075"/>
            <a:ext cx="4023709" cy="1722269"/>
          </a:xfrm>
          <a:prstGeom prst="rect">
            <a:avLst/>
          </a:prstGeom>
        </p:spPr>
      </p:pic>
      <p:grpSp>
        <p:nvGrpSpPr>
          <p:cNvPr id="15" name="Group 14">
            <a:extLst>
              <a:ext uri="{FF2B5EF4-FFF2-40B4-BE49-F238E27FC236}">
                <a16:creationId xmlns:a16="http://schemas.microsoft.com/office/drawing/2014/main" id="{DD2631FF-A13D-33D1-0B90-1CD904377C1E}"/>
              </a:ext>
            </a:extLst>
          </p:cNvPr>
          <p:cNvGrpSpPr/>
          <p:nvPr/>
        </p:nvGrpSpPr>
        <p:grpSpPr>
          <a:xfrm>
            <a:off x="6404460" y="2872039"/>
            <a:ext cx="5241217" cy="646331"/>
            <a:chOff x="6404460" y="2872039"/>
            <a:chExt cx="5241217" cy="646331"/>
          </a:xfrm>
        </p:grpSpPr>
        <p:sp>
          <p:nvSpPr>
            <p:cNvPr id="8" name="Rectangle: Rounded Corners 7">
              <a:extLst>
                <a:ext uri="{FF2B5EF4-FFF2-40B4-BE49-F238E27FC236}">
                  <a16:creationId xmlns:a16="http://schemas.microsoft.com/office/drawing/2014/main" id="{A8EC5611-5721-44FA-B14C-691196D5BEE7}"/>
                </a:ext>
              </a:extLst>
            </p:cNvPr>
            <p:cNvSpPr/>
            <p:nvPr/>
          </p:nvSpPr>
          <p:spPr>
            <a:xfrm>
              <a:off x="8527090" y="3049504"/>
              <a:ext cx="1581006" cy="291403"/>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C6C6CA0E-94AC-4137-BD9C-DDECD3B98F5E}"/>
                </a:ext>
              </a:extLst>
            </p:cNvPr>
            <p:cNvSpPr txBox="1"/>
            <p:nvPr/>
          </p:nvSpPr>
          <p:spPr>
            <a:xfrm>
              <a:off x="6404460" y="2872039"/>
              <a:ext cx="1352427" cy="646331"/>
            </a:xfrm>
            <a:prstGeom prst="rect">
              <a:avLst/>
            </a:prstGeom>
            <a:noFill/>
          </p:spPr>
          <p:txBody>
            <a:bodyPr wrap="square" rtlCol="0">
              <a:spAutoFit/>
            </a:bodyPr>
            <a:lstStyle/>
            <a:p>
              <a:r>
                <a:rPr lang="en-US" dirty="0"/>
                <a:t>Unfinished messages</a:t>
              </a:r>
            </a:p>
          </p:txBody>
        </p:sp>
        <p:cxnSp>
          <p:nvCxnSpPr>
            <p:cNvPr id="10" name="Straight Arrow Connector 9">
              <a:extLst>
                <a:ext uri="{FF2B5EF4-FFF2-40B4-BE49-F238E27FC236}">
                  <a16:creationId xmlns:a16="http://schemas.microsoft.com/office/drawing/2014/main" id="{B28FD639-89CD-4B02-B201-61526073C028}"/>
                </a:ext>
              </a:extLst>
            </p:cNvPr>
            <p:cNvCxnSpPr>
              <a:cxnSpLocks/>
              <a:endCxn id="8" idx="1"/>
            </p:cNvCxnSpPr>
            <p:nvPr/>
          </p:nvCxnSpPr>
          <p:spPr>
            <a:xfrm>
              <a:off x="7523922" y="3195206"/>
              <a:ext cx="1003168" cy="0"/>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FE8B5D17-DEC7-4949-9EAD-10D99FEB4D6D}"/>
                </a:ext>
              </a:extLst>
            </p:cNvPr>
            <p:cNvSpPr/>
            <p:nvPr/>
          </p:nvSpPr>
          <p:spPr>
            <a:xfrm>
              <a:off x="11261621" y="3053794"/>
              <a:ext cx="384056" cy="291403"/>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0160355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7616B54-04EB-5817-62C9-94818380159E}"/>
              </a:ext>
            </a:extLst>
          </p:cNvPr>
          <p:cNvSpPr>
            <a:spLocks noGrp="1"/>
          </p:cNvSpPr>
          <p:nvPr>
            <p:ph idx="1"/>
          </p:nvPr>
        </p:nvSpPr>
        <p:spPr/>
        <p:txBody>
          <a:bodyPr/>
          <a:lstStyle/>
          <a:p>
            <a:pPr marL="0" indent="0">
              <a:buNone/>
            </a:pPr>
            <a:r>
              <a:rPr lang="en-US" sz="3600" b="1" dirty="0"/>
              <a:t>3 Tabs</a:t>
            </a:r>
          </a:p>
          <a:p>
            <a:pPr marL="457200" indent="-457200">
              <a:buFont typeface="+mj-lt"/>
              <a:buAutoNum type="arabicPeriod"/>
            </a:pPr>
            <a:r>
              <a:rPr lang="en-US" sz="2800" dirty="0"/>
              <a:t>Drafts</a:t>
            </a:r>
          </a:p>
          <a:p>
            <a:pPr marL="457200" indent="-457200">
              <a:buFont typeface="+mj-lt"/>
              <a:buAutoNum type="arabicPeriod"/>
            </a:pPr>
            <a:r>
              <a:rPr lang="en-US" sz="2800" dirty="0"/>
              <a:t>Scheduled</a:t>
            </a:r>
          </a:p>
          <a:p>
            <a:pPr marL="457200" indent="-457200">
              <a:buFont typeface="+mj-lt"/>
              <a:buAutoNum type="arabicPeriod"/>
            </a:pPr>
            <a:r>
              <a:rPr lang="en-US" sz="2800" dirty="0"/>
              <a:t>Sent</a:t>
            </a:r>
          </a:p>
          <a:p>
            <a:pPr marL="0" indent="0">
              <a:buNone/>
            </a:pPr>
            <a:endParaRPr lang="en-US" sz="2800" dirty="0"/>
          </a:p>
        </p:txBody>
      </p:sp>
      <p:sp>
        <p:nvSpPr>
          <p:cNvPr id="3" name="Title 2">
            <a:extLst>
              <a:ext uri="{FF2B5EF4-FFF2-40B4-BE49-F238E27FC236}">
                <a16:creationId xmlns:a16="http://schemas.microsoft.com/office/drawing/2014/main" id="{5D30740D-298A-14B1-D72B-15E1DFAB1389}"/>
              </a:ext>
            </a:extLst>
          </p:cNvPr>
          <p:cNvSpPr>
            <a:spLocks noGrp="1"/>
          </p:cNvSpPr>
          <p:nvPr>
            <p:ph type="title"/>
          </p:nvPr>
        </p:nvSpPr>
        <p:spPr/>
        <p:txBody>
          <a:bodyPr/>
          <a:lstStyle/>
          <a:p>
            <a:r>
              <a:rPr lang="en-US" dirty="0"/>
              <a:t>Tabs in Drafts Folder</a:t>
            </a:r>
          </a:p>
        </p:txBody>
      </p:sp>
      <p:sp>
        <p:nvSpPr>
          <p:cNvPr id="4" name="Slide Number Placeholder 3">
            <a:extLst>
              <a:ext uri="{FF2B5EF4-FFF2-40B4-BE49-F238E27FC236}">
                <a16:creationId xmlns:a16="http://schemas.microsoft.com/office/drawing/2014/main" id="{DC8133E1-952E-728B-EED8-12BC503E9DCB}"/>
              </a:ext>
            </a:extLst>
          </p:cNvPr>
          <p:cNvSpPr>
            <a:spLocks noGrp="1"/>
          </p:cNvSpPr>
          <p:nvPr>
            <p:ph type="sldNum" sz="quarter" idx="12"/>
          </p:nvPr>
        </p:nvSpPr>
        <p:spPr/>
        <p:txBody>
          <a:bodyPr/>
          <a:lstStyle/>
          <a:p>
            <a:fld id="{4EADB2B1-18EC-453C-8031-D4880FBCDB79}" type="slidenum">
              <a:rPr lang="en-US" smtClean="0"/>
              <a:pPr/>
              <a:t>29</a:t>
            </a:fld>
            <a:endParaRPr lang="en-US"/>
          </a:p>
        </p:txBody>
      </p:sp>
      <p:pic>
        <p:nvPicPr>
          <p:cNvPr id="8" name="Picture 7" descr="Drafts &amp; sent folder with Drafts, Scheduled and Sent tabs">
            <a:extLst>
              <a:ext uri="{FF2B5EF4-FFF2-40B4-BE49-F238E27FC236}">
                <a16:creationId xmlns:a16="http://schemas.microsoft.com/office/drawing/2014/main" id="{0162AA82-E11C-B15E-5502-0B7375CC1303}"/>
              </a:ext>
            </a:extLst>
          </p:cNvPr>
          <p:cNvPicPr>
            <a:picLocks noChangeAspect="1"/>
          </p:cNvPicPr>
          <p:nvPr/>
        </p:nvPicPr>
        <p:blipFill>
          <a:blip r:embed="rId2"/>
          <a:stretch>
            <a:fillRect/>
          </a:stretch>
        </p:blipFill>
        <p:spPr>
          <a:xfrm>
            <a:off x="3199977" y="2359441"/>
            <a:ext cx="8843268" cy="2691148"/>
          </a:xfrm>
          <a:prstGeom prst="rect">
            <a:avLst/>
          </a:prstGeom>
          <a:ln>
            <a:solidFill>
              <a:schemeClr val="bg1">
                <a:lumMod val="85000"/>
              </a:schemeClr>
            </a:solidFill>
          </a:ln>
        </p:spPr>
      </p:pic>
      <p:sp>
        <p:nvSpPr>
          <p:cNvPr id="9" name="Rectangle: Rounded Corners 8">
            <a:extLst>
              <a:ext uri="{FF2B5EF4-FFF2-40B4-BE49-F238E27FC236}">
                <a16:creationId xmlns:a16="http://schemas.microsoft.com/office/drawing/2014/main" id="{4F921594-6B40-26B5-2F7A-21687A20633D}"/>
              </a:ext>
            </a:extLst>
          </p:cNvPr>
          <p:cNvSpPr/>
          <p:nvPr/>
        </p:nvSpPr>
        <p:spPr>
          <a:xfrm>
            <a:off x="3268494" y="2889115"/>
            <a:ext cx="564204" cy="321013"/>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0D1A5175-074F-B94F-6F83-0912FC2CDC1B}"/>
              </a:ext>
            </a:extLst>
          </p:cNvPr>
          <p:cNvSpPr/>
          <p:nvPr/>
        </p:nvSpPr>
        <p:spPr>
          <a:xfrm>
            <a:off x="3927682" y="2879388"/>
            <a:ext cx="697597" cy="321013"/>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AF6D57E7-EF0F-CF78-8836-8A8DB278A381}"/>
              </a:ext>
            </a:extLst>
          </p:cNvPr>
          <p:cNvSpPr/>
          <p:nvPr/>
        </p:nvSpPr>
        <p:spPr>
          <a:xfrm>
            <a:off x="4691975" y="2892358"/>
            <a:ext cx="564204" cy="321013"/>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382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96629B5E-E224-4A81-872D-F1D4A7111D99}"/>
              </a:ext>
            </a:extLst>
          </p:cNvPr>
          <p:cNvSpPr>
            <a:spLocks noGrp="1"/>
          </p:cNvSpPr>
          <p:nvPr>
            <p:ph idx="1"/>
          </p:nvPr>
        </p:nvSpPr>
        <p:spPr/>
        <p:txBody>
          <a:bodyPr/>
          <a:lstStyle/>
          <a:p>
            <a:pPr marL="0" indent="0">
              <a:buNone/>
            </a:pPr>
            <a:r>
              <a:rPr lang="en-US"/>
              <a:t>A real-time collaboration platform </a:t>
            </a:r>
          </a:p>
          <a:p>
            <a:pPr marL="0" indent="0">
              <a:buNone/>
            </a:pPr>
            <a:r>
              <a:rPr lang="en-US"/>
              <a:t>Connect with individuals and groups </a:t>
            </a:r>
            <a:br>
              <a:rPr lang="en-US"/>
            </a:br>
            <a:r>
              <a:rPr lang="en-US"/>
              <a:t>within the CCSQ community</a:t>
            </a:r>
          </a:p>
          <a:p>
            <a:pPr lvl="1"/>
            <a:r>
              <a:rPr lang="en-US"/>
              <a:t>Screen share</a:t>
            </a:r>
          </a:p>
          <a:p>
            <a:pPr lvl="1"/>
            <a:r>
              <a:rPr lang="en-US"/>
              <a:t>Direct private messages</a:t>
            </a:r>
          </a:p>
          <a:p>
            <a:pPr lvl="1"/>
            <a:r>
              <a:rPr lang="en-US"/>
              <a:t>File share</a:t>
            </a:r>
          </a:p>
          <a:p>
            <a:pPr lvl="1"/>
            <a:r>
              <a:rPr lang="en-US"/>
              <a:t>Video calls</a:t>
            </a:r>
          </a:p>
          <a:p>
            <a:pPr lvl="1"/>
            <a:r>
              <a:rPr lang="en-US"/>
              <a:t>Channels (similar to chat rooms)</a:t>
            </a:r>
          </a:p>
          <a:p>
            <a:pPr lvl="1"/>
            <a:endParaRPr lang="en-US"/>
          </a:p>
          <a:p>
            <a:pPr marL="0" indent="0">
              <a:buNone/>
            </a:pPr>
            <a:endParaRPr lang="en-US"/>
          </a:p>
        </p:txBody>
      </p:sp>
      <p:sp>
        <p:nvSpPr>
          <p:cNvPr id="7" name="Title 6">
            <a:extLst>
              <a:ext uri="{FF2B5EF4-FFF2-40B4-BE49-F238E27FC236}">
                <a16:creationId xmlns:a16="http://schemas.microsoft.com/office/drawing/2014/main" id="{2169A7C3-50B0-4E44-B18E-AC343F508136}"/>
              </a:ext>
            </a:extLst>
          </p:cNvPr>
          <p:cNvSpPr>
            <a:spLocks noGrp="1"/>
          </p:cNvSpPr>
          <p:nvPr>
            <p:ph type="title"/>
          </p:nvPr>
        </p:nvSpPr>
        <p:spPr/>
        <p:txBody>
          <a:bodyPr/>
          <a:lstStyle/>
          <a:p>
            <a:r>
              <a:rPr lang="en-US"/>
              <a:t>What is Slack?</a:t>
            </a:r>
          </a:p>
        </p:txBody>
      </p:sp>
      <p:sp>
        <p:nvSpPr>
          <p:cNvPr id="6" name="Slide Number Placeholder 5">
            <a:extLst>
              <a:ext uri="{FF2B5EF4-FFF2-40B4-BE49-F238E27FC236}">
                <a16:creationId xmlns:a16="http://schemas.microsoft.com/office/drawing/2014/main" id="{07DC2509-AC52-447A-8E30-907635F832B4}"/>
              </a:ext>
            </a:extLst>
          </p:cNvPr>
          <p:cNvSpPr>
            <a:spLocks noGrp="1"/>
          </p:cNvSpPr>
          <p:nvPr>
            <p:ph type="sldNum" sz="quarter" idx="12"/>
          </p:nvPr>
        </p:nvSpPr>
        <p:spPr/>
        <p:txBody>
          <a:bodyPr/>
          <a:lstStyle/>
          <a:p>
            <a:fld id="{4EADB2B1-18EC-453C-8031-D4880FBCDB79}" type="slidenum">
              <a:rPr lang="en-US" smtClean="0"/>
              <a:pPr/>
              <a:t>3</a:t>
            </a:fld>
            <a:endParaRPr lang="en-US"/>
          </a:p>
        </p:txBody>
      </p:sp>
      <p:pic>
        <p:nvPicPr>
          <p:cNvPr id="3" name="Picture 2" descr="Full view of QNET Slack app screen">
            <a:extLst>
              <a:ext uri="{FF2B5EF4-FFF2-40B4-BE49-F238E27FC236}">
                <a16:creationId xmlns:a16="http://schemas.microsoft.com/office/drawing/2014/main" id="{D94A9780-C0C8-A3DE-FF5A-D275783A5792}"/>
              </a:ext>
            </a:extLst>
          </p:cNvPr>
          <p:cNvPicPr>
            <a:picLocks noChangeAspect="1"/>
          </p:cNvPicPr>
          <p:nvPr/>
        </p:nvPicPr>
        <p:blipFill rotWithShape="1">
          <a:blip r:embed="rId2"/>
          <a:srcRect b="5293"/>
          <a:stretch/>
        </p:blipFill>
        <p:spPr>
          <a:xfrm>
            <a:off x="4969565" y="2033601"/>
            <a:ext cx="7003774" cy="3731095"/>
          </a:xfrm>
          <a:prstGeom prst="rect">
            <a:avLst/>
          </a:prstGeom>
        </p:spPr>
      </p:pic>
    </p:spTree>
    <p:extLst>
      <p:ext uri="{BB962C8B-B14F-4D97-AF65-F5344CB8AC3E}">
        <p14:creationId xmlns:p14="http://schemas.microsoft.com/office/powerpoint/2010/main" val="42342477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80969A9-EB66-4440-8ACE-5E910B2A8026}"/>
              </a:ext>
            </a:extLst>
          </p:cNvPr>
          <p:cNvSpPr>
            <a:spLocks noGrp="1"/>
          </p:cNvSpPr>
          <p:nvPr>
            <p:ph type="title"/>
          </p:nvPr>
        </p:nvSpPr>
        <p:spPr/>
        <p:txBody>
          <a:bodyPr/>
          <a:lstStyle/>
          <a:p>
            <a:r>
              <a:rPr lang="en-US"/>
              <a:t>Schedule Message</a:t>
            </a:r>
          </a:p>
        </p:txBody>
      </p:sp>
      <p:sp>
        <p:nvSpPr>
          <p:cNvPr id="7" name="Slide Number Placeholder 6">
            <a:extLst>
              <a:ext uri="{FF2B5EF4-FFF2-40B4-BE49-F238E27FC236}">
                <a16:creationId xmlns:a16="http://schemas.microsoft.com/office/drawing/2014/main" id="{03C377A2-09FB-43A4-8CA6-CBCF1AF08F74}"/>
              </a:ext>
            </a:extLst>
          </p:cNvPr>
          <p:cNvSpPr>
            <a:spLocks noGrp="1"/>
          </p:cNvSpPr>
          <p:nvPr>
            <p:ph type="sldNum" sz="quarter" idx="12"/>
          </p:nvPr>
        </p:nvSpPr>
        <p:spPr/>
        <p:txBody>
          <a:bodyPr/>
          <a:lstStyle/>
          <a:p>
            <a:fld id="{4EADB2B1-18EC-453C-8031-D4880FBCDB79}" type="slidenum">
              <a:rPr lang="en-US" smtClean="0"/>
              <a:pPr/>
              <a:t>30</a:t>
            </a:fld>
            <a:endParaRPr lang="en-US"/>
          </a:p>
        </p:txBody>
      </p:sp>
      <p:pic>
        <p:nvPicPr>
          <p:cNvPr id="11" name="Picture 10" descr="Schedule message tab">
            <a:extLst>
              <a:ext uri="{FF2B5EF4-FFF2-40B4-BE49-F238E27FC236}">
                <a16:creationId xmlns:a16="http://schemas.microsoft.com/office/drawing/2014/main" id="{74E3B0A6-F246-418E-A36E-E4AE29D5B344}"/>
              </a:ext>
            </a:extLst>
          </p:cNvPr>
          <p:cNvPicPr>
            <a:picLocks noChangeAspect="1"/>
          </p:cNvPicPr>
          <p:nvPr/>
        </p:nvPicPr>
        <p:blipFill>
          <a:blip r:embed="rId2"/>
          <a:stretch>
            <a:fillRect/>
          </a:stretch>
        </p:blipFill>
        <p:spPr>
          <a:xfrm>
            <a:off x="3413527" y="3560723"/>
            <a:ext cx="5364945" cy="2751058"/>
          </a:xfrm>
          <a:prstGeom prst="rect">
            <a:avLst/>
          </a:prstGeom>
        </p:spPr>
      </p:pic>
      <p:grpSp>
        <p:nvGrpSpPr>
          <p:cNvPr id="4" name="Group 3" descr="Schedule message popup">
            <a:extLst>
              <a:ext uri="{FF2B5EF4-FFF2-40B4-BE49-F238E27FC236}">
                <a16:creationId xmlns:a16="http://schemas.microsoft.com/office/drawing/2014/main" id="{66D62363-254A-4CCB-19DF-C2C48528974A}"/>
              </a:ext>
            </a:extLst>
          </p:cNvPr>
          <p:cNvGrpSpPr/>
          <p:nvPr/>
        </p:nvGrpSpPr>
        <p:grpSpPr>
          <a:xfrm>
            <a:off x="1331625" y="1896674"/>
            <a:ext cx="10529114" cy="2774691"/>
            <a:chOff x="1331625" y="1896674"/>
            <a:chExt cx="10529114" cy="2774691"/>
          </a:xfrm>
        </p:grpSpPr>
        <p:grpSp>
          <p:nvGrpSpPr>
            <p:cNvPr id="16" name="Group 15">
              <a:extLst>
                <a:ext uri="{FF2B5EF4-FFF2-40B4-BE49-F238E27FC236}">
                  <a16:creationId xmlns:a16="http://schemas.microsoft.com/office/drawing/2014/main" id="{0242B457-13D6-464E-BF36-0A302A6CB794}"/>
                </a:ext>
              </a:extLst>
            </p:cNvPr>
            <p:cNvGrpSpPr/>
            <p:nvPr/>
          </p:nvGrpSpPr>
          <p:grpSpPr>
            <a:xfrm>
              <a:off x="1331625" y="1896674"/>
              <a:ext cx="10529114" cy="2774691"/>
              <a:chOff x="1331625" y="1896674"/>
              <a:chExt cx="10529114" cy="2774691"/>
            </a:xfrm>
          </p:grpSpPr>
          <p:pic>
            <p:nvPicPr>
              <p:cNvPr id="10" name="Content Placeholder 5">
                <a:extLst>
                  <a:ext uri="{FF2B5EF4-FFF2-40B4-BE49-F238E27FC236}">
                    <a16:creationId xmlns:a16="http://schemas.microsoft.com/office/drawing/2014/main" id="{E400577B-DC78-4106-95C4-79333E5E3DA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331625" y="1896674"/>
                <a:ext cx="9991010" cy="1489662"/>
              </a:xfrm>
              <a:prstGeom prst="rect">
                <a:avLst/>
              </a:prstGeom>
              <a:ln>
                <a:solidFill>
                  <a:schemeClr val="bg1">
                    <a:lumMod val="75000"/>
                  </a:schemeClr>
                </a:solidFill>
              </a:ln>
            </p:spPr>
          </p:pic>
          <p:grpSp>
            <p:nvGrpSpPr>
              <p:cNvPr id="12" name="Group 11">
                <a:extLst>
                  <a:ext uri="{FF2B5EF4-FFF2-40B4-BE49-F238E27FC236}">
                    <a16:creationId xmlns:a16="http://schemas.microsoft.com/office/drawing/2014/main" id="{F729433A-4164-4983-A04F-760ECA8DB576}"/>
                  </a:ext>
                </a:extLst>
              </p:cNvPr>
              <p:cNvGrpSpPr/>
              <p:nvPr/>
            </p:nvGrpSpPr>
            <p:grpSpPr>
              <a:xfrm>
                <a:off x="10450620" y="2942861"/>
                <a:ext cx="1410119" cy="1728504"/>
                <a:chOff x="10450620" y="2942861"/>
                <a:chExt cx="1410119" cy="1728504"/>
              </a:xfrm>
            </p:grpSpPr>
            <p:sp>
              <p:nvSpPr>
                <p:cNvPr id="13" name="TextBox 12">
                  <a:extLst>
                    <a:ext uri="{FF2B5EF4-FFF2-40B4-BE49-F238E27FC236}">
                      <a16:creationId xmlns:a16="http://schemas.microsoft.com/office/drawing/2014/main" id="{78F2D23D-E5AA-423F-A714-C7D2011684BA}"/>
                    </a:ext>
                  </a:extLst>
                </p:cNvPr>
                <p:cNvSpPr txBox="1"/>
                <p:nvPr/>
              </p:nvSpPr>
              <p:spPr>
                <a:xfrm>
                  <a:off x="10450620" y="3748035"/>
                  <a:ext cx="1410119" cy="923330"/>
                </a:xfrm>
                <a:prstGeom prst="rect">
                  <a:avLst/>
                </a:prstGeom>
                <a:noFill/>
              </p:spPr>
              <p:txBody>
                <a:bodyPr wrap="square" rtlCol="0">
                  <a:spAutoFit/>
                </a:bodyPr>
                <a:lstStyle/>
                <a:p>
                  <a:r>
                    <a:rPr lang="en-US"/>
                    <a:t>Click green dropdown arrow</a:t>
                  </a:r>
                </a:p>
              </p:txBody>
            </p:sp>
            <p:cxnSp>
              <p:nvCxnSpPr>
                <p:cNvPr id="14" name="Straight Arrow Connector 13">
                  <a:extLst>
                    <a:ext uri="{FF2B5EF4-FFF2-40B4-BE49-F238E27FC236}">
                      <a16:creationId xmlns:a16="http://schemas.microsoft.com/office/drawing/2014/main" id="{9E3B46BA-D29F-4264-9AE7-4134E45ED102}"/>
                    </a:ext>
                  </a:extLst>
                </p:cNvPr>
                <p:cNvCxnSpPr>
                  <a:stCxn id="13" idx="0"/>
                </p:cNvCxnSpPr>
                <p:nvPr/>
              </p:nvCxnSpPr>
              <p:spPr>
                <a:xfrm flipH="1" flipV="1">
                  <a:off x="11155679" y="3245618"/>
                  <a:ext cx="1" cy="502417"/>
                </a:xfrm>
                <a:prstGeom prst="straightConnector1">
                  <a:avLst/>
                </a:prstGeom>
                <a:ln w="38100">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6539AB73-49EA-40B8-B900-B70100B1930E}"/>
                    </a:ext>
                  </a:extLst>
                </p:cNvPr>
                <p:cNvSpPr/>
                <p:nvPr/>
              </p:nvSpPr>
              <p:spPr>
                <a:xfrm>
                  <a:off x="11048214" y="2942861"/>
                  <a:ext cx="185843" cy="322853"/>
                </a:xfrm>
                <a:prstGeom prst="roundRect">
                  <a:avLst/>
                </a:prstGeom>
                <a:noFill/>
                <a:ln w="28575">
                  <a:solidFill>
                    <a:srgbClr val="DB35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3" name="Picture 2" descr="A screenshot of a computer&#10;&#10;Description automatically generated">
              <a:extLst>
                <a:ext uri="{FF2B5EF4-FFF2-40B4-BE49-F238E27FC236}">
                  <a16:creationId xmlns:a16="http://schemas.microsoft.com/office/drawing/2014/main" id="{735B9215-8ACE-D9BE-FBDA-284346FBC192}"/>
                </a:ext>
              </a:extLst>
            </p:cNvPr>
            <p:cNvPicPr>
              <a:picLocks noChangeAspect="1"/>
            </p:cNvPicPr>
            <p:nvPr/>
          </p:nvPicPr>
          <p:blipFill rotWithShape="1">
            <a:blip r:embed="rId4">
              <a:extLst>
                <a:ext uri="{28A0092B-C50C-407E-A947-70E740481C1C}">
                  <a14:useLocalDpi xmlns:a14="http://schemas.microsoft.com/office/drawing/2010/main" val="0"/>
                </a:ext>
              </a:extLst>
            </a:blip>
            <a:srcRect l="21263" t="91467" r="54326"/>
            <a:stretch/>
          </p:blipFill>
          <p:spPr>
            <a:xfrm>
              <a:off x="1331625" y="2942861"/>
              <a:ext cx="2976177" cy="553965"/>
            </a:xfrm>
            <a:prstGeom prst="rect">
              <a:avLst/>
            </a:prstGeom>
          </p:spPr>
        </p:pic>
      </p:grpSp>
      <p:sp>
        <p:nvSpPr>
          <p:cNvPr id="5" name="TextBox 4">
            <a:extLst>
              <a:ext uri="{FF2B5EF4-FFF2-40B4-BE49-F238E27FC236}">
                <a16:creationId xmlns:a16="http://schemas.microsoft.com/office/drawing/2014/main" id="{11986021-EB9F-CD10-F2A4-6C2E1C4956DB}"/>
              </a:ext>
            </a:extLst>
          </p:cNvPr>
          <p:cNvSpPr txBox="1"/>
          <p:nvPr/>
        </p:nvSpPr>
        <p:spPr>
          <a:xfrm>
            <a:off x="232752" y="3692555"/>
            <a:ext cx="3180775" cy="1477328"/>
          </a:xfrm>
          <a:prstGeom prst="rect">
            <a:avLst/>
          </a:prstGeom>
          <a:noFill/>
        </p:spPr>
        <p:txBody>
          <a:bodyPr wrap="square">
            <a:spAutoFit/>
          </a:bodyPr>
          <a:lstStyle/>
          <a:p>
            <a:pPr marL="285750" indent="-285750">
              <a:buClr>
                <a:srgbClr val="DB3568"/>
              </a:buClr>
              <a:buFont typeface="Arial" panose="020B0604020202020204" pitchFamily="34" charset="0"/>
              <a:buChar char="•"/>
            </a:pPr>
            <a:r>
              <a:rPr lang="en-US" dirty="0"/>
              <a:t>Scheduled messages will wait indefinitely until they are sent.</a:t>
            </a:r>
          </a:p>
          <a:p>
            <a:pPr marL="285750" indent="-285750">
              <a:buClr>
                <a:srgbClr val="DB3568"/>
              </a:buClr>
              <a:buFont typeface="Arial" panose="020B0604020202020204" pitchFamily="34" charset="0"/>
              <a:buChar char="•"/>
            </a:pPr>
            <a:r>
              <a:rPr lang="en-US" dirty="0"/>
              <a:t>They can be edited or deleted.</a:t>
            </a:r>
          </a:p>
        </p:txBody>
      </p:sp>
    </p:spTree>
    <p:extLst>
      <p:ext uri="{BB962C8B-B14F-4D97-AF65-F5344CB8AC3E}">
        <p14:creationId xmlns:p14="http://schemas.microsoft.com/office/powerpoint/2010/main" val="207360208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0E6F9BD-7EF5-4223-9FE0-1F7113219975}"/>
              </a:ext>
            </a:extLst>
          </p:cNvPr>
          <p:cNvSpPr>
            <a:spLocks noGrp="1"/>
          </p:cNvSpPr>
          <p:nvPr>
            <p:ph idx="1"/>
          </p:nvPr>
        </p:nvSpPr>
        <p:spPr/>
        <p:txBody>
          <a:bodyPr/>
          <a:lstStyle/>
          <a:p>
            <a:r>
              <a:rPr lang="en-US"/>
              <a:t>Fun and efficient</a:t>
            </a:r>
          </a:p>
          <a:p>
            <a:pPr lvl="1"/>
            <a:r>
              <a:rPr lang="en-US"/>
              <a:t>Don't have to write words</a:t>
            </a:r>
          </a:p>
          <a:p>
            <a:pPr lvl="1"/>
            <a:r>
              <a:rPr lang="en-US"/>
              <a:t>e.g.  Send a thumbs up if you like what was said.</a:t>
            </a:r>
          </a:p>
          <a:p>
            <a:r>
              <a:rPr lang="en-US"/>
              <a:t>Emoji box pops up to your right</a:t>
            </a:r>
          </a:p>
          <a:p>
            <a:r>
              <a:rPr lang="en-US"/>
              <a:t>Search for desired theme</a:t>
            </a:r>
          </a:p>
        </p:txBody>
      </p:sp>
      <p:sp>
        <p:nvSpPr>
          <p:cNvPr id="3" name="Title 2">
            <a:extLst>
              <a:ext uri="{FF2B5EF4-FFF2-40B4-BE49-F238E27FC236}">
                <a16:creationId xmlns:a16="http://schemas.microsoft.com/office/drawing/2014/main" id="{68FBB95D-70FE-4EC2-9FEA-D4D634F9219F}"/>
              </a:ext>
            </a:extLst>
          </p:cNvPr>
          <p:cNvSpPr>
            <a:spLocks noGrp="1"/>
          </p:cNvSpPr>
          <p:nvPr>
            <p:ph type="title"/>
          </p:nvPr>
        </p:nvSpPr>
        <p:spPr/>
        <p:txBody>
          <a:bodyPr/>
          <a:lstStyle/>
          <a:p>
            <a:r>
              <a:rPr lang="en-US"/>
              <a:t>Emojis</a:t>
            </a:r>
          </a:p>
        </p:txBody>
      </p:sp>
      <p:sp>
        <p:nvSpPr>
          <p:cNvPr id="5" name="Slide Number Placeholder 4">
            <a:extLst>
              <a:ext uri="{FF2B5EF4-FFF2-40B4-BE49-F238E27FC236}">
                <a16:creationId xmlns:a16="http://schemas.microsoft.com/office/drawing/2014/main" id="{64CC5B67-AF21-404A-9EF6-E20E91B2E3D9}"/>
              </a:ext>
            </a:extLst>
          </p:cNvPr>
          <p:cNvSpPr>
            <a:spLocks noGrp="1"/>
          </p:cNvSpPr>
          <p:nvPr>
            <p:ph type="sldNum" sz="quarter" idx="12"/>
          </p:nvPr>
        </p:nvSpPr>
        <p:spPr/>
        <p:txBody>
          <a:bodyPr/>
          <a:lstStyle/>
          <a:p>
            <a:fld id="{4EADB2B1-18EC-453C-8031-D4880FBCDB79}" type="slidenum">
              <a:rPr lang="en-US" smtClean="0"/>
              <a:pPr/>
              <a:t>31</a:t>
            </a:fld>
            <a:endParaRPr lang="en-US"/>
          </a:p>
        </p:txBody>
      </p:sp>
      <p:pic>
        <p:nvPicPr>
          <p:cNvPr id="6" name="Picture 5" descr="emoji dropdown">
            <a:extLst>
              <a:ext uri="{FF2B5EF4-FFF2-40B4-BE49-F238E27FC236}">
                <a16:creationId xmlns:a16="http://schemas.microsoft.com/office/drawing/2014/main" id="{FB7D9EF0-9576-4657-9B1C-9086D36C042D}"/>
              </a:ext>
            </a:extLst>
          </p:cNvPr>
          <p:cNvPicPr>
            <a:picLocks noChangeAspect="1"/>
          </p:cNvPicPr>
          <p:nvPr/>
        </p:nvPicPr>
        <p:blipFill>
          <a:blip r:embed="rId2"/>
          <a:stretch>
            <a:fillRect/>
          </a:stretch>
        </p:blipFill>
        <p:spPr>
          <a:xfrm>
            <a:off x="6926262" y="1011981"/>
            <a:ext cx="3696020" cy="5113463"/>
          </a:xfrm>
          <a:prstGeom prst="rect">
            <a:avLst/>
          </a:prstGeom>
          <a:ln>
            <a:solidFill>
              <a:schemeClr val="bg1">
                <a:lumMod val="75000"/>
              </a:schemeClr>
            </a:solidFill>
          </a:ln>
        </p:spPr>
      </p:pic>
    </p:spTree>
    <p:extLst>
      <p:ext uri="{BB962C8B-B14F-4D97-AF65-F5344CB8AC3E}">
        <p14:creationId xmlns:p14="http://schemas.microsoft.com/office/powerpoint/2010/main" val="2493084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A7D62A-9A66-4764-9284-032D6FAE1005}"/>
              </a:ext>
            </a:extLst>
          </p:cNvPr>
          <p:cNvSpPr>
            <a:spLocks noGrp="1"/>
          </p:cNvSpPr>
          <p:nvPr>
            <p:ph idx="1"/>
          </p:nvPr>
        </p:nvSpPr>
        <p:spPr/>
        <p:txBody>
          <a:bodyPr/>
          <a:lstStyle/>
          <a:p>
            <a:pPr marL="457200" indent="-457200">
              <a:buFont typeface="+mj-lt"/>
              <a:buAutoNum type="arabicPeriod"/>
            </a:pPr>
            <a:r>
              <a:rPr lang="en-US"/>
              <a:t>Write your role in Italics</a:t>
            </a:r>
          </a:p>
          <a:p>
            <a:pPr marL="457200" indent="-457200">
              <a:buFont typeface="+mj-lt"/>
              <a:buAutoNum type="arabicPeriod"/>
            </a:pPr>
            <a:r>
              <a:rPr lang="en-US"/>
              <a:t>Write your location in Bold</a:t>
            </a:r>
          </a:p>
          <a:p>
            <a:pPr marL="457200" indent="-457200">
              <a:buFont typeface="+mj-lt"/>
              <a:buAutoNum type="arabicPeriod"/>
            </a:pPr>
            <a:r>
              <a:rPr lang="en-US"/>
              <a:t>Add an emoji</a:t>
            </a:r>
          </a:p>
          <a:p>
            <a:pPr marL="457200" indent="-457200">
              <a:buFont typeface="+mj-lt"/>
              <a:buAutoNum type="arabicPeriod"/>
            </a:pPr>
            <a:r>
              <a:rPr lang="en-US"/>
              <a:t>Send</a:t>
            </a:r>
          </a:p>
        </p:txBody>
      </p:sp>
      <p:sp>
        <p:nvSpPr>
          <p:cNvPr id="3" name="Title 2">
            <a:extLst>
              <a:ext uri="{FF2B5EF4-FFF2-40B4-BE49-F238E27FC236}">
                <a16:creationId xmlns:a16="http://schemas.microsoft.com/office/drawing/2014/main" id="{6725AD1C-7892-4EC6-8D31-F82CF8A1E413}"/>
              </a:ext>
            </a:extLst>
          </p:cNvPr>
          <p:cNvSpPr>
            <a:spLocks noGrp="1"/>
          </p:cNvSpPr>
          <p:nvPr>
            <p:ph type="title"/>
          </p:nvPr>
        </p:nvSpPr>
        <p:spPr/>
        <p:txBody>
          <a:bodyPr/>
          <a:lstStyle/>
          <a:p>
            <a:r>
              <a:rPr lang="en-US"/>
              <a:t>Let’s Try This In Channel</a:t>
            </a:r>
          </a:p>
        </p:txBody>
      </p:sp>
      <p:sp>
        <p:nvSpPr>
          <p:cNvPr id="5" name="Slide Number Placeholder 4">
            <a:extLst>
              <a:ext uri="{FF2B5EF4-FFF2-40B4-BE49-F238E27FC236}">
                <a16:creationId xmlns:a16="http://schemas.microsoft.com/office/drawing/2014/main" id="{0290E542-ED23-4F65-B933-EA38DA2EB9C0}"/>
              </a:ext>
            </a:extLst>
          </p:cNvPr>
          <p:cNvSpPr>
            <a:spLocks noGrp="1"/>
          </p:cNvSpPr>
          <p:nvPr>
            <p:ph type="sldNum" sz="quarter" idx="12"/>
          </p:nvPr>
        </p:nvSpPr>
        <p:spPr/>
        <p:txBody>
          <a:bodyPr/>
          <a:lstStyle/>
          <a:p>
            <a:fld id="{4EADB2B1-18EC-453C-8031-D4880FBCDB79}" type="slidenum">
              <a:rPr lang="en-US" smtClean="0"/>
              <a:pPr/>
              <a:t>32</a:t>
            </a:fld>
            <a:endParaRPr lang="en-US"/>
          </a:p>
        </p:txBody>
      </p:sp>
      <p:pic>
        <p:nvPicPr>
          <p:cNvPr id="7" name="Picture 6">
            <a:extLst>
              <a:ext uri="{FF2B5EF4-FFF2-40B4-BE49-F238E27FC236}">
                <a16:creationId xmlns:a16="http://schemas.microsoft.com/office/drawing/2014/main" id="{816831AB-F21F-C53C-7414-EF8BD22A00C5}"/>
              </a:ext>
            </a:extLst>
          </p:cNvPr>
          <p:cNvPicPr>
            <a:picLocks noChangeAspect="1"/>
          </p:cNvPicPr>
          <p:nvPr/>
        </p:nvPicPr>
        <p:blipFill>
          <a:blip r:embed="rId2"/>
          <a:stretch>
            <a:fillRect/>
          </a:stretch>
        </p:blipFill>
        <p:spPr>
          <a:xfrm>
            <a:off x="0" y="3717236"/>
            <a:ext cx="12083081" cy="1679711"/>
          </a:xfrm>
          <a:prstGeom prst="rect">
            <a:avLst/>
          </a:prstGeom>
        </p:spPr>
      </p:pic>
    </p:spTree>
    <p:extLst>
      <p:ext uri="{BB962C8B-B14F-4D97-AF65-F5344CB8AC3E}">
        <p14:creationId xmlns:p14="http://schemas.microsoft.com/office/powerpoint/2010/main" val="4850513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56B7456-C8E0-4286-BF65-FF38998CE1DD}"/>
              </a:ext>
            </a:extLst>
          </p:cNvPr>
          <p:cNvSpPr>
            <a:spLocks noGrp="1"/>
          </p:cNvSpPr>
          <p:nvPr>
            <p:ph type="title"/>
          </p:nvPr>
        </p:nvSpPr>
        <p:spPr>
          <a:xfrm>
            <a:off x="457200" y="1994891"/>
            <a:ext cx="3200400" cy="1337192"/>
          </a:xfrm>
        </p:spPr>
        <p:txBody>
          <a:bodyPr>
            <a:normAutofit fontScale="90000"/>
          </a:bodyPr>
          <a:lstStyle/>
          <a:p>
            <a:r>
              <a:rPr lang="en-US" err="1"/>
              <a:t>Giphy</a:t>
            </a:r>
            <a:r>
              <a:rPr lang="en-US"/>
              <a:t> App &amp; Online Library of Animated Gifs &amp; Stickers</a:t>
            </a:r>
          </a:p>
        </p:txBody>
      </p:sp>
      <p:sp>
        <p:nvSpPr>
          <p:cNvPr id="7" name="Content Placeholder 6">
            <a:extLst>
              <a:ext uri="{FF2B5EF4-FFF2-40B4-BE49-F238E27FC236}">
                <a16:creationId xmlns:a16="http://schemas.microsoft.com/office/drawing/2014/main" id="{2294C87D-4546-464C-ACA0-A971F3359FC6}"/>
              </a:ext>
            </a:extLst>
          </p:cNvPr>
          <p:cNvSpPr>
            <a:spLocks noGrp="1"/>
          </p:cNvSpPr>
          <p:nvPr>
            <p:ph idx="1"/>
          </p:nvPr>
        </p:nvSpPr>
        <p:spPr>
          <a:xfrm>
            <a:off x="457200" y="3555845"/>
            <a:ext cx="3200400" cy="4731898"/>
          </a:xfrm>
        </p:spPr>
        <p:txBody>
          <a:bodyPr/>
          <a:lstStyle/>
          <a:p>
            <a:pPr marL="228600" indent="-256032">
              <a:buFont typeface="+mj-lt"/>
              <a:buAutoNum type="arabicPeriod"/>
            </a:pPr>
            <a:r>
              <a:rPr lang="en-US" dirty="0"/>
              <a:t>Click on the shortcuts slash icon in message field  </a:t>
            </a:r>
          </a:p>
          <a:p>
            <a:pPr marL="228600" indent="-256032">
              <a:buFont typeface="+mj-lt"/>
              <a:buAutoNum type="arabicPeriod"/>
            </a:pPr>
            <a:r>
              <a:rPr lang="en-US" dirty="0"/>
              <a:t>Enter the word </a:t>
            </a:r>
            <a:r>
              <a:rPr lang="en-US" dirty="0" err="1"/>
              <a:t>giphy</a:t>
            </a:r>
            <a:r>
              <a:rPr lang="en-US" dirty="0"/>
              <a:t> in pop-up box </a:t>
            </a:r>
          </a:p>
          <a:p>
            <a:pPr marL="228600" indent="-256032">
              <a:buFont typeface="+mj-lt"/>
              <a:buAutoNum type="arabicPeriod"/>
            </a:pPr>
            <a:r>
              <a:rPr lang="en-US" dirty="0"/>
              <a:t>Select </a:t>
            </a:r>
            <a:r>
              <a:rPr lang="en-US" b="1" dirty="0"/>
              <a:t>find and share a gif</a:t>
            </a:r>
          </a:p>
        </p:txBody>
      </p:sp>
      <p:sp>
        <p:nvSpPr>
          <p:cNvPr id="5" name="Slide Number Placeholder 4">
            <a:extLst>
              <a:ext uri="{FF2B5EF4-FFF2-40B4-BE49-F238E27FC236}">
                <a16:creationId xmlns:a16="http://schemas.microsoft.com/office/drawing/2014/main" id="{F23E6116-170B-4CA1-9835-8B87F038AD55}"/>
              </a:ext>
            </a:extLst>
          </p:cNvPr>
          <p:cNvSpPr>
            <a:spLocks noGrp="1"/>
          </p:cNvSpPr>
          <p:nvPr>
            <p:ph type="sldNum" sz="quarter" idx="14"/>
          </p:nvPr>
        </p:nvSpPr>
        <p:spPr/>
        <p:txBody>
          <a:bodyPr/>
          <a:lstStyle/>
          <a:p>
            <a:fld id="{4EADB2B1-18EC-453C-8031-D4880FBCDB79}" type="slidenum">
              <a:rPr lang="en-US" smtClean="0"/>
              <a:pPr/>
              <a:t>33</a:t>
            </a:fld>
            <a:endParaRPr lang="en-US"/>
          </a:p>
        </p:txBody>
      </p:sp>
      <p:cxnSp>
        <p:nvCxnSpPr>
          <p:cNvPr id="10" name="Straight Connector 9">
            <a:extLst>
              <a:ext uri="{FF2B5EF4-FFF2-40B4-BE49-F238E27FC236}">
                <a16:creationId xmlns:a16="http://schemas.microsoft.com/office/drawing/2014/main" id="{C8427069-9AD6-41AA-9CFE-E72446D7B330}"/>
              </a:ext>
            </a:extLst>
          </p:cNvPr>
          <p:cNvCxnSpPr>
            <a:cxnSpLocks/>
          </p:cNvCxnSpPr>
          <p:nvPr/>
        </p:nvCxnSpPr>
        <p:spPr>
          <a:xfrm>
            <a:off x="527276" y="3398430"/>
            <a:ext cx="299611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pic>
        <p:nvPicPr>
          <p:cNvPr id="4" name="Picture 3" descr="Shortcut icon">
            <a:extLst>
              <a:ext uri="{FF2B5EF4-FFF2-40B4-BE49-F238E27FC236}">
                <a16:creationId xmlns:a16="http://schemas.microsoft.com/office/drawing/2014/main" id="{3077AA7C-34D8-D22F-6142-7E37C026DBF3}"/>
              </a:ext>
            </a:extLst>
          </p:cNvPr>
          <p:cNvPicPr>
            <a:picLocks noChangeAspect="1"/>
          </p:cNvPicPr>
          <p:nvPr/>
        </p:nvPicPr>
        <p:blipFill>
          <a:blip r:embed="rId2"/>
          <a:stretch>
            <a:fillRect/>
          </a:stretch>
        </p:blipFill>
        <p:spPr>
          <a:xfrm>
            <a:off x="4716451" y="464922"/>
            <a:ext cx="3817951" cy="1455546"/>
          </a:xfrm>
          <a:prstGeom prst="rect">
            <a:avLst/>
          </a:prstGeom>
        </p:spPr>
      </p:pic>
      <p:pic>
        <p:nvPicPr>
          <p:cNvPr id="9" name="Picture 8" descr="composition box showing typed in /giphy&#10;">
            <a:extLst>
              <a:ext uri="{FF2B5EF4-FFF2-40B4-BE49-F238E27FC236}">
                <a16:creationId xmlns:a16="http://schemas.microsoft.com/office/drawing/2014/main" id="{CD71BC2C-B308-03EB-016F-5D7D34527720}"/>
              </a:ext>
            </a:extLst>
          </p:cNvPr>
          <p:cNvPicPr>
            <a:picLocks noChangeAspect="1"/>
          </p:cNvPicPr>
          <p:nvPr/>
        </p:nvPicPr>
        <p:blipFill>
          <a:blip r:embed="rId3"/>
          <a:stretch>
            <a:fillRect/>
          </a:stretch>
        </p:blipFill>
        <p:spPr>
          <a:xfrm>
            <a:off x="4615163" y="2163126"/>
            <a:ext cx="5164310" cy="3653210"/>
          </a:xfrm>
          <a:prstGeom prst="rect">
            <a:avLst/>
          </a:prstGeom>
        </p:spPr>
      </p:pic>
      <p:sp>
        <p:nvSpPr>
          <p:cNvPr id="11" name="Rectangle: Rounded Corners 10">
            <a:extLst>
              <a:ext uri="{FF2B5EF4-FFF2-40B4-BE49-F238E27FC236}">
                <a16:creationId xmlns:a16="http://schemas.microsoft.com/office/drawing/2014/main" id="{CD907535-790B-1D8D-E303-28F451983EFB}"/>
              </a:ext>
            </a:extLst>
          </p:cNvPr>
          <p:cNvSpPr/>
          <p:nvPr/>
        </p:nvSpPr>
        <p:spPr>
          <a:xfrm>
            <a:off x="7086600" y="1341783"/>
            <a:ext cx="337930" cy="36774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39DB6F69-D0B2-84C9-AC47-AAE2B76E910A}"/>
              </a:ext>
            </a:extLst>
          </p:cNvPr>
          <p:cNvSpPr txBox="1"/>
          <p:nvPr/>
        </p:nvSpPr>
        <p:spPr>
          <a:xfrm>
            <a:off x="8041063" y="1340198"/>
            <a:ext cx="851557" cy="369332"/>
          </a:xfrm>
          <a:prstGeom prst="rect">
            <a:avLst/>
          </a:prstGeom>
          <a:noFill/>
        </p:spPr>
        <p:txBody>
          <a:bodyPr wrap="square" rtlCol="0">
            <a:spAutoFit/>
          </a:bodyPr>
          <a:lstStyle/>
          <a:p>
            <a:r>
              <a:rPr lang="en-US" dirty="0"/>
              <a:t>1.Click</a:t>
            </a:r>
          </a:p>
        </p:txBody>
      </p:sp>
      <p:cxnSp>
        <p:nvCxnSpPr>
          <p:cNvPr id="15" name="Straight Arrow Connector 14">
            <a:extLst>
              <a:ext uri="{FF2B5EF4-FFF2-40B4-BE49-F238E27FC236}">
                <a16:creationId xmlns:a16="http://schemas.microsoft.com/office/drawing/2014/main" id="{45196CEE-6C16-AB7F-B8D0-42AB8AD975C4}"/>
              </a:ext>
            </a:extLst>
          </p:cNvPr>
          <p:cNvCxnSpPr>
            <a:cxnSpLocks/>
            <a:stCxn id="13" idx="1"/>
          </p:cNvCxnSpPr>
          <p:nvPr/>
        </p:nvCxnSpPr>
        <p:spPr>
          <a:xfrm flipH="1">
            <a:off x="7334054" y="1524864"/>
            <a:ext cx="707009" cy="0"/>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99F543E3-FE23-3C36-F42A-49C87AFF6D5E}"/>
              </a:ext>
            </a:extLst>
          </p:cNvPr>
          <p:cNvSpPr/>
          <p:nvPr/>
        </p:nvSpPr>
        <p:spPr>
          <a:xfrm>
            <a:off x="4716451" y="4835951"/>
            <a:ext cx="732242" cy="32993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C291CDD5-9691-35AA-4828-DF915AC8D6BC}"/>
              </a:ext>
            </a:extLst>
          </p:cNvPr>
          <p:cNvSpPr txBox="1"/>
          <p:nvPr/>
        </p:nvSpPr>
        <p:spPr>
          <a:xfrm>
            <a:off x="5773869" y="4796557"/>
            <a:ext cx="2597133" cy="369332"/>
          </a:xfrm>
          <a:prstGeom prst="rect">
            <a:avLst/>
          </a:prstGeom>
          <a:noFill/>
        </p:spPr>
        <p:txBody>
          <a:bodyPr wrap="square" rtlCol="0">
            <a:spAutoFit/>
          </a:bodyPr>
          <a:lstStyle/>
          <a:p>
            <a:r>
              <a:rPr lang="en-US" dirty="0">
                <a:solidFill>
                  <a:srgbClr val="E01E5A"/>
                </a:solidFill>
              </a:rPr>
              <a:t> </a:t>
            </a:r>
            <a:r>
              <a:rPr lang="en-US" dirty="0"/>
              <a:t>2. Enter word </a:t>
            </a:r>
            <a:r>
              <a:rPr lang="en-US" dirty="0" err="1"/>
              <a:t>giphy</a:t>
            </a:r>
            <a:endParaRPr lang="en-US" dirty="0"/>
          </a:p>
        </p:txBody>
      </p:sp>
      <p:cxnSp>
        <p:nvCxnSpPr>
          <p:cNvPr id="21" name="Straight Arrow Connector 20">
            <a:extLst>
              <a:ext uri="{FF2B5EF4-FFF2-40B4-BE49-F238E27FC236}">
                <a16:creationId xmlns:a16="http://schemas.microsoft.com/office/drawing/2014/main" id="{6506B039-5A29-2D40-85E9-F44B7FF23ABD}"/>
              </a:ext>
            </a:extLst>
          </p:cNvPr>
          <p:cNvCxnSpPr>
            <a:cxnSpLocks/>
          </p:cNvCxnSpPr>
          <p:nvPr/>
        </p:nvCxnSpPr>
        <p:spPr>
          <a:xfrm flipH="1">
            <a:off x="5308862" y="5000920"/>
            <a:ext cx="573464" cy="0"/>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Rounded Corners 22" descr="pop-up box with Find and share a gif command">
            <a:extLst>
              <a:ext uri="{FF2B5EF4-FFF2-40B4-BE49-F238E27FC236}">
                <a16:creationId xmlns:a16="http://schemas.microsoft.com/office/drawing/2014/main" id="{3AE19188-392C-25B9-FAEF-B6A9DE581E3C}"/>
              </a:ext>
            </a:extLst>
          </p:cNvPr>
          <p:cNvSpPr/>
          <p:nvPr/>
        </p:nvSpPr>
        <p:spPr>
          <a:xfrm>
            <a:off x="4716451" y="2922309"/>
            <a:ext cx="4305001" cy="633532"/>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Arrow Connector 23">
            <a:extLst>
              <a:ext uri="{FF2B5EF4-FFF2-40B4-BE49-F238E27FC236}">
                <a16:creationId xmlns:a16="http://schemas.microsoft.com/office/drawing/2014/main" id="{C321B51B-F521-5D9B-85DF-ACCEBF102B19}"/>
              </a:ext>
            </a:extLst>
          </p:cNvPr>
          <p:cNvCxnSpPr>
            <a:cxnSpLocks/>
          </p:cNvCxnSpPr>
          <p:nvPr/>
        </p:nvCxnSpPr>
        <p:spPr>
          <a:xfrm flipH="1">
            <a:off x="6655324" y="3224898"/>
            <a:ext cx="2460396" cy="0"/>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02227B49-9CF7-A0AF-5CDE-BE51E7FB1BC7}"/>
              </a:ext>
            </a:extLst>
          </p:cNvPr>
          <p:cNvSpPr txBox="1"/>
          <p:nvPr/>
        </p:nvSpPr>
        <p:spPr>
          <a:xfrm>
            <a:off x="9021452" y="3018215"/>
            <a:ext cx="1168923" cy="369332"/>
          </a:xfrm>
          <a:prstGeom prst="rect">
            <a:avLst/>
          </a:prstGeom>
          <a:noFill/>
        </p:spPr>
        <p:txBody>
          <a:bodyPr wrap="square" rtlCol="0">
            <a:spAutoFit/>
          </a:bodyPr>
          <a:lstStyle/>
          <a:p>
            <a:r>
              <a:rPr lang="en-US" dirty="0">
                <a:solidFill>
                  <a:srgbClr val="E01E5A"/>
                </a:solidFill>
              </a:rPr>
              <a:t> </a:t>
            </a:r>
            <a:r>
              <a:rPr lang="en-US" dirty="0"/>
              <a:t>3. Select</a:t>
            </a:r>
          </a:p>
        </p:txBody>
      </p:sp>
    </p:spTree>
    <p:extLst>
      <p:ext uri="{BB962C8B-B14F-4D97-AF65-F5344CB8AC3E}">
        <p14:creationId xmlns:p14="http://schemas.microsoft.com/office/powerpoint/2010/main" val="21328019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633990-21A5-455D-A7D5-B99562D29509}"/>
              </a:ext>
            </a:extLst>
          </p:cNvPr>
          <p:cNvSpPr>
            <a:spLocks noGrp="1"/>
          </p:cNvSpPr>
          <p:nvPr>
            <p:ph type="title"/>
          </p:nvPr>
        </p:nvSpPr>
        <p:spPr/>
        <p:txBody>
          <a:bodyPr/>
          <a:lstStyle/>
          <a:p>
            <a:r>
              <a:rPr lang="en-US" err="1"/>
              <a:t>Giphy</a:t>
            </a:r>
            <a:r>
              <a:rPr lang="en-US"/>
              <a:t> App</a:t>
            </a:r>
          </a:p>
        </p:txBody>
      </p:sp>
      <p:sp>
        <p:nvSpPr>
          <p:cNvPr id="3" name="Content Placeholder 2">
            <a:extLst>
              <a:ext uri="{FF2B5EF4-FFF2-40B4-BE49-F238E27FC236}">
                <a16:creationId xmlns:a16="http://schemas.microsoft.com/office/drawing/2014/main" id="{9EB99A0C-F9FE-47AF-BECC-70D0166D425F}"/>
              </a:ext>
            </a:extLst>
          </p:cNvPr>
          <p:cNvSpPr>
            <a:spLocks noGrp="1"/>
          </p:cNvSpPr>
          <p:nvPr>
            <p:ph idx="1"/>
          </p:nvPr>
        </p:nvSpPr>
        <p:spPr/>
        <p:txBody>
          <a:bodyPr/>
          <a:lstStyle/>
          <a:p>
            <a:pPr indent="-256032">
              <a:buFont typeface="+mj-lt"/>
              <a:buAutoNum type="arabicPeriod" startAt="5"/>
            </a:pPr>
            <a:r>
              <a:rPr lang="en-US"/>
              <a:t>Fill in type of gif you’d like to search </a:t>
            </a:r>
          </a:p>
          <a:p>
            <a:pPr indent="-256032">
              <a:buFont typeface="+mj-lt"/>
              <a:buAutoNum type="arabicPeriod" startAt="5"/>
            </a:pPr>
            <a:r>
              <a:rPr lang="en-US"/>
              <a:t>Click </a:t>
            </a:r>
            <a:r>
              <a:rPr lang="en-US" b="1"/>
              <a:t>Search</a:t>
            </a:r>
          </a:p>
          <a:p>
            <a:pPr indent="-256032">
              <a:buFont typeface="+mj-lt"/>
              <a:buAutoNum type="arabicPeriod" startAt="5"/>
            </a:pPr>
            <a:r>
              <a:rPr lang="en-US"/>
              <a:t>A gif will load into your message box  </a:t>
            </a:r>
          </a:p>
          <a:p>
            <a:pPr indent="-256032">
              <a:buFont typeface="+mj-lt"/>
              <a:buAutoNum type="arabicPeriod" startAt="5"/>
            </a:pPr>
            <a:r>
              <a:rPr lang="en-US"/>
              <a:t>Don’t like the selection? Then search for another by clicking Shuffle </a:t>
            </a:r>
          </a:p>
          <a:p>
            <a:pPr indent="-256032">
              <a:buFont typeface="+mj-lt"/>
              <a:buAutoNum type="arabicPeriod" startAt="5"/>
            </a:pPr>
            <a:r>
              <a:rPr lang="en-US"/>
              <a:t>Once you find the animated gif you like, click </a:t>
            </a:r>
            <a:r>
              <a:rPr lang="en-US" b="1"/>
              <a:t>Send</a:t>
            </a:r>
          </a:p>
          <a:p>
            <a:pPr marL="228600" indent="-256032">
              <a:buFont typeface="+mj-lt"/>
              <a:buAutoNum type="arabicPeriod" startAt="5"/>
            </a:pPr>
            <a:endParaRPr lang="en-US" b="1"/>
          </a:p>
          <a:p>
            <a:pPr marL="0" indent="0">
              <a:buNone/>
            </a:pPr>
            <a:endParaRPr lang="en-US"/>
          </a:p>
        </p:txBody>
      </p:sp>
      <p:sp>
        <p:nvSpPr>
          <p:cNvPr id="7" name="Slide Number Placeholder 6">
            <a:extLst>
              <a:ext uri="{FF2B5EF4-FFF2-40B4-BE49-F238E27FC236}">
                <a16:creationId xmlns:a16="http://schemas.microsoft.com/office/drawing/2014/main" id="{DA643B7B-1AC6-408F-AE56-CA846EB52403}"/>
              </a:ext>
            </a:extLst>
          </p:cNvPr>
          <p:cNvSpPr>
            <a:spLocks noGrp="1"/>
          </p:cNvSpPr>
          <p:nvPr>
            <p:ph type="sldNum" sz="quarter" idx="14"/>
          </p:nvPr>
        </p:nvSpPr>
        <p:spPr/>
        <p:txBody>
          <a:bodyPr/>
          <a:lstStyle/>
          <a:p>
            <a:fld id="{4EADB2B1-18EC-453C-8031-D4880FBCDB79}" type="slidenum">
              <a:rPr lang="en-US" smtClean="0"/>
              <a:pPr/>
              <a:t>34</a:t>
            </a:fld>
            <a:endParaRPr lang="en-US"/>
          </a:p>
        </p:txBody>
      </p:sp>
      <p:pic>
        <p:nvPicPr>
          <p:cNvPr id="8" name="Picture 7" descr="search for gif">
            <a:extLst>
              <a:ext uri="{FF2B5EF4-FFF2-40B4-BE49-F238E27FC236}">
                <a16:creationId xmlns:a16="http://schemas.microsoft.com/office/drawing/2014/main" id="{B465CE88-AB9A-4CCF-BCD4-4909423786C0}"/>
              </a:ext>
            </a:extLst>
          </p:cNvPr>
          <p:cNvPicPr>
            <a:picLocks noChangeAspect="1"/>
          </p:cNvPicPr>
          <p:nvPr/>
        </p:nvPicPr>
        <p:blipFill>
          <a:blip r:embed="rId2"/>
          <a:stretch>
            <a:fillRect/>
          </a:stretch>
        </p:blipFill>
        <p:spPr>
          <a:xfrm>
            <a:off x="4545481" y="363506"/>
            <a:ext cx="4706124" cy="2521619"/>
          </a:xfrm>
          <a:prstGeom prst="rect">
            <a:avLst/>
          </a:prstGeom>
        </p:spPr>
      </p:pic>
      <p:cxnSp>
        <p:nvCxnSpPr>
          <p:cNvPr id="10" name="Straight Connector 9">
            <a:extLst>
              <a:ext uri="{FF2B5EF4-FFF2-40B4-BE49-F238E27FC236}">
                <a16:creationId xmlns:a16="http://schemas.microsoft.com/office/drawing/2014/main" id="{8B682ADD-A08E-4227-9DCD-F0B688C94923}"/>
              </a:ext>
            </a:extLst>
          </p:cNvPr>
          <p:cNvCxnSpPr>
            <a:cxnSpLocks/>
          </p:cNvCxnSpPr>
          <p:nvPr/>
        </p:nvCxnSpPr>
        <p:spPr>
          <a:xfrm>
            <a:off x="573932" y="1905538"/>
            <a:ext cx="299611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 name="Group 12" descr="Shuffle button in giphy pop-up box">
            <a:extLst>
              <a:ext uri="{FF2B5EF4-FFF2-40B4-BE49-F238E27FC236}">
                <a16:creationId xmlns:a16="http://schemas.microsoft.com/office/drawing/2014/main" id="{672D7B47-44C1-4FC3-99FD-583E60CB2AED}"/>
              </a:ext>
            </a:extLst>
          </p:cNvPr>
          <p:cNvGrpSpPr/>
          <p:nvPr/>
        </p:nvGrpSpPr>
        <p:grpSpPr>
          <a:xfrm>
            <a:off x="7887956" y="2970632"/>
            <a:ext cx="3873640" cy="3773673"/>
            <a:chOff x="7887956" y="2970632"/>
            <a:chExt cx="3873640" cy="3773673"/>
          </a:xfrm>
        </p:grpSpPr>
        <p:pic>
          <p:nvPicPr>
            <p:cNvPr id="9" name="Picture 8" descr="Graphical user interface, application&#10;&#10;Description automatically generated">
              <a:extLst>
                <a:ext uri="{FF2B5EF4-FFF2-40B4-BE49-F238E27FC236}">
                  <a16:creationId xmlns:a16="http://schemas.microsoft.com/office/drawing/2014/main" id="{4CA951AB-D0AB-4621-8B0A-31C8D81AF6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87956" y="2970632"/>
              <a:ext cx="3873640" cy="3773673"/>
            </a:xfrm>
            <a:prstGeom prst="rect">
              <a:avLst/>
            </a:prstGeom>
            <a:ln>
              <a:solidFill>
                <a:schemeClr val="bg1">
                  <a:lumMod val="85000"/>
                </a:schemeClr>
              </a:solidFill>
            </a:ln>
          </p:spPr>
        </p:pic>
        <p:sp>
          <p:nvSpPr>
            <p:cNvPr id="12" name="Rectangle: Rounded Corners 11">
              <a:extLst>
                <a:ext uri="{FF2B5EF4-FFF2-40B4-BE49-F238E27FC236}">
                  <a16:creationId xmlns:a16="http://schemas.microsoft.com/office/drawing/2014/main" id="{205C8917-7C97-4182-B5EB-E43A7EDEB874}"/>
                </a:ext>
              </a:extLst>
            </p:cNvPr>
            <p:cNvSpPr/>
            <p:nvPr/>
          </p:nvSpPr>
          <p:spPr>
            <a:xfrm>
              <a:off x="10590963" y="3516923"/>
              <a:ext cx="1075173" cy="522514"/>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704259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DA31CD1-BDB1-47EB-921D-50B3E3DA2D2A}"/>
              </a:ext>
            </a:extLst>
          </p:cNvPr>
          <p:cNvSpPr>
            <a:spLocks noGrp="1"/>
          </p:cNvSpPr>
          <p:nvPr>
            <p:ph idx="1"/>
          </p:nvPr>
        </p:nvSpPr>
        <p:spPr>
          <a:xfrm>
            <a:off x="1097280" y="1933045"/>
            <a:ext cx="8398822" cy="3917950"/>
          </a:xfrm>
        </p:spPr>
        <p:txBody>
          <a:bodyPr/>
          <a:lstStyle/>
          <a:p>
            <a:pPr marL="0" indent="0">
              <a:buNone/>
            </a:pPr>
            <a:r>
              <a:rPr lang="en-US" dirty="0"/>
              <a:t>Huddles include:</a:t>
            </a:r>
          </a:p>
          <a:p>
            <a:r>
              <a:rPr lang="en-US" dirty="0"/>
              <a:t>Screen share</a:t>
            </a:r>
          </a:p>
          <a:p>
            <a:r>
              <a:rPr lang="en-US" dirty="0"/>
              <a:t>Annotation</a:t>
            </a:r>
          </a:p>
          <a:p>
            <a:r>
              <a:rPr lang="en-US" dirty="0"/>
              <a:t>Video</a:t>
            </a:r>
          </a:p>
          <a:p>
            <a:r>
              <a:rPr lang="en-US" sz="1800" dirty="0">
                <a:effectLst/>
                <a:latin typeface="Helvetica" panose="020B0604020202020204" pitchFamily="34" charset="0"/>
                <a:ea typeface="Calibri" panose="020F0502020204030204" pitchFamily="34" charset="0"/>
              </a:rPr>
              <a:t>Multi-person screen sharing, drawing and cursors</a:t>
            </a:r>
            <a:endParaRPr lang="en-US" sz="1800" dirty="0">
              <a:latin typeface="Calibri" panose="020F0502020204030204" pitchFamily="34" charset="0"/>
              <a:ea typeface="Calibri" panose="020F0502020204030204" pitchFamily="34" charset="0"/>
            </a:endParaRPr>
          </a:p>
          <a:p>
            <a:r>
              <a:rPr lang="en-US" sz="1800" dirty="0">
                <a:effectLst/>
                <a:latin typeface="Helvetica" panose="020B0604020202020204" pitchFamily="34" charset="0"/>
                <a:ea typeface="Calibri" panose="020F0502020204030204" pitchFamily="34" charset="0"/>
              </a:rPr>
              <a:t>Fun, relaxed atmosphere filled with your favorite emoji, reactions and “stickers”</a:t>
            </a:r>
            <a:endParaRPr lang="en-US" sz="1800" dirty="0">
              <a:latin typeface="Calibri" panose="020F0502020204030204" pitchFamily="34" charset="0"/>
              <a:ea typeface="Calibri" panose="020F0502020204030204" pitchFamily="34" charset="0"/>
            </a:endParaRPr>
          </a:p>
          <a:p>
            <a:r>
              <a:rPr lang="en-US" sz="1800" dirty="0">
                <a:effectLst/>
                <a:latin typeface="Helvetica" panose="020B0604020202020204" pitchFamily="34" charset="0"/>
                <a:ea typeface="Calibri" panose="020F0502020204030204" pitchFamily="34" charset="0"/>
              </a:rPr>
              <a:t>Message thread that automatically saves to channel</a:t>
            </a:r>
            <a:endParaRPr lang="en-US" dirty="0"/>
          </a:p>
          <a:p>
            <a:r>
              <a:rPr lang="en-US" dirty="0"/>
              <a:t>Up to 50 participants</a:t>
            </a:r>
          </a:p>
          <a:p>
            <a:endParaRPr lang="en-US" dirty="0"/>
          </a:p>
        </p:txBody>
      </p:sp>
      <p:sp>
        <p:nvSpPr>
          <p:cNvPr id="3" name="Title 2">
            <a:extLst>
              <a:ext uri="{FF2B5EF4-FFF2-40B4-BE49-F238E27FC236}">
                <a16:creationId xmlns:a16="http://schemas.microsoft.com/office/drawing/2014/main" id="{A27426A9-AE15-4756-B6C5-787B3D72FA3B}"/>
              </a:ext>
            </a:extLst>
          </p:cNvPr>
          <p:cNvSpPr>
            <a:spLocks noGrp="1"/>
          </p:cNvSpPr>
          <p:nvPr>
            <p:ph type="title"/>
          </p:nvPr>
        </p:nvSpPr>
        <p:spPr/>
        <p:txBody>
          <a:bodyPr/>
          <a:lstStyle/>
          <a:p>
            <a:r>
              <a:rPr lang="en-US"/>
              <a:t>Huddle</a:t>
            </a:r>
          </a:p>
        </p:txBody>
      </p:sp>
      <p:sp>
        <p:nvSpPr>
          <p:cNvPr id="5" name="Slide Number Placeholder 4">
            <a:extLst>
              <a:ext uri="{FF2B5EF4-FFF2-40B4-BE49-F238E27FC236}">
                <a16:creationId xmlns:a16="http://schemas.microsoft.com/office/drawing/2014/main" id="{E849070E-3C89-4814-8ED5-FCB1074C65A4}"/>
              </a:ext>
            </a:extLst>
          </p:cNvPr>
          <p:cNvSpPr>
            <a:spLocks noGrp="1"/>
          </p:cNvSpPr>
          <p:nvPr>
            <p:ph type="sldNum" sz="quarter" idx="12"/>
          </p:nvPr>
        </p:nvSpPr>
        <p:spPr/>
        <p:txBody>
          <a:bodyPr/>
          <a:lstStyle/>
          <a:p>
            <a:fld id="{4EADB2B1-18EC-453C-8031-D4880FBCDB79}" type="slidenum">
              <a:rPr lang="en-US" smtClean="0"/>
              <a:pPr/>
              <a:t>35</a:t>
            </a:fld>
            <a:endParaRPr lang="en-US"/>
          </a:p>
        </p:txBody>
      </p:sp>
      <p:pic>
        <p:nvPicPr>
          <p:cNvPr id="8" name="Picture 7" descr="huddle icon">
            <a:extLst>
              <a:ext uri="{FF2B5EF4-FFF2-40B4-BE49-F238E27FC236}">
                <a16:creationId xmlns:a16="http://schemas.microsoft.com/office/drawing/2014/main" id="{25CD8AA5-15D9-D44E-8184-EE9A0EC245CD}"/>
              </a:ext>
            </a:extLst>
          </p:cNvPr>
          <p:cNvPicPr>
            <a:picLocks noChangeAspect="1"/>
          </p:cNvPicPr>
          <p:nvPr/>
        </p:nvPicPr>
        <p:blipFill>
          <a:blip r:embed="rId3"/>
          <a:stretch>
            <a:fillRect/>
          </a:stretch>
        </p:blipFill>
        <p:spPr>
          <a:xfrm>
            <a:off x="3076847" y="1127707"/>
            <a:ext cx="495343" cy="609653"/>
          </a:xfrm>
          <a:prstGeom prst="rect">
            <a:avLst/>
          </a:prstGeom>
        </p:spPr>
      </p:pic>
    </p:spTree>
    <p:extLst>
      <p:ext uri="{BB962C8B-B14F-4D97-AF65-F5344CB8AC3E}">
        <p14:creationId xmlns:p14="http://schemas.microsoft.com/office/powerpoint/2010/main" val="99458907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7ED1FE-39D8-BA57-BD45-B56E7CE9DA5A}"/>
              </a:ext>
            </a:extLst>
          </p:cNvPr>
          <p:cNvSpPr>
            <a:spLocks noGrp="1"/>
          </p:cNvSpPr>
          <p:nvPr>
            <p:ph idx="1"/>
          </p:nvPr>
        </p:nvSpPr>
        <p:spPr/>
        <p:txBody>
          <a:bodyPr/>
          <a:lstStyle/>
          <a:p>
            <a:pPr marL="457200" indent="-457200">
              <a:buFont typeface="+mj-lt"/>
              <a:buAutoNum type="arabicPeriod"/>
            </a:pPr>
            <a:r>
              <a:rPr lang="en-US" dirty="0"/>
              <a:t>Click the </a:t>
            </a:r>
            <a:r>
              <a:rPr lang="en-US" b="1" dirty="0"/>
              <a:t>Create new </a:t>
            </a:r>
            <a:r>
              <a:rPr lang="en-US" dirty="0"/>
              <a:t>button to start a Huddle.</a:t>
            </a:r>
          </a:p>
          <a:p>
            <a:pPr marL="457200" indent="-457200">
              <a:buFont typeface="+mj-lt"/>
              <a:buAutoNum type="arabicPeriod"/>
            </a:pPr>
            <a:r>
              <a:rPr lang="en-US" dirty="0"/>
              <a:t>Select </a:t>
            </a:r>
            <a:r>
              <a:rPr lang="en-US" b="1" dirty="0"/>
              <a:t>Huddle</a:t>
            </a:r>
            <a:r>
              <a:rPr lang="en-US" dirty="0"/>
              <a:t> in the pop-up.</a:t>
            </a:r>
          </a:p>
          <a:p>
            <a:pPr marL="457200" indent="-457200">
              <a:buFont typeface="+mj-lt"/>
              <a:buAutoNum type="arabicPeriod"/>
            </a:pPr>
            <a:r>
              <a:rPr lang="en-US" dirty="0"/>
              <a:t>Fill in the person(s) or channel you’d like to huddle with.</a:t>
            </a:r>
          </a:p>
          <a:p>
            <a:pPr marL="457200" indent="-457200">
              <a:buFont typeface="+mj-lt"/>
              <a:buAutoNum type="arabicPeriod"/>
            </a:pPr>
            <a:r>
              <a:rPr lang="en-US" dirty="0"/>
              <a:t>Click Start a Huddle</a:t>
            </a:r>
          </a:p>
          <a:p>
            <a:pPr marL="457200" indent="-457200">
              <a:buFont typeface="+mj-lt"/>
              <a:buAutoNum type="arabicPeriod"/>
            </a:pPr>
            <a:endParaRPr lang="en-US" dirty="0"/>
          </a:p>
          <a:p>
            <a:pPr marL="457200" indent="-457200">
              <a:buFont typeface="+mj-lt"/>
              <a:buAutoNum type="arabicPeriod"/>
            </a:pPr>
            <a:endParaRPr lang="en-US" dirty="0"/>
          </a:p>
          <a:p>
            <a:endParaRPr lang="en-US" dirty="0"/>
          </a:p>
          <a:p>
            <a:endParaRPr lang="en-US" dirty="0"/>
          </a:p>
        </p:txBody>
      </p:sp>
      <p:sp>
        <p:nvSpPr>
          <p:cNvPr id="3" name="Title 2">
            <a:extLst>
              <a:ext uri="{FF2B5EF4-FFF2-40B4-BE49-F238E27FC236}">
                <a16:creationId xmlns:a16="http://schemas.microsoft.com/office/drawing/2014/main" id="{890445DD-984E-285E-C43E-4DD52D2346D2}"/>
              </a:ext>
            </a:extLst>
          </p:cNvPr>
          <p:cNvSpPr>
            <a:spLocks noGrp="1"/>
          </p:cNvSpPr>
          <p:nvPr>
            <p:ph type="title"/>
          </p:nvPr>
        </p:nvSpPr>
        <p:spPr/>
        <p:txBody>
          <a:bodyPr/>
          <a:lstStyle/>
          <a:p>
            <a:r>
              <a:rPr lang="en-US" dirty="0"/>
              <a:t>Start a Huddle</a:t>
            </a:r>
          </a:p>
        </p:txBody>
      </p:sp>
      <p:sp>
        <p:nvSpPr>
          <p:cNvPr id="4" name="Slide Number Placeholder 3">
            <a:extLst>
              <a:ext uri="{FF2B5EF4-FFF2-40B4-BE49-F238E27FC236}">
                <a16:creationId xmlns:a16="http://schemas.microsoft.com/office/drawing/2014/main" id="{E296638D-A39E-83B8-3296-3C62E1BDA0C9}"/>
              </a:ext>
            </a:extLst>
          </p:cNvPr>
          <p:cNvSpPr>
            <a:spLocks noGrp="1"/>
          </p:cNvSpPr>
          <p:nvPr>
            <p:ph type="sldNum" sz="quarter" idx="12"/>
          </p:nvPr>
        </p:nvSpPr>
        <p:spPr/>
        <p:txBody>
          <a:bodyPr/>
          <a:lstStyle/>
          <a:p>
            <a:fld id="{4EADB2B1-18EC-453C-8031-D4880FBCDB79}" type="slidenum">
              <a:rPr lang="en-US" smtClean="0"/>
              <a:pPr/>
              <a:t>36</a:t>
            </a:fld>
            <a:endParaRPr lang="en-US"/>
          </a:p>
        </p:txBody>
      </p:sp>
      <p:grpSp>
        <p:nvGrpSpPr>
          <p:cNvPr id="8" name="Group 7">
            <a:extLst>
              <a:ext uri="{FF2B5EF4-FFF2-40B4-BE49-F238E27FC236}">
                <a16:creationId xmlns:a16="http://schemas.microsoft.com/office/drawing/2014/main" id="{E37F2234-6666-0F2D-C79E-71F9D015A426}"/>
              </a:ext>
            </a:extLst>
          </p:cNvPr>
          <p:cNvGrpSpPr/>
          <p:nvPr/>
        </p:nvGrpSpPr>
        <p:grpSpPr>
          <a:xfrm>
            <a:off x="6597743" y="1791565"/>
            <a:ext cx="1188797" cy="923356"/>
            <a:chOff x="5212003" y="2697416"/>
            <a:chExt cx="1767993" cy="1463167"/>
          </a:xfrm>
        </p:grpSpPr>
        <p:pic>
          <p:nvPicPr>
            <p:cNvPr id="6" name="Picture 5">
              <a:extLst>
                <a:ext uri="{FF2B5EF4-FFF2-40B4-BE49-F238E27FC236}">
                  <a16:creationId xmlns:a16="http://schemas.microsoft.com/office/drawing/2014/main" id="{CF6CEAE2-97AB-5455-B875-80A417F29639}"/>
                </a:ext>
              </a:extLst>
            </p:cNvPr>
            <p:cNvPicPr>
              <a:picLocks noChangeAspect="1"/>
            </p:cNvPicPr>
            <p:nvPr/>
          </p:nvPicPr>
          <p:blipFill>
            <a:blip r:embed="rId2"/>
            <a:stretch>
              <a:fillRect/>
            </a:stretch>
          </p:blipFill>
          <p:spPr>
            <a:xfrm>
              <a:off x="5212003" y="2697416"/>
              <a:ext cx="1767993" cy="1463167"/>
            </a:xfrm>
            <a:prstGeom prst="rect">
              <a:avLst/>
            </a:prstGeom>
          </p:spPr>
        </p:pic>
        <p:sp>
          <p:nvSpPr>
            <p:cNvPr id="7" name="Rectangle: Rounded Corners 6">
              <a:extLst>
                <a:ext uri="{FF2B5EF4-FFF2-40B4-BE49-F238E27FC236}">
                  <a16:creationId xmlns:a16="http://schemas.microsoft.com/office/drawing/2014/main" id="{35443BF0-EEA2-8C64-8B64-EADB3FFE0AF7}"/>
                </a:ext>
              </a:extLst>
            </p:cNvPr>
            <p:cNvSpPr/>
            <p:nvPr/>
          </p:nvSpPr>
          <p:spPr>
            <a:xfrm>
              <a:off x="5267739" y="2832652"/>
              <a:ext cx="546652" cy="69573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19C7E90E-FCDB-C1BB-78B3-8FBBBD186C53}"/>
              </a:ext>
            </a:extLst>
          </p:cNvPr>
          <p:cNvGrpSpPr/>
          <p:nvPr/>
        </p:nvGrpSpPr>
        <p:grpSpPr>
          <a:xfrm>
            <a:off x="8089194" y="2096437"/>
            <a:ext cx="3622528" cy="2802739"/>
            <a:chOff x="1373678" y="2756718"/>
            <a:chExt cx="4618120" cy="3475021"/>
          </a:xfrm>
        </p:grpSpPr>
        <p:pic>
          <p:nvPicPr>
            <p:cNvPr id="10" name="Picture 9" descr="Create tab with Huddle command">
              <a:extLst>
                <a:ext uri="{FF2B5EF4-FFF2-40B4-BE49-F238E27FC236}">
                  <a16:creationId xmlns:a16="http://schemas.microsoft.com/office/drawing/2014/main" id="{DFB1F346-3B71-114D-3370-78EDCB96CDA7}"/>
                </a:ext>
              </a:extLst>
            </p:cNvPr>
            <p:cNvPicPr>
              <a:picLocks noChangeAspect="1"/>
            </p:cNvPicPr>
            <p:nvPr/>
          </p:nvPicPr>
          <p:blipFill>
            <a:blip r:embed="rId3"/>
            <a:stretch>
              <a:fillRect/>
            </a:stretch>
          </p:blipFill>
          <p:spPr>
            <a:xfrm>
              <a:off x="1373678" y="2756718"/>
              <a:ext cx="4618120" cy="3475021"/>
            </a:xfrm>
            <a:prstGeom prst="rect">
              <a:avLst/>
            </a:prstGeom>
          </p:spPr>
        </p:pic>
        <p:sp>
          <p:nvSpPr>
            <p:cNvPr id="11" name="Rectangle: Rounded Corners 10">
              <a:extLst>
                <a:ext uri="{FF2B5EF4-FFF2-40B4-BE49-F238E27FC236}">
                  <a16:creationId xmlns:a16="http://schemas.microsoft.com/office/drawing/2014/main" id="{34328982-77D9-7E68-E298-DCA992DFC35B}"/>
                </a:ext>
              </a:extLst>
            </p:cNvPr>
            <p:cNvSpPr/>
            <p:nvPr/>
          </p:nvSpPr>
          <p:spPr>
            <a:xfrm>
              <a:off x="2186609" y="3761295"/>
              <a:ext cx="3647661" cy="741131"/>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descr="Search name in Start a Huddle popup">
            <a:extLst>
              <a:ext uri="{FF2B5EF4-FFF2-40B4-BE49-F238E27FC236}">
                <a16:creationId xmlns:a16="http://schemas.microsoft.com/office/drawing/2014/main" id="{BE604FB3-2B85-FC83-93D3-6A13C401FA18}"/>
              </a:ext>
            </a:extLst>
          </p:cNvPr>
          <p:cNvPicPr>
            <a:picLocks noChangeAspect="1"/>
          </p:cNvPicPr>
          <p:nvPr/>
        </p:nvPicPr>
        <p:blipFill>
          <a:blip r:embed="rId4"/>
          <a:stretch>
            <a:fillRect/>
          </a:stretch>
        </p:blipFill>
        <p:spPr>
          <a:xfrm>
            <a:off x="1491494" y="3609064"/>
            <a:ext cx="4393742" cy="2133759"/>
          </a:xfrm>
          <a:prstGeom prst="rect">
            <a:avLst/>
          </a:prstGeom>
        </p:spPr>
      </p:pic>
      <p:sp>
        <p:nvSpPr>
          <p:cNvPr id="17" name="Rectangle: Rounded Corners 16">
            <a:extLst>
              <a:ext uri="{FF2B5EF4-FFF2-40B4-BE49-F238E27FC236}">
                <a16:creationId xmlns:a16="http://schemas.microsoft.com/office/drawing/2014/main" id="{3D4A46FB-954E-8A7A-3CDD-9CB576ED57DA}"/>
              </a:ext>
            </a:extLst>
          </p:cNvPr>
          <p:cNvSpPr/>
          <p:nvPr/>
        </p:nvSpPr>
        <p:spPr>
          <a:xfrm>
            <a:off x="1702340" y="4357991"/>
            <a:ext cx="3959158" cy="46692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3957F09C-BD9B-5FAE-A036-699CBAEDB721}"/>
              </a:ext>
            </a:extLst>
          </p:cNvPr>
          <p:cNvSpPr/>
          <p:nvPr/>
        </p:nvSpPr>
        <p:spPr>
          <a:xfrm>
            <a:off x="4601183" y="5116749"/>
            <a:ext cx="1060315" cy="369651"/>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870509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99C33A6-880B-3DF5-AA08-871BA42EB1B4}"/>
              </a:ext>
            </a:extLst>
          </p:cNvPr>
          <p:cNvSpPr>
            <a:spLocks noGrp="1"/>
          </p:cNvSpPr>
          <p:nvPr>
            <p:ph idx="1"/>
          </p:nvPr>
        </p:nvSpPr>
        <p:spPr>
          <a:ln>
            <a:solidFill>
              <a:schemeClr val="bg1">
                <a:lumMod val="85000"/>
              </a:schemeClr>
            </a:solidFill>
          </a:ln>
        </p:spPr>
        <p:txBody>
          <a:bodyPr/>
          <a:lstStyle/>
          <a:p>
            <a:pPr marL="0" indent="0">
              <a:buNone/>
            </a:pPr>
            <a:r>
              <a:rPr lang="en-US" sz="2400" dirty="0"/>
              <a:t>Click the shortcuts command and fill in </a:t>
            </a:r>
            <a:r>
              <a:rPr lang="en-US" sz="2400" b="1" dirty="0"/>
              <a:t>/huddle</a:t>
            </a:r>
            <a:r>
              <a:rPr lang="en-US" sz="2400" dirty="0"/>
              <a:t>.</a:t>
            </a:r>
          </a:p>
          <a:p>
            <a:pPr marL="0" indent="0">
              <a:buNone/>
            </a:pPr>
            <a:endParaRPr lang="en-US" sz="2400" dirty="0"/>
          </a:p>
          <a:p>
            <a:pPr marL="0" indent="0">
              <a:buNone/>
            </a:pPr>
            <a:endParaRPr lang="en-US" sz="2400" dirty="0"/>
          </a:p>
          <a:p>
            <a:pPr marL="0" indent="0">
              <a:buNone/>
            </a:pPr>
            <a:endParaRPr lang="en-US" sz="2400" dirty="0"/>
          </a:p>
          <a:p>
            <a:pPr marL="0" indent="0">
              <a:buNone/>
            </a:pPr>
            <a:endParaRPr lang="en-US" sz="2400" dirty="0"/>
          </a:p>
          <a:p>
            <a:pPr marL="0" indent="0">
              <a:buNone/>
            </a:pPr>
            <a:r>
              <a:rPr lang="en-US" sz="2400" dirty="0"/>
              <a:t>Click the Huddles icon at the top right of a channel to hold a channel huddle.</a:t>
            </a:r>
          </a:p>
          <a:p>
            <a:pPr marL="0" indent="0">
              <a:buNone/>
            </a:pPr>
            <a:endParaRPr lang="en-US" sz="2400" dirty="0"/>
          </a:p>
          <a:p>
            <a:endParaRPr lang="en-US" dirty="0"/>
          </a:p>
        </p:txBody>
      </p:sp>
      <p:sp>
        <p:nvSpPr>
          <p:cNvPr id="3" name="Title 2">
            <a:extLst>
              <a:ext uri="{FF2B5EF4-FFF2-40B4-BE49-F238E27FC236}">
                <a16:creationId xmlns:a16="http://schemas.microsoft.com/office/drawing/2014/main" id="{34960733-76BE-0ED1-66B5-EF47EE1CC96B}"/>
              </a:ext>
            </a:extLst>
          </p:cNvPr>
          <p:cNvSpPr>
            <a:spLocks noGrp="1"/>
          </p:cNvSpPr>
          <p:nvPr>
            <p:ph type="title"/>
          </p:nvPr>
        </p:nvSpPr>
        <p:spPr/>
        <p:txBody>
          <a:bodyPr/>
          <a:lstStyle/>
          <a:p>
            <a:r>
              <a:rPr lang="en-US" dirty="0"/>
              <a:t>Huddle Start Alternatives</a:t>
            </a:r>
          </a:p>
        </p:txBody>
      </p:sp>
      <p:sp>
        <p:nvSpPr>
          <p:cNvPr id="4" name="Slide Number Placeholder 3">
            <a:extLst>
              <a:ext uri="{FF2B5EF4-FFF2-40B4-BE49-F238E27FC236}">
                <a16:creationId xmlns:a16="http://schemas.microsoft.com/office/drawing/2014/main" id="{742D6930-3716-3897-D647-A01863179D3B}"/>
              </a:ext>
            </a:extLst>
          </p:cNvPr>
          <p:cNvSpPr>
            <a:spLocks noGrp="1"/>
          </p:cNvSpPr>
          <p:nvPr>
            <p:ph type="sldNum" sz="quarter" idx="12"/>
          </p:nvPr>
        </p:nvSpPr>
        <p:spPr/>
        <p:txBody>
          <a:bodyPr/>
          <a:lstStyle/>
          <a:p>
            <a:fld id="{4EADB2B1-18EC-453C-8031-D4880FBCDB79}" type="slidenum">
              <a:rPr lang="en-US" smtClean="0"/>
              <a:pPr/>
              <a:t>37</a:t>
            </a:fld>
            <a:endParaRPr lang="en-US"/>
          </a:p>
        </p:txBody>
      </p:sp>
      <p:grpSp>
        <p:nvGrpSpPr>
          <p:cNvPr id="10" name="Group 9" descr="Shortcut command pop-up for starting a huddle">
            <a:extLst>
              <a:ext uri="{FF2B5EF4-FFF2-40B4-BE49-F238E27FC236}">
                <a16:creationId xmlns:a16="http://schemas.microsoft.com/office/drawing/2014/main" id="{D49EB2C0-163D-D191-A21B-65781D7F7494}"/>
              </a:ext>
            </a:extLst>
          </p:cNvPr>
          <p:cNvGrpSpPr/>
          <p:nvPr/>
        </p:nvGrpSpPr>
        <p:grpSpPr>
          <a:xfrm>
            <a:off x="1112976" y="2274147"/>
            <a:ext cx="4786685" cy="1771080"/>
            <a:chOff x="1097280" y="2274146"/>
            <a:chExt cx="5143946" cy="2110923"/>
          </a:xfrm>
        </p:grpSpPr>
        <p:pic>
          <p:nvPicPr>
            <p:cNvPr id="7" name="Picture 6" descr="Shortcut command pop-up for starting a huddle">
              <a:extLst>
                <a:ext uri="{FF2B5EF4-FFF2-40B4-BE49-F238E27FC236}">
                  <a16:creationId xmlns:a16="http://schemas.microsoft.com/office/drawing/2014/main" id="{EC837E74-EF88-B561-8D7C-D93E07D623C3}"/>
                </a:ext>
              </a:extLst>
            </p:cNvPr>
            <p:cNvPicPr>
              <a:picLocks noChangeAspect="1"/>
            </p:cNvPicPr>
            <p:nvPr/>
          </p:nvPicPr>
          <p:blipFill>
            <a:blip r:embed="rId2"/>
            <a:stretch>
              <a:fillRect/>
            </a:stretch>
          </p:blipFill>
          <p:spPr>
            <a:xfrm>
              <a:off x="1097280" y="2274146"/>
              <a:ext cx="5143946" cy="2110923"/>
            </a:xfrm>
            <a:prstGeom prst="rect">
              <a:avLst/>
            </a:prstGeom>
            <a:ln>
              <a:solidFill>
                <a:schemeClr val="bg1">
                  <a:lumMod val="85000"/>
                </a:schemeClr>
              </a:solidFill>
            </a:ln>
          </p:spPr>
        </p:pic>
        <p:sp>
          <p:nvSpPr>
            <p:cNvPr id="8" name="Rectangle: Rounded Corners 7">
              <a:extLst>
                <a:ext uri="{FF2B5EF4-FFF2-40B4-BE49-F238E27FC236}">
                  <a16:creationId xmlns:a16="http://schemas.microsoft.com/office/drawing/2014/main" id="{BB534128-7E79-8A95-980D-28455B621F8B}"/>
                </a:ext>
              </a:extLst>
            </p:cNvPr>
            <p:cNvSpPr/>
            <p:nvPr/>
          </p:nvSpPr>
          <p:spPr>
            <a:xfrm>
              <a:off x="3582373" y="3859765"/>
              <a:ext cx="321013" cy="38910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0F793CE0-2825-E184-7047-7E8686B0BCA3}"/>
                </a:ext>
              </a:extLst>
            </p:cNvPr>
            <p:cNvSpPr/>
            <p:nvPr/>
          </p:nvSpPr>
          <p:spPr>
            <a:xfrm>
              <a:off x="1354739" y="3519297"/>
              <a:ext cx="719847" cy="34046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3A78A2CE-13EE-3503-A8F1-C56795308DCE}"/>
              </a:ext>
            </a:extLst>
          </p:cNvPr>
          <p:cNvGrpSpPr/>
          <p:nvPr/>
        </p:nvGrpSpPr>
        <p:grpSpPr>
          <a:xfrm>
            <a:off x="1197186" y="4640179"/>
            <a:ext cx="2377646" cy="1470787"/>
            <a:chOff x="1197186" y="4640179"/>
            <a:chExt cx="2377646" cy="1470787"/>
          </a:xfrm>
        </p:grpSpPr>
        <p:pic>
          <p:nvPicPr>
            <p:cNvPr id="12" name="Picture 11" descr="Start huddle icon in top right of channel">
              <a:extLst>
                <a:ext uri="{FF2B5EF4-FFF2-40B4-BE49-F238E27FC236}">
                  <a16:creationId xmlns:a16="http://schemas.microsoft.com/office/drawing/2014/main" id="{B88A53AB-7D85-4C16-785F-49F264B41A1F}"/>
                </a:ext>
              </a:extLst>
            </p:cNvPr>
            <p:cNvPicPr>
              <a:picLocks noChangeAspect="1"/>
            </p:cNvPicPr>
            <p:nvPr/>
          </p:nvPicPr>
          <p:blipFill>
            <a:blip r:embed="rId3"/>
            <a:stretch>
              <a:fillRect/>
            </a:stretch>
          </p:blipFill>
          <p:spPr>
            <a:xfrm>
              <a:off x="1197186" y="4640179"/>
              <a:ext cx="2377646" cy="1470787"/>
            </a:xfrm>
            <a:prstGeom prst="rect">
              <a:avLst/>
            </a:prstGeom>
            <a:ln>
              <a:solidFill>
                <a:schemeClr val="bg1">
                  <a:lumMod val="85000"/>
                </a:schemeClr>
              </a:solidFill>
            </a:ln>
          </p:spPr>
        </p:pic>
        <p:sp>
          <p:nvSpPr>
            <p:cNvPr id="13" name="Rectangle: Rounded Corners 12">
              <a:extLst>
                <a:ext uri="{FF2B5EF4-FFF2-40B4-BE49-F238E27FC236}">
                  <a16:creationId xmlns:a16="http://schemas.microsoft.com/office/drawing/2014/main" id="{9B5B74C6-E4A3-A782-CBB5-FCAAE266811C}"/>
                </a:ext>
              </a:extLst>
            </p:cNvPr>
            <p:cNvSpPr/>
            <p:nvPr/>
          </p:nvSpPr>
          <p:spPr>
            <a:xfrm>
              <a:off x="2504661" y="4737713"/>
              <a:ext cx="367748" cy="407505"/>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52070136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7426A9-AE15-4756-B6C5-787B3D72FA3B}"/>
              </a:ext>
            </a:extLst>
          </p:cNvPr>
          <p:cNvSpPr>
            <a:spLocks noGrp="1"/>
          </p:cNvSpPr>
          <p:nvPr>
            <p:ph type="title"/>
          </p:nvPr>
        </p:nvSpPr>
        <p:spPr/>
        <p:txBody>
          <a:bodyPr/>
          <a:lstStyle/>
          <a:p>
            <a:r>
              <a:rPr lang="en-US" dirty="0"/>
              <a:t>Huddle Windows</a:t>
            </a:r>
          </a:p>
        </p:txBody>
      </p:sp>
      <p:sp>
        <p:nvSpPr>
          <p:cNvPr id="5" name="Slide Number Placeholder 4">
            <a:extLst>
              <a:ext uri="{FF2B5EF4-FFF2-40B4-BE49-F238E27FC236}">
                <a16:creationId xmlns:a16="http://schemas.microsoft.com/office/drawing/2014/main" id="{E849070E-3C89-4814-8ED5-FCB1074C65A4}"/>
              </a:ext>
            </a:extLst>
          </p:cNvPr>
          <p:cNvSpPr>
            <a:spLocks noGrp="1"/>
          </p:cNvSpPr>
          <p:nvPr>
            <p:ph type="sldNum" sz="quarter" idx="12"/>
          </p:nvPr>
        </p:nvSpPr>
        <p:spPr/>
        <p:txBody>
          <a:bodyPr/>
          <a:lstStyle/>
          <a:p>
            <a:fld id="{4EADB2B1-18EC-453C-8031-D4880FBCDB79}" type="slidenum">
              <a:rPr lang="en-US" smtClean="0"/>
              <a:pPr/>
              <a:t>38</a:t>
            </a:fld>
            <a:endParaRPr lang="en-US"/>
          </a:p>
        </p:txBody>
      </p:sp>
      <p:grpSp>
        <p:nvGrpSpPr>
          <p:cNvPr id="30" name="Group 29">
            <a:extLst>
              <a:ext uri="{FF2B5EF4-FFF2-40B4-BE49-F238E27FC236}">
                <a16:creationId xmlns:a16="http://schemas.microsoft.com/office/drawing/2014/main" id="{C1AEB75C-BCFA-630A-5C56-948CB1CAFD73}"/>
              </a:ext>
            </a:extLst>
          </p:cNvPr>
          <p:cNvGrpSpPr/>
          <p:nvPr/>
        </p:nvGrpSpPr>
        <p:grpSpPr>
          <a:xfrm>
            <a:off x="8551589" y="1825823"/>
            <a:ext cx="3504641" cy="2537479"/>
            <a:chOff x="8970523" y="994448"/>
            <a:chExt cx="3504641" cy="2537479"/>
          </a:xfrm>
        </p:grpSpPr>
        <p:pic>
          <p:nvPicPr>
            <p:cNvPr id="15" name="Picture 14" descr="Mini-window opened">
              <a:extLst>
                <a:ext uri="{FF2B5EF4-FFF2-40B4-BE49-F238E27FC236}">
                  <a16:creationId xmlns:a16="http://schemas.microsoft.com/office/drawing/2014/main" id="{BBD426FB-6ED7-9142-D142-3FBAA4DC9BF1}"/>
                </a:ext>
              </a:extLst>
            </p:cNvPr>
            <p:cNvPicPr>
              <a:picLocks noChangeAspect="1"/>
            </p:cNvPicPr>
            <p:nvPr/>
          </p:nvPicPr>
          <p:blipFill rotWithShape="1">
            <a:blip r:embed="rId3"/>
            <a:srcRect l="1705" r="4372"/>
            <a:stretch/>
          </p:blipFill>
          <p:spPr>
            <a:xfrm>
              <a:off x="9486453" y="1344486"/>
              <a:ext cx="2705547" cy="2187441"/>
            </a:xfrm>
            <a:prstGeom prst="rect">
              <a:avLst/>
            </a:prstGeom>
          </p:spPr>
        </p:pic>
        <p:sp>
          <p:nvSpPr>
            <p:cNvPr id="29" name="TextBox 28" descr="Mini-window pop-out in upper right corner&#10;">
              <a:extLst>
                <a:ext uri="{FF2B5EF4-FFF2-40B4-BE49-F238E27FC236}">
                  <a16:creationId xmlns:a16="http://schemas.microsoft.com/office/drawing/2014/main" id="{58736914-97B1-274B-D982-4E0CDACEEB4F}"/>
                </a:ext>
              </a:extLst>
            </p:cNvPr>
            <p:cNvSpPr txBox="1"/>
            <p:nvPr/>
          </p:nvSpPr>
          <p:spPr>
            <a:xfrm>
              <a:off x="8970523" y="994448"/>
              <a:ext cx="3504641" cy="307777"/>
            </a:xfrm>
            <a:prstGeom prst="rect">
              <a:avLst/>
            </a:prstGeom>
            <a:noFill/>
          </p:spPr>
          <p:txBody>
            <a:bodyPr wrap="square" rtlCol="0">
              <a:spAutoFit/>
            </a:bodyPr>
            <a:lstStyle/>
            <a:p>
              <a:r>
                <a:rPr lang="en-US" sz="1400" b="1" dirty="0">
                  <a:solidFill>
                    <a:srgbClr val="DB3568"/>
                  </a:solidFill>
                </a:rPr>
                <a:t>Mini-window pop-out in upper right corner</a:t>
              </a:r>
            </a:p>
          </p:txBody>
        </p:sp>
      </p:grpSp>
      <p:grpSp>
        <p:nvGrpSpPr>
          <p:cNvPr id="64" name="Group 63">
            <a:extLst>
              <a:ext uri="{FF2B5EF4-FFF2-40B4-BE49-F238E27FC236}">
                <a16:creationId xmlns:a16="http://schemas.microsoft.com/office/drawing/2014/main" id="{4429141E-BEBB-53C4-E00F-C94A57BF8CC6}"/>
              </a:ext>
            </a:extLst>
          </p:cNvPr>
          <p:cNvGrpSpPr/>
          <p:nvPr/>
        </p:nvGrpSpPr>
        <p:grpSpPr>
          <a:xfrm>
            <a:off x="4804822" y="1718514"/>
            <a:ext cx="2493139" cy="3402127"/>
            <a:chOff x="5095182" y="1718515"/>
            <a:chExt cx="2221680" cy="3162978"/>
          </a:xfrm>
        </p:grpSpPr>
        <p:pic>
          <p:nvPicPr>
            <p:cNvPr id="13" name="Picture 12" descr="Click 3 ellipses for more options showing pop-up ">
              <a:extLst>
                <a:ext uri="{FF2B5EF4-FFF2-40B4-BE49-F238E27FC236}">
                  <a16:creationId xmlns:a16="http://schemas.microsoft.com/office/drawing/2014/main" id="{B43A42FA-A246-EECD-5FED-C80B83095C9F}"/>
                </a:ext>
              </a:extLst>
            </p:cNvPr>
            <p:cNvPicPr>
              <a:picLocks noChangeAspect="1"/>
            </p:cNvPicPr>
            <p:nvPr/>
          </p:nvPicPr>
          <p:blipFill>
            <a:blip r:embed="rId4"/>
            <a:stretch>
              <a:fillRect/>
            </a:stretch>
          </p:blipFill>
          <p:spPr>
            <a:xfrm>
              <a:off x="5095182" y="1969266"/>
              <a:ext cx="2221680" cy="2912227"/>
            </a:xfrm>
            <a:prstGeom prst="rect">
              <a:avLst/>
            </a:prstGeom>
          </p:spPr>
        </p:pic>
        <p:sp>
          <p:nvSpPr>
            <p:cNvPr id="28" name="TextBox 27">
              <a:extLst>
                <a:ext uri="{FF2B5EF4-FFF2-40B4-BE49-F238E27FC236}">
                  <a16:creationId xmlns:a16="http://schemas.microsoft.com/office/drawing/2014/main" id="{F2386CC9-29B5-A846-AD11-B8E239532FF7}"/>
                </a:ext>
              </a:extLst>
            </p:cNvPr>
            <p:cNvSpPr txBox="1"/>
            <p:nvPr/>
          </p:nvSpPr>
          <p:spPr>
            <a:xfrm>
              <a:off x="5302849" y="1718515"/>
              <a:ext cx="2008391" cy="307777"/>
            </a:xfrm>
            <a:prstGeom prst="rect">
              <a:avLst/>
            </a:prstGeom>
            <a:noFill/>
          </p:spPr>
          <p:txBody>
            <a:bodyPr wrap="square" rtlCol="0">
              <a:spAutoFit/>
            </a:bodyPr>
            <a:lstStyle/>
            <a:p>
              <a:r>
                <a:rPr lang="en-US" sz="1400" b="1" dirty="0">
                  <a:solidFill>
                    <a:srgbClr val="DB3568"/>
                  </a:solidFill>
                </a:rPr>
                <a:t>More options pop-up</a:t>
              </a:r>
            </a:p>
          </p:txBody>
        </p:sp>
      </p:grpSp>
      <p:grpSp>
        <p:nvGrpSpPr>
          <p:cNvPr id="63" name="Group 62">
            <a:extLst>
              <a:ext uri="{FF2B5EF4-FFF2-40B4-BE49-F238E27FC236}">
                <a16:creationId xmlns:a16="http://schemas.microsoft.com/office/drawing/2014/main" id="{D7ADB92C-7006-3FE1-9496-947981D66F2A}"/>
              </a:ext>
            </a:extLst>
          </p:cNvPr>
          <p:cNvGrpSpPr/>
          <p:nvPr/>
        </p:nvGrpSpPr>
        <p:grpSpPr>
          <a:xfrm>
            <a:off x="21105" y="1785598"/>
            <a:ext cx="4701131" cy="2898910"/>
            <a:chOff x="21105" y="1785598"/>
            <a:chExt cx="4701131" cy="2898910"/>
          </a:xfrm>
        </p:grpSpPr>
        <p:pic>
          <p:nvPicPr>
            <p:cNvPr id="7" name="Picture 6" descr="Opening Huddles window showing mini-window icon, mute, video, screenshare, emojis &amp; reactions, and more options buttons">
              <a:extLst>
                <a:ext uri="{FF2B5EF4-FFF2-40B4-BE49-F238E27FC236}">
                  <a16:creationId xmlns:a16="http://schemas.microsoft.com/office/drawing/2014/main" id="{F351C154-76EE-E943-EFF9-975D8DE7FF54}"/>
                </a:ext>
              </a:extLst>
            </p:cNvPr>
            <p:cNvPicPr>
              <a:picLocks noChangeAspect="1"/>
            </p:cNvPicPr>
            <p:nvPr/>
          </p:nvPicPr>
          <p:blipFill rotWithShape="1">
            <a:blip r:embed="rId5"/>
            <a:srcRect l="19774"/>
            <a:stretch/>
          </p:blipFill>
          <p:spPr>
            <a:xfrm>
              <a:off x="560382" y="1918915"/>
              <a:ext cx="3246401" cy="2149026"/>
            </a:xfrm>
            <a:prstGeom prst="rect">
              <a:avLst/>
            </a:prstGeom>
          </p:spPr>
        </p:pic>
        <p:sp>
          <p:nvSpPr>
            <p:cNvPr id="16" name="TextBox 15">
              <a:extLst>
                <a:ext uri="{FF2B5EF4-FFF2-40B4-BE49-F238E27FC236}">
                  <a16:creationId xmlns:a16="http://schemas.microsoft.com/office/drawing/2014/main" id="{5DE06F7C-0725-60DA-78C4-FCB5FA68B3DA}"/>
                </a:ext>
              </a:extLst>
            </p:cNvPr>
            <p:cNvSpPr txBox="1"/>
            <p:nvPr/>
          </p:nvSpPr>
          <p:spPr>
            <a:xfrm>
              <a:off x="3090855" y="1785598"/>
              <a:ext cx="1631381" cy="307777"/>
            </a:xfrm>
            <a:prstGeom prst="rect">
              <a:avLst/>
            </a:prstGeom>
            <a:noFill/>
          </p:spPr>
          <p:txBody>
            <a:bodyPr wrap="square" rtlCol="0">
              <a:spAutoFit/>
            </a:bodyPr>
            <a:lstStyle/>
            <a:p>
              <a:r>
                <a:rPr lang="en-US" sz="1400" b="1" dirty="0">
                  <a:solidFill>
                    <a:srgbClr val="DB3568"/>
                  </a:solidFill>
                </a:rPr>
                <a:t>Open mini-window</a:t>
              </a:r>
            </a:p>
          </p:txBody>
        </p:sp>
        <p:cxnSp>
          <p:nvCxnSpPr>
            <p:cNvPr id="18" name="Straight Arrow Connector 17">
              <a:extLst>
                <a:ext uri="{FF2B5EF4-FFF2-40B4-BE49-F238E27FC236}">
                  <a16:creationId xmlns:a16="http://schemas.microsoft.com/office/drawing/2014/main" id="{69758484-9D83-87F7-1FC9-5C76B1A4E6C3}"/>
                </a:ext>
              </a:extLst>
            </p:cNvPr>
            <p:cNvCxnSpPr>
              <a:cxnSpLocks/>
            </p:cNvCxnSpPr>
            <p:nvPr/>
          </p:nvCxnSpPr>
          <p:spPr>
            <a:xfrm flipH="1">
              <a:off x="3623301" y="2093375"/>
              <a:ext cx="195364" cy="161232"/>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Rounded Corners 26">
              <a:extLst>
                <a:ext uri="{FF2B5EF4-FFF2-40B4-BE49-F238E27FC236}">
                  <a16:creationId xmlns:a16="http://schemas.microsoft.com/office/drawing/2014/main" id="{ABCD1598-FBA7-F984-A202-D47179624AAD}"/>
                </a:ext>
              </a:extLst>
            </p:cNvPr>
            <p:cNvSpPr/>
            <p:nvPr/>
          </p:nvSpPr>
          <p:spPr>
            <a:xfrm>
              <a:off x="3317691" y="2173991"/>
              <a:ext cx="305610" cy="322100"/>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A1155F4E-445E-6C07-1CA0-4A9CE695092A}"/>
                </a:ext>
              </a:extLst>
            </p:cNvPr>
            <p:cNvSpPr txBox="1"/>
            <p:nvPr/>
          </p:nvSpPr>
          <p:spPr>
            <a:xfrm>
              <a:off x="21105" y="3705463"/>
              <a:ext cx="701765" cy="307777"/>
            </a:xfrm>
            <a:prstGeom prst="rect">
              <a:avLst/>
            </a:prstGeom>
            <a:noFill/>
          </p:spPr>
          <p:txBody>
            <a:bodyPr wrap="square" rtlCol="0">
              <a:spAutoFit/>
            </a:bodyPr>
            <a:lstStyle/>
            <a:p>
              <a:r>
                <a:rPr lang="en-US" sz="1400" b="1" dirty="0">
                  <a:solidFill>
                    <a:srgbClr val="DB3568"/>
                  </a:solidFill>
                </a:rPr>
                <a:t>Mute</a:t>
              </a:r>
            </a:p>
          </p:txBody>
        </p:sp>
        <p:sp>
          <p:nvSpPr>
            <p:cNvPr id="36" name="TextBox 35">
              <a:extLst>
                <a:ext uri="{FF2B5EF4-FFF2-40B4-BE49-F238E27FC236}">
                  <a16:creationId xmlns:a16="http://schemas.microsoft.com/office/drawing/2014/main" id="{C939872E-39EE-ECD7-A386-62207BA1A39C}"/>
                </a:ext>
              </a:extLst>
            </p:cNvPr>
            <p:cNvSpPr txBox="1"/>
            <p:nvPr/>
          </p:nvSpPr>
          <p:spPr>
            <a:xfrm>
              <a:off x="348668" y="4018743"/>
              <a:ext cx="626801" cy="307777"/>
            </a:xfrm>
            <a:prstGeom prst="rect">
              <a:avLst/>
            </a:prstGeom>
            <a:noFill/>
          </p:spPr>
          <p:txBody>
            <a:bodyPr wrap="square" rtlCol="0">
              <a:spAutoFit/>
            </a:bodyPr>
            <a:lstStyle/>
            <a:p>
              <a:r>
                <a:rPr lang="en-US" sz="1400" b="1" dirty="0">
                  <a:solidFill>
                    <a:srgbClr val="DB3568"/>
                  </a:solidFill>
                </a:rPr>
                <a:t>Video</a:t>
              </a:r>
            </a:p>
          </p:txBody>
        </p:sp>
        <p:sp>
          <p:nvSpPr>
            <p:cNvPr id="37" name="TextBox 36">
              <a:extLst>
                <a:ext uri="{FF2B5EF4-FFF2-40B4-BE49-F238E27FC236}">
                  <a16:creationId xmlns:a16="http://schemas.microsoft.com/office/drawing/2014/main" id="{6C34F42D-F0E7-0A94-DD34-002ABFE2DA6F}"/>
                </a:ext>
              </a:extLst>
            </p:cNvPr>
            <p:cNvSpPr txBox="1"/>
            <p:nvPr/>
          </p:nvSpPr>
          <p:spPr>
            <a:xfrm>
              <a:off x="1141804" y="4067941"/>
              <a:ext cx="1162845" cy="307777"/>
            </a:xfrm>
            <a:prstGeom prst="rect">
              <a:avLst/>
            </a:prstGeom>
            <a:noFill/>
          </p:spPr>
          <p:txBody>
            <a:bodyPr wrap="square" rtlCol="0">
              <a:spAutoFit/>
            </a:bodyPr>
            <a:lstStyle/>
            <a:p>
              <a:r>
                <a:rPr lang="en-US" sz="1400" b="1" dirty="0">
                  <a:solidFill>
                    <a:srgbClr val="DB3568"/>
                  </a:solidFill>
                </a:rPr>
                <a:t>Screenshare</a:t>
              </a:r>
            </a:p>
          </p:txBody>
        </p:sp>
        <p:sp>
          <p:nvSpPr>
            <p:cNvPr id="38" name="TextBox 37">
              <a:extLst>
                <a:ext uri="{FF2B5EF4-FFF2-40B4-BE49-F238E27FC236}">
                  <a16:creationId xmlns:a16="http://schemas.microsoft.com/office/drawing/2014/main" id="{0A70219B-9708-81FD-866B-131D3695877F}"/>
                </a:ext>
              </a:extLst>
            </p:cNvPr>
            <p:cNvSpPr txBox="1"/>
            <p:nvPr/>
          </p:nvSpPr>
          <p:spPr>
            <a:xfrm>
              <a:off x="2105828" y="4161288"/>
              <a:ext cx="1162845" cy="523220"/>
            </a:xfrm>
            <a:prstGeom prst="rect">
              <a:avLst/>
            </a:prstGeom>
            <a:noFill/>
          </p:spPr>
          <p:txBody>
            <a:bodyPr wrap="square" rtlCol="0">
              <a:spAutoFit/>
            </a:bodyPr>
            <a:lstStyle/>
            <a:p>
              <a:r>
                <a:rPr lang="en-US" sz="1400" b="1" dirty="0">
                  <a:solidFill>
                    <a:srgbClr val="DB3568"/>
                  </a:solidFill>
                </a:rPr>
                <a:t>Emojis &amp; reactions</a:t>
              </a:r>
            </a:p>
          </p:txBody>
        </p:sp>
        <p:sp>
          <p:nvSpPr>
            <p:cNvPr id="39" name="TextBox 38">
              <a:extLst>
                <a:ext uri="{FF2B5EF4-FFF2-40B4-BE49-F238E27FC236}">
                  <a16:creationId xmlns:a16="http://schemas.microsoft.com/office/drawing/2014/main" id="{29DC68DB-A5B9-B782-35D7-C27ADE884103}"/>
                </a:ext>
              </a:extLst>
            </p:cNvPr>
            <p:cNvSpPr txBox="1"/>
            <p:nvPr/>
          </p:nvSpPr>
          <p:spPr>
            <a:xfrm>
              <a:off x="3041878" y="4092486"/>
              <a:ext cx="1162845" cy="523220"/>
            </a:xfrm>
            <a:prstGeom prst="rect">
              <a:avLst/>
            </a:prstGeom>
            <a:noFill/>
          </p:spPr>
          <p:txBody>
            <a:bodyPr wrap="square" rtlCol="0">
              <a:spAutoFit/>
            </a:bodyPr>
            <a:lstStyle/>
            <a:p>
              <a:r>
                <a:rPr lang="en-US" sz="1400" b="1" dirty="0">
                  <a:solidFill>
                    <a:srgbClr val="DB3568"/>
                  </a:solidFill>
                </a:rPr>
                <a:t>More options</a:t>
              </a:r>
            </a:p>
          </p:txBody>
        </p:sp>
        <p:cxnSp>
          <p:nvCxnSpPr>
            <p:cNvPr id="41" name="Straight Arrow Connector 40">
              <a:extLst>
                <a:ext uri="{FF2B5EF4-FFF2-40B4-BE49-F238E27FC236}">
                  <a16:creationId xmlns:a16="http://schemas.microsoft.com/office/drawing/2014/main" id="{028C376F-F658-7A2A-6DDE-0AAC3EF7E746}"/>
                </a:ext>
              </a:extLst>
            </p:cNvPr>
            <p:cNvCxnSpPr>
              <a:cxnSpLocks/>
            </p:cNvCxnSpPr>
            <p:nvPr/>
          </p:nvCxnSpPr>
          <p:spPr>
            <a:xfrm flipV="1">
              <a:off x="467755" y="3659250"/>
              <a:ext cx="382344" cy="150829"/>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610D16B2-5326-8D0F-10C6-0C1F8AD1ED90}"/>
                </a:ext>
              </a:extLst>
            </p:cNvPr>
            <p:cNvCxnSpPr>
              <a:cxnSpLocks/>
            </p:cNvCxnSpPr>
            <p:nvPr/>
          </p:nvCxnSpPr>
          <p:spPr>
            <a:xfrm flipV="1">
              <a:off x="812981" y="3853970"/>
              <a:ext cx="449166" cy="238516"/>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2D02FBF7-EADD-5DBB-D019-C17D8F501F25}"/>
                </a:ext>
              </a:extLst>
            </p:cNvPr>
            <p:cNvCxnSpPr>
              <a:cxnSpLocks/>
            </p:cNvCxnSpPr>
            <p:nvPr/>
          </p:nvCxnSpPr>
          <p:spPr>
            <a:xfrm flipV="1">
              <a:off x="1733078" y="3819651"/>
              <a:ext cx="33526" cy="352980"/>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51" name="Straight Arrow Connector 50">
              <a:extLst>
                <a:ext uri="{FF2B5EF4-FFF2-40B4-BE49-F238E27FC236}">
                  <a16:creationId xmlns:a16="http://schemas.microsoft.com/office/drawing/2014/main" id="{AFFD172E-F03B-FA72-C07C-E4B85E6E5C4F}"/>
                </a:ext>
              </a:extLst>
            </p:cNvPr>
            <p:cNvCxnSpPr>
              <a:cxnSpLocks/>
            </p:cNvCxnSpPr>
            <p:nvPr/>
          </p:nvCxnSpPr>
          <p:spPr>
            <a:xfrm flipH="1" flipV="1">
              <a:off x="2281465" y="3853970"/>
              <a:ext cx="153700" cy="395526"/>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55" name="Straight Arrow Connector 54">
              <a:extLst>
                <a:ext uri="{FF2B5EF4-FFF2-40B4-BE49-F238E27FC236}">
                  <a16:creationId xmlns:a16="http://schemas.microsoft.com/office/drawing/2014/main" id="{615C9D2F-66FA-2F6E-9231-D28FB9562981}"/>
                </a:ext>
              </a:extLst>
            </p:cNvPr>
            <p:cNvCxnSpPr>
              <a:cxnSpLocks/>
            </p:cNvCxnSpPr>
            <p:nvPr/>
          </p:nvCxnSpPr>
          <p:spPr>
            <a:xfrm flipH="1" flipV="1">
              <a:off x="2675126" y="3819651"/>
              <a:ext cx="511134" cy="341637"/>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0" name="Group 69" descr="Large window view with Thread">
            <a:extLst>
              <a:ext uri="{FF2B5EF4-FFF2-40B4-BE49-F238E27FC236}">
                <a16:creationId xmlns:a16="http://schemas.microsoft.com/office/drawing/2014/main" id="{BB93A20A-2534-908F-8B33-ADBEA6AC4C7F}"/>
              </a:ext>
            </a:extLst>
          </p:cNvPr>
          <p:cNvGrpSpPr/>
          <p:nvPr/>
        </p:nvGrpSpPr>
        <p:grpSpPr>
          <a:xfrm>
            <a:off x="6277634" y="4559600"/>
            <a:ext cx="6235864" cy="2082747"/>
            <a:chOff x="6277634" y="4559600"/>
            <a:chExt cx="6235864" cy="2082747"/>
          </a:xfrm>
        </p:grpSpPr>
        <p:pic>
          <p:nvPicPr>
            <p:cNvPr id="66" name="Picture 65" descr="A screenshot of a computer&#10;&#10;Description automatically generated">
              <a:extLst>
                <a:ext uri="{FF2B5EF4-FFF2-40B4-BE49-F238E27FC236}">
                  <a16:creationId xmlns:a16="http://schemas.microsoft.com/office/drawing/2014/main" id="{9050EA3C-6819-1670-31DC-CB2C058ED5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782806" y="4559600"/>
              <a:ext cx="3860455" cy="2082747"/>
            </a:xfrm>
            <a:prstGeom prst="rect">
              <a:avLst/>
            </a:prstGeom>
          </p:spPr>
        </p:pic>
        <p:sp>
          <p:nvSpPr>
            <p:cNvPr id="67" name="TextBox 66">
              <a:extLst>
                <a:ext uri="{FF2B5EF4-FFF2-40B4-BE49-F238E27FC236}">
                  <a16:creationId xmlns:a16="http://schemas.microsoft.com/office/drawing/2014/main" id="{79D98A05-20E0-CCCA-072F-17E6C63F224B}"/>
                </a:ext>
              </a:extLst>
            </p:cNvPr>
            <p:cNvSpPr txBox="1"/>
            <p:nvPr/>
          </p:nvSpPr>
          <p:spPr>
            <a:xfrm>
              <a:off x="6277634" y="5615244"/>
              <a:ext cx="1740475" cy="584775"/>
            </a:xfrm>
            <a:prstGeom prst="rect">
              <a:avLst/>
            </a:prstGeom>
            <a:noFill/>
          </p:spPr>
          <p:txBody>
            <a:bodyPr wrap="square" rtlCol="0">
              <a:spAutoFit/>
            </a:bodyPr>
            <a:lstStyle/>
            <a:p>
              <a:r>
                <a:rPr lang="en-US" sz="1400" b="1" dirty="0">
                  <a:solidFill>
                    <a:srgbClr val="DB3568"/>
                  </a:solidFill>
                </a:rPr>
                <a:t>Large window view</a:t>
              </a:r>
            </a:p>
            <a:p>
              <a:endParaRPr lang="en-US" dirty="0"/>
            </a:p>
          </p:txBody>
        </p:sp>
        <p:sp>
          <p:nvSpPr>
            <p:cNvPr id="68" name="TextBox 67">
              <a:extLst>
                <a:ext uri="{FF2B5EF4-FFF2-40B4-BE49-F238E27FC236}">
                  <a16:creationId xmlns:a16="http://schemas.microsoft.com/office/drawing/2014/main" id="{0C103FE4-18DA-D228-A630-F0EC9566E884}"/>
                </a:ext>
              </a:extLst>
            </p:cNvPr>
            <p:cNvSpPr txBox="1"/>
            <p:nvPr/>
          </p:nvSpPr>
          <p:spPr>
            <a:xfrm>
              <a:off x="10773023" y="5699221"/>
              <a:ext cx="1740475" cy="584775"/>
            </a:xfrm>
            <a:prstGeom prst="rect">
              <a:avLst/>
            </a:prstGeom>
            <a:noFill/>
          </p:spPr>
          <p:txBody>
            <a:bodyPr wrap="square" rtlCol="0">
              <a:spAutoFit/>
            </a:bodyPr>
            <a:lstStyle/>
            <a:p>
              <a:r>
                <a:rPr lang="en-US" sz="1400" b="1" dirty="0">
                  <a:solidFill>
                    <a:srgbClr val="DB3568"/>
                  </a:solidFill>
                </a:rPr>
                <a:t>Thread</a:t>
              </a:r>
            </a:p>
            <a:p>
              <a:endParaRPr lang="en-US" dirty="0"/>
            </a:p>
          </p:txBody>
        </p:sp>
        <p:sp>
          <p:nvSpPr>
            <p:cNvPr id="69" name="Rectangle: Rounded Corners 68">
              <a:extLst>
                <a:ext uri="{FF2B5EF4-FFF2-40B4-BE49-F238E27FC236}">
                  <a16:creationId xmlns:a16="http://schemas.microsoft.com/office/drawing/2014/main" id="{8427572A-A70B-A917-E8D1-1EF6BBF85C4F}"/>
                </a:ext>
              </a:extLst>
            </p:cNvPr>
            <p:cNvSpPr/>
            <p:nvPr/>
          </p:nvSpPr>
          <p:spPr>
            <a:xfrm>
              <a:off x="10585864" y="4615706"/>
              <a:ext cx="1139631" cy="1955691"/>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9195265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7426A9-AE15-4756-B6C5-787B3D72FA3B}"/>
              </a:ext>
            </a:extLst>
          </p:cNvPr>
          <p:cNvSpPr>
            <a:spLocks noGrp="1"/>
          </p:cNvSpPr>
          <p:nvPr>
            <p:ph type="title"/>
          </p:nvPr>
        </p:nvSpPr>
        <p:spPr/>
        <p:txBody>
          <a:bodyPr/>
          <a:lstStyle/>
          <a:p>
            <a:r>
              <a:rPr lang="en-US" dirty="0"/>
              <a:t>Huddle Toolbars</a:t>
            </a:r>
          </a:p>
        </p:txBody>
      </p:sp>
      <p:sp>
        <p:nvSpPr>
          <p:cNvPr id="5" name="Slide Number Placeholder 4">
            <a:extLst>
              <a:ext uri="{FF2B5EF4-FFF2-40B4-BE49-F238E27FC236}">
                <a16:creationId xmlns:a16="http://schemas.microsoft.com/office/drawing/2014/main" id="{E849070E-3C89-4814-8ED5-FCB1074C65A4}"/>
              </a:ext>
            </a:extLst>
          </p:cNvPr>
          <p:cNvSpPr>
            <a:spLocks noGrp="1"/>
          </p:cNvSpPr>
          <p:nvPr>
            <p:ph type="sldNum" sz="quarter" idx="12"/>
          </p:nvPr>
        </p:nvSpPr>
        <p:spPr/>
        <p:txBody>
          <a:bodyPr/>
          <a:lstStyle/>
          <a:p>
            <a:fld id="{4EADB2B1-18EC-453C-8031-D4880FBCDB79}" type="slidenum">
              <a:rPr lang="en-US" smtClean="0"/>
              <a:pPr/>
              <a:t>39</a:t>
            </a:fld>
            <a:endParaRPr lang="en-US"/>
          </a:p>
        </p:txBody>
      </p:sp>
      <p:pic>
        <p:nvPicPr>
          <p:cNvPr id="10" name="Picture 9" descr="screenshare taskbar">
            <a:extLst>
              <a:ext uri="{FF2B5EF4-FFF2-40B4-BE49-F238E27FC236}">
                <a16:creationId xmlns:a16="http://schemas.microsoft.com/office/drawing/2014/main" id="{A394CF49-2741-4AC6-8556-F4125DE92BA8}"/>
              </a:ext>
            </a:extLst>
          </p:cNvPr>
          <p:cNvPicPr>
            <a:picLocks noChangeAspect="1"/>
          </p:cNvPicPr>
          <p:nvPr/>
        </p:nvPicPr>
        <p:blipFill rotWithShape="1">
          <a:blip r:embed="rId3">
            <a:extLst>
              <a:ext uri="{28A0092B-C50C-407E-A947-70E740481C1C}">
                <a14:useLocalDpi xmlns:a14="http://schemas.microsoft.com/office/drawing/2010/main" val="0"/>
              </a:ext>
            </a:extLst>
          </a:blip>
          <a:srcRect l="3903"/>
          <a:stretch/>
        </p:blipFill>
        <p:spPr>
          <a:xfrm>
            <a:off x="3240444" y="4085759"/>
            <a:ext cx="5865849" cy="1423681"/>
          </a:xfrm>
          <a:prstGeom prst="rect">
            <a:avLst/>
          </a:prstGeom>
          <a:ln>
            <a:solidFill>
              <a:schemeClr val="bg1">
                <a:lumMod val="85000"/>
              </a:schemeClr>
            </a:solidFill>
          </a:ln>
        </p:spPr>
      </p:pic>
      <p:sp>
        <p:nvSpPr>
          <p:cNvPr id="4" name="TextBox 3">
            <a:extLst>
              <a:ext uri="{FF2B5EF4-FFF2-40B4-BE49-F238E27FC236}">
                <a16:creationId xmlns:a16="http://schemas.microsoft.com/office/drawing/2014/main" id="{55E0BF1C-941D-E5D6-EB7B-FB8BEA4C0D6E}"/>
              </a:ext>
            </a:extLst>
          </p:cNvPr>
          <p:cNvSpPr txBox="1"/>
          <p:nvPr/>
        </p:nvSpPr>
        <p:spPr>
          <a:xfrm>
            <a:off x="5021293" y="2265943"/>
            <a:ext cx="1945115" cy="307777"/>
          </a:xfrm>
          <a:prstGeom prst="rect">
            <a:avLst/>
          </a:prstGeom>
          <a:noFill/>
        </p:spPr>
        <p:txBody>
          <a:bodyPr wrap="square" rtlCol="0">
            <a:spAutoFit/>
          </a:bodyPr>
          <a:lstStyle/>
          <a:p>
            <a:r>
              <a:rPr lang="en-US" sz="1400" b="1" dirty="0">
                <a:solidFill>
                  <a:srgbClr val="DB3568"/>
                </a:solidFill>
              </a:rPr>
              <a:t>Large Window Taskbar</a:t>
            </a:r>
          </a:p>
        </p:txBody>
      </p:sp>
      <p:grpSp>
        <p:nvGrpSpPr>
          <p:cNvPr id="19" name="Group 18" descr="Large window taskbar showing invite people and hide thread icons">
            <a:extLst>
              <a:ext uri="{FF2B5EF4-FFF2-40B4-BE49-F238E27FC236}">
                <a16:creationId xmlns:a16="http://schemas.microsoft.com/office/drawing/2014/main" id="{BDFE4513-D5C6-F4C1-9FF3-DA07A1CFF6F8}"/>
              </a:ext>
            </a:extLst>
          </p:cNvPr>
          <p:cNvGrpSpPr/>
          <p:nvPr/>
        </p:nvGrpSpPr>
        <p:grpSpPr>
          <a:xfrm>
            <a:off x="169682" y="2674457"/>
            <a:ext cx="11946904" cy="964089"/>
            <a:chOff x="169682" y="2674457"/>
            <a:chExt cx="11946904" cy="964089"/>
          </a:xfrm>
        </p:grpSpPr>
        <p:pic>
          <p:nvPicPr>
            <p:cNvPr id="59" name="Picture 58" descr="A screenshot of a computer&#10;&#10;Description automatically generated">
              <a:extLst>
                <a:ext uri="{FF2B5EF4-FFF2-40B4-BE49-F238E27FC236}">
                  <a16:creationId xmlns:a16="http://schemas.microsoft.com/office/drawing/2014/main" id="{1AA08139-8A93-936B-1728-BB8B68C15B31}"/>
                </a:ext>
              </a:extLst>
            </p:cNvPr>
            <p:cNvPicPr>
              <a:picLocks noChangeAspect="1"/>
            </p:cNvPicPr>
            <p:nvPr/>
          </p:nvPicPr>
          <p:blipFill rotWithShape="1">
            <a:blip r:embed="rId4">
              <a:extLst>
                <a:ext uri="{28A0092B-C50C-407E-A947-70E740481C1C}">
                  <a14:useLocalDpi xmlns:a14="http://schemas.microsoft.com/office/drawing/2010/main" val="0"/>
                </a:ext>
              </a:extLst>
            </a:blip>
            <a:srcRect l="-250" t="91552" r="250" b="2"/>
            <a:stretch/>
          </p:blipFill>
          <p:spPr>
            <a:xfrm>
              <a:off x="169682" y="2674457"/>
              <a:ext cx="11946904" cy="555575"/>
            </a:xfrm>
            <a:prstGeom prst="rect">
              <a:avLst/>
            </a:prstGeom>
          </p:spPr>
        </p:pic>
        <p:sp>
          <p:nvSpPr>
            <p:cNvPr id="60" name="TextBox 59">
              <a:extLst>
                <a:ext uri="{FF2B5EF4-FFF2-40B4-BE49-F238E27FC236}">
                  <a16:creationId xmlns:a16="http://schemas.microsoft.com/office/drawing/2014/main" id="{C07D9CC3-4541-FB53-11CF-1E49A653EC38}"/>
                </a:ext>
              </a:extLst>
            </p:cNvPr>
            <p:cNvSpPr txBox="1"/>
            <p:nvPr/>
          </p:nvSpPr>
          <p:spPr>
            <a:xfrm>
              <a:off x="10731474" y="3275111"/>
              <a:ext cx="1162845" cy="307777"/>
            </a:xfrm>
            <a:prstGeom prst="rect">
              <a:avLst/>
            </a:prstGeom>
            <a:noFill/>
          </p:spPr>
          <p:txBody>
            <a:bodyPr wrap="square" rtlCol="0">
              <a:spAutoFit/>
            </a:bodyPr>
            <a:lstStyle/>
            <a:p>
              <a:r>
                <a:rPr lang="en-US" sz="1400" b="1" dirty="0">
                  <a:solidFill>
                    <a:srgbClr val="DB3568"/>
                  </a:solidFill>
                </a:rPr>
                <a:t>Hide thread</a:t>
              </a:r>
            </a:p>
          </p:txBody>
        </p:sp>
        <p:sp>
          <p:nvSpPr>
            <p:cNvPr id="61" name="TextBox 60">
              <a:extLst>
                <a:ext uri="{FF2B5EF4-FFF2-40B4-BE49-F238E27FC236}">
                  <a16:creationId xmlns:a16="http://schemas.microsoft.com/office/drawing/2014/main" id="{718DE33A-9F4F-6AFF-CFAB-99179C8F4EC3}"/>
                </a:ext>
              </a:extLst>
            </p:cNvPr>
            <p:cNvSpPr txBox="1"/>
            <p:nvPr/>
          </p:nvSpPr>
          <p:spPr>
            <a:xfrm>
              <a:off x="515857" y="3330769"/>
              <a:ext cx="1162845" cy="307777"/>
            </a:xfrm>
            <a:prstGeom prst="rect">
              <a:avLst/>
            </a:prstGeom>
            <a:noFill/>
          </p:spPr>
          <p:txBody>
            <a:bodyPr wrap="square" rtlCol="0">
              <a:spAutoFit/>
            </a:bodyPr>
            <a:lstStyle/>
            <a:p>
              <a:r>
                <a:rPr lang="en-US" sz="1400" b="1" dirty="0">
                  <a:solidFill>
                    <a:srgbClr val="DB3568"/>
                  </a:solidFill>
                </a:rPr>
                <a:t>Invite people</a:t>
              </a:r>
            </a:p>
          </p:txBody>
        </p:sp>
        <p:cxnSp>
          <p:nvCxnSpPr>
            <p:cNvPr id="8" name="Straight Arrow Connector 7">
              <a:extLst>
                <a:ext uri="{FF2B5EF4-FFF2-40B4-BE49-F238E27FC236}">
                  <a16:creationId xmlns:a16="http://schemas.microsoft.com/office/drawing/2014/main" id="{F4E59376-39B0-23B9-6893-58C8B41516BE}"/>
                </a:ext>
              </a:extLst>
            </p:cNvPr>
            <p:cNvCxnSpPr/>
            <p:nvPr/>
          </p:nvCxnSpPr>
          <p:spPr>
            <a:xfrm flipH="1" flipV="1">
              <a:off x="810549" y="3167077"/>
              <a:ext cx="285421" cy="219924"/>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6AAF12A-1CA3-DC8F-0D90-0CCF269A90D7}"/>
                </a:ext>
              </a:extLst>
            </p:cNvPr>
            <p:cNvCxnSpPr>
              <a:cxnSpLocks/>
            </p:cNvCxnSpPr>
            <p:nvPr/>
          </p:nvCxnSpPr>
          <p:spPr>
            <a:xfrm flipV="1">
              <a:off x="11412558" y="2965681"/>
              <a:ext cx="392680" cy="378525"/>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12" name="Rectangle: Rounded Corners 11">
              <a:extLst>
                <a:ext uri="{FF2B5EF4-FFF2-40B4-BE49-F238E27FC236}">
                  <a16:creationId xmlns:a16="http://schemas.microsoft.com/office/drawing/2014/main" id="{9820DA3F-F25C-DC3F-A445-67882F6B7EA9}"/>
                </a:ext>
              </a:extLst>
            </p:cNvPr>
            <p:cNvSpPr/>
            <p:nvPr/>
          </p:nvSpPr>
          <p:spPr>
            <a:xfrm>
              <a:off x="632903" y="2743200"/>
              <a:ext cx="370685" cy="367645"/>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Rounded Corners 13">
              <a:extLst>
                <a:ext uri="{FF2B5EF4-FFF2-40B4-BE49-F238E27FC236}">
                  <a16:creationId xmlns:a16="http://schemas.microsoft.com/office/drawing/2014/main" id="{3E2B5A2A-1C38-71A5-767D-1856C0D8B7B8}"/>
                </a:ext>
              </a:extLst>
            </p:cNvPr>
            <p:cNvSpPr/>
            <p:nvPr/>
          </p:nvSpPr>
          <p:spPr>
            <a:xfrm>
              <a:off x="11679810" y="2674457"/>
              <a:ext cx="436776" cy="555575"/>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02779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6F1E3166-3695-4924-AE27-E0389D7159C0}"/>
              </a:ext>
            </a:extLst>
          </p:cNvPr>
          <p:cNvSpPr>
            <a:spLocks noGrp="1"/>
          </p:cNvSpPr>
          <p:nvPr>
            <p:ph idx="1"/>
          </p:nvPr>
        </p:nvSpPr>
        <p:spPr/>
        <p:txBody>
          <a:bodyPr/>
          <a:lstStyle/>
          <a:p>
            <a:r>
              <a:rPr lang="en-US"/>
              <a:t>Channels are dedicated spaces that organize conversations.</a:t>
            </a:r>
          </a:p>
          <a:p>
            <a:r>
              <a:rPr lang="en-US"/>
              <a:t>Channels bring order and clarity to work — you can create them for any project, topic, or team. With the right people and information in one place, teams can share ideas, make decisions, and move work forward.</a:t>
            </a:r>
          </a:p>
          <a:p>
            <a:pPr marL="0" indent="0">
              <a:buNone/>
            </a:pPr>
            <a:endParaRPr lang="en-US"/>
          </a:p>
        </p:txBody>
      </p:sp>
      <p:sp>
        <p:nvSpPr>
          <p:cNvPr id="7" name="Title 6">
            <a:extLst>
              <a:ext uri="{FF2B5EF4-FFF2-40B4-BE49-F238E27FC236}">
                <a16:creationId xmlns:a16="http://schemas.microsoft.com/office/drawing/2014/main" id="{67242E48-0534-4575-B971-4FB6AC0CEF02}"/>
              </a:ext>
            </a:extLst>
          </p:cNvPr>
          <p:cNvSpPr>
            <a:spLocks noGrp="1"/>
          </p:cNvSpPr>
          <p:nvPr>
            <p:ph type="title"/>
          </p:nvPr>
        </p:nvSpPr>
        <p:spPr/>
        <p:txBody>
          <a:bodyPr/>
          <a:lstStyle/>
          <a:p>
            <a:r>
              <a:rPr lang="en-US"/>
              <a:t>The Big Picture – What is a channel?</a:t>
            </a:r>
          </a:p>
        </p:txBody>
      </p:sp>
      <p:sp>
        <p:nvSpPr>
          <p:cNvPr id="6" name="Slide Number Placeholder 5">
            <a:extLst>
              <a:ext uri="{FF2B5EF4-FFF2-40B4-BE49-F238E27FC236}">
                <a16:creationId xmlns:a16="http://schemas.microsoft.com/office/drawing/2014/main" id="{61327818-7E2C-4D00-833E-1FABA4F70955}"/>
              </a:ext>
            </a:extLst>
          </p:cNvPr>
          <p:cNvSpPr>
            <a:spLocks noGrp="1"/>
          </p:cNvSpPr>
          <p:nvPr>
            <p:ph type="sldNum" sz="quarter" idx="12"/>
          </p:nvPr>
        </p:nvSpPr>
        <p:spPr/>
        <p:txBody>
          <a:bodyPr/>
          <a:lstStyle/>
          <a:p>
            <a:fld id="{4EADB2B1-18EC-453C-8031-D4880FBCDB79}" type="slidenum">
              <a:rPr lang="en-US" smtClean="0"/>
              <a:pPr/>
              <a:t>4</a:t>
            </a:fld>
            <a:endParaRPr lang="en-US"/>
          </a:p>
        </p:txBody>
      </p:sp>
    </p:spTree>
    <p:extLst>
      <p:ext uri="{BB962C8B-B14F-4D97-AF65-F5344CB8AC3E}">
        <p14:creationId xmlns:p14="http://schemas.microsoft.com/office/powerpoint/2010/main" val="1508247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66EBBBA-24B0-4072-AA9F-A93AB082F6DB}"/>
              </a:ext>
            </a:extLst>
          </p:cNvPr>
          <p:cNvSpPr>
            <a:spLocks noChangeArrowheads="1"/>
          </p:cNvSpPr>
          <p:nvPr/>
        </p:nvSpPr>
        <p:spPr bwMode="auto">
          <a:xfrm>
            <a:off x="895033" y="1870307"/>
            <a:ext cx="10987515" cy="42165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0" rIns="91440" bIns="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700" b="0" i="0" u="none" strike="noStrike" cap="none" normalizeH="0" baseline="0" dirty="0">
                <a:ln>
                  <a:noFill/>
                </a:ln>
                <a:solidFill>
                  <a:schemeClr val="tx1"/>
                </a:solidFill>
                <a:effectLst/>
                <a:ea typeface="Times New Roman" panose="02020603050405020304" pitchFamily="18" charset="0"/>
              </a:rPr>
              <a:t>From a channel or (DM), click the</a:t>
            </a:r>
            <a:r>
              <a:rPr kumimoji="0" lang="en-US" altLang="en-US" sz="1700" b="1" i="1" u="none" strike="noStrike" cap="none" normalizeH="0" baseline="0" dirty="0">
                <a:ln>
                  <a:noFill/>
                </a:ln>
                <a:solidFill>
                  <a:schemeClr val="tx1"/>
                </a:solidFill>
                <a:effectLst/>
                <a:ea typeface="Times New Roman" panose="02020603050405020304" pitchFamily="18" charset="0"/>
              </a:rPr>
              <a:t> </a:t>
            </a:r>
            <a:r>
              <a:rPr kumimoji="0" lang="en-US" altLang="en-US" sz="1700" b="1" i="0" u="none" strike="noStrike" cap="none" normalizeH="0" baseline="0" dirty="0">
                <a:ln>
                  <a:noFill/>
                </a:ln>
                <a:solidFill>
                  <a:schemeClr val="tx1"/>
                </a:solidFill>
                <a:effectLst/>
                <a:ea typeface="Times New Roman" panose="02020603050405020304" pitchFamily="18" charset="0"/>
              </a:rPr>
              <a:t>camera icon</a:t>
            </a:r>
            <a:r>
              <a:rPr kumimoji="0" lang="en-US" altLang="en-US" sz="1700" b="0" i="0" u="none" strike="noStrike" cap="none" normalizeH="0" baseline="0" dirty="0">
                <a:ln>
                  <a:noFill/>
                </a:ln>
                <a:solidFill>
                  <a:schemeClr val="tx1"/>
                </a:solidFill>
                <a:effectLst/>
                <a:ea typeface="Times New Roman" panose="02020603050405020304" pitchFamily="18" charset="0"/>
              </a:rPr>
              <a:t> in the message field.</a:t>
            </a:r>
            <a:endParaRPr lang="en-US" altLang="en-US" sz="1700" dirty="0">
              <a:ea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700" b="0" i="0" u="none" strike="noStrike" cap="none" normalizeH="0" baseline="0" dirty="0">
                <a:ln>
                  <a:noFill/>
                </a:ln>
                <a:solidFill>
                  <a:schemeClr val="tx1"/>
                </a:solidFill>
                <a:effectLst/>
                <a:ea typeface="Times New Roman" panose="02020603050405020304" pitchFamily="18" charset="0"/>
              </a:rPr>
              <a:t>You can either record yourself speaking or a screen you’d like to share.  Select with a click.  You can also start sharing once you’re recording and stop sharing at any time.</a:t>
            </a:r>
            <a:endParaRPr kumimoji="0" lang="en-US" altLang="en-US" sz="1700" b="0" i="0" u="none" strike="noStrike" cap="none" normalizeH="0" baseline="0" dirty="0">
              <a:ln>
                <a:noFill/>
              </a:ln>
              <a:solidFill>
                <a:schemeClr val="tx1"/>
              </a:solidFill>
              <a:effectLst/>
              <a:ea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700" b="0" i="0" u="none" strike="noStrike" cap="none" normalizeH="0" baseline="0" dirty="0">
                <a:ln>
                  <a:noFill/>
                </a:ln>
                <a:solidFill>
                  <a:schemeClr val="tx1"/>
                </a:solidFill>
                <a:effectLst/>
                <a:ea typeface="Times New Roman" panose="02020603050405020304" pitchFamily="18" charset="0"/>
              </a:rPr>
              <a:t>Click </a:t>
            </a:r>
            <a:r>
              <a:rPr kumimoji="0" lang="en-US" altLang="en-US" sz="1700" b="1" i="0" u="none" strike="noStrike" cap="none" normalizeH="0" baseline="0" dirty="0">
                <a:ln>
                  <a:noFill/>
                </a:ln>
                <a:solidFill>
                  <a:schemeClr val="tx1"/>
                </a:solidFill>
                <a:effectLst/>
                <a:ea typeface="Times New Roman" panose="02020603050405020304" pitchFamily="18" charset="0"/>
              </a:rPr>
              <a:t>Record</a:t>
            </a:r>
            <a:r>
              <a:rPr kumimoji="0" lang="en-US" altLang="en-US" sz="1700" b="0" i="0" u="none" strike="noStrike" cap="none" normalizeH="0" baseline="0" dirty="0">
                <a:ln>
                  <a:noFill/>
                </a:ln>
                <a:solidFill>
                  <a:schemeClr val="tx1"/>
                </a:solidFill>
                <a:effectLst/>
                <a:ea typeface="Times New Roman" panose="02020603050405020304" pitchFamily="18" charset="0"/>
              </a:rPr>
              <a:t>.  </a:t>
            </a:r>
            <a:endParaRPr kumimoji="0" lang="en-US" altLang="en-US" sz="1700" b="0" i="0" u="none" strike="noStrike" cap="none" normalizeH="0" baseline="0" dirty="0">
              <a:ln>
                <a:noFill/>
              </a:ln>
              <a:solidFill>
                <a:schemeClr val="tx1"/>
              </a:solidFill>
              <a:effectLst/>
              <a:ea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r>
              <a:rPr kumimoji="0" lang="en-US" altLang="en-US" sz="1700" b="0" i="0" u="none" strike="noStrike" cap="none" normalizeH="0" baseline="0" dirty="0">
                <a:ln>
                  <a:noFill/>
                </a:ln>
                <a:solidFill>
                  <a:schemeClr val="tx1"/>
                </a:solidFill>
                <a:effectLst/>
                <a:ea typeface="Times New Roman" panose="02020603050405020304" pitchFamily="18" charset="0"/>
              </a:rPr>
              <a:t>When you’re finished, click </a:t>
            </a:r>
            <a:r>
              <a:rPr kumimoji="0" lang="en-US" altLang="en-US" sz="1700" b="1" i="0" u="none" strike="noStrike" cap="none" normalizeH="0" baseline="0" dirty="0">
                <a:ln>
                  <a:noFill/>
                </a:ln>
                <a:solidFill>
                  <a:schemeClr val="tx1"/>
                </a:solidFill>
                <a:effectLst/>
                <a:ea typeface="Times New Roman" panose="02020603050405020304" pitchFamily="18" charset="0"/>
              </a:rPr>
              <a:t>Stop</a:t>
            </a:r>
            <a:r>
              <a:rPr kumimoji="0" lang="en-US" altLang="en-US" sz="1700" b="0" i="0" u="none" strike="noStrike" cap="none" normalizeH="0" baseline="0" dirty="0">
                <a:ln>
                  <a:noFill/>
                </a:ln>
                <a:solidFill>
                  <a:schemeClr val="tx1"/>
                </a:solidFill>
                <a:effectLst/>
                <a:ea typeface="Times New Roman" panose="02020603050405020304" pitchFamily="18" charset="0"/>
              </a:rPr>
              <a:t>. </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lang="en-US" altLang="en-US" sz="1700" dirty="0">
              <a:ea typeface="Times New Roman" panose="02020603050405020304" pitchFamily="18" charset="0"/>
            </a:endParaRPr>
          </a:p>
          <a:p>
            <a:pPr marR="0" lvl="0" algn="l" defTabSz="914400" rtl="0" eaLnBrk="0" fontAlgn="base" latinLnBrk="0" hangingPunct="0">
              <a:lnSpc>
                <a:spcPct val="100000"/>
              </a:lnSpc>
              <a:spcBef>
                <a:spcPct val="0"/>
              </a:spcBef>
              <a:spcAft>
                <a:spcPct val="0"/>
              </a:spcAft>
              <a:buClrTx/>
              <a:buSzTx/>
              <a:tabLst/>
            </a:pPr>
            <a:endParaRPr kumimoji="0" lang="en-US" altLang="en-US" sz="1700" b="0" i="0" u="none" strike="noStrike" cap="none" normalizeH="0" baseline="0" dirty="0">
              <a:ln>
                <a:noFill/>
              </a:ln>
              <a:solidFill>
                <a:schemeClr val="tx1"/>
              </a:solidFill>
              <a:effectLst/>
              <a:ea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pPr>
            <a:endParaRPr kumimoji="0" lang="en-US" altLang="en-US" sz="1700" b="0"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5"/>
              <a:tabLst/>
            </a:pPr>
            <a:r>
              <a:rPr kumimoji="0" lang="en-US" altLang="en-US" sz="1700" b="0"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You will now have the option to re-record, by selecting </a:t>
            </a:r>
            <a:r>
              <a:rPr kumimoji="0" lang="en-US" altLang="en-US" sz="1700"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Retry</a:t>
            </a:r>
            <a:r>
              <a:rPr kumimoji="0" lang="en-US" altLang="en-US" sz="1700" b="0"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  You will also have the option to download your recording</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5"/>
              <a:tabLst/>
            </a:pPr>
            <a:endParaRPr lang="en-US" altLang="en-US" sz="1700" dirty="0">
              <a:ea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5"/>
              <a:tabLst/>
            </a:pPr>
            <a:endParaRPr kumimoji="0" lang="en-US" altLang="en-US" sz="1700" b="0"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5"/>
              <a:tabLst/>
            </a:pPr>
            <a:endParaRPr kumimoji="0" lang="en-US" altLang="en-US" sz="1700" b="0"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endParaRPr>
          </a:p>
          <a:p>
            <a:pPr marL="342900" indent="-342900" eaLnBrk="0" fontAlgn="base" hangingPunct="0">
              <a:spcBef>
                <a:spcPct val="0"/>
              </a:spcBef>
              <a:spcAft>
                <a:spcPct val="0"/>
              </a:spcAft>
              <a:buFont typeface="+mj-lt"/>
              <a:buAutoNum type="arabicPeriod" startAt="5"/>
            </a:pPr>
            <a:r>
              <a:rPr kumimoji="0" lang="en-US" altLang="en-US" sz="1700" b="0" i="0" u="none" strike="noStrike" cap="none" normalizeH="0" baseline="0" dirty="0">
                <a:ln>
                  <a:noFill/>
                </a:ln>
                <a:solidFill>
                  <a:srgbClr val="000000"/>
                </a:solidFill>
                <a:effectLst/>
                <a:ea typeface="Times New Roman" panose="02020603050405020304" pitchFamily="18" charset="0"/>
                <a:cs typeface="Times New Roman" panose="02020603050405020304" pitchFamily="18" charset="0"/>
              </a:rPr>
              <a:t>When complete, click </a:t>
            </a:r>
            <a:r>
              <a:rPr kumimoji="0" lang="en-US" altLang="en-US" sz="1700" b="1" i="0" u="none" strike="noStrike" cap="none" normalizeH="0" baseline="0" dirty="0">
                <a:ln>
                  <a:noFill/>
                </a:ln>
                <a:solidFill>
                  <a:srgbClr val="000000"/>
                </a:solidFill>
                <a:effectLst/>
                <a:ea typeface="Times New Roman" panose="02020603050405020304" pitchFamily="18" charset="0"/>
                <a:cs typeface="Times New Roman" panose="02020603050405020304" pitchFamily="18" charset="0"/>
              </a:rPr>
              <a:t>Next</a:t>
            </a:r>
            <a:r>
              <a:rPr kumimoji="0" lang="en-US" altLang="en-US" sz="1700" b="0" i="0" u="none" strike="noStrike" cap="none" normalizeH="0" baseline="0" dirty="0">
                <a:ln>
                  <a:noFill/>
                </a:ln>
                <a:solidFill>
                  <a:srgbClr val="000000"/>
                </a:solidFill>
                <a:effectLst/>
                <a:ea typeface="Times New Roman" panose="02020603050405020304" pitchFamily="18" charset="0"/>
                <a:cs typeface="Times New Roman" panose="02020603050405020304" pitchFamily="18" charset="0"/>
              </a:rPr>
              <a:t> and add a message if you’d like.</a:t>
            </a:r>
          </a:p>
          <a:p>
            <a:pPr marL="342900" indent="-342900" eaLnBrk="0" fontAlgn="base" hangingPunct="0">
              <a:spcBef>
                <a:spcPct val="0"/>
              </a:spcBef>
              <a:spcAft>
                <a:spcPct val="0"/>
              </a:spcAft>
              <a:buFont typeface="+mj-lt"/>
              <a:buAutoNum type="arabicPeriod" startAt="5"/>
            </a:pPr>
            <a:r>
              <a:rPr kumimoji="0" lang="en-US" altLang="en-US" sz="1700" b="0"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Click the</a:t>
            </a:r>
            <a:r>
              <a:rPr kumimoji="0" lang="en-US" altLang="en-US" sz="1700" b="1" i="1"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 </a:t>
            </a:r>
            <a:r>
              <a:rPr kumimoji="0" lang="en-US" altLang="en-US" sz="1700" b="1"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paper plane icon</a:t>
            </a:r>
            <a:r>
              <a:rPr kumimoji="0" lang="en-US" altLang="en-US" sz="1700" b="0" i="0" u="none" strike="noStrike" cap="none" normalizeH="0" baseline="0" dirty="0">
                <a:ln>
                  <a:noFill/>
                </a:ln>
                <a:solidFill>
                  <a:schemeClr val="tx1"/>
                </a:solidFill>
                <a:effectLst/>
                <a:ea typeface="Times New Roman" panose="02020603050405020304" pitchFamily="18" charset="0"/>
                <a:cs typeface="Times New Roman" panose="02020603050405020304" pitchFamily="18" charset="0"/>
              </a:rPr>
              <a:t> to send your clip</a:t>
            </a:r>
            <a:endParaRPr kumimoji="0" lang="en-US" altLang="en-US" sz="1700" b="0" i="0" u="none" strike="noStrike" cap="none" normalizeH="0" baseline="0" dirty="0">
              <a:ln>
                <a:noFill/>
              </a:ln>
              <a:solidFill>
                <a:schemeClr val="tx1"/>
              </a:solidFill>
              <a:effectLst/>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startAt="5"/>
              <a:tabLst/>
            </a:pPr>
            <a:endParaRPr kumimoji="0" lang="en-US" altLang="en-US"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 name="Title 2">
            <a:extLst>
              <a:ext uri="{FF2B5EF4-FFF2-40B4-BE49-F238E27FC236}">
                <a16:creationId xmlns:a16="http://schemas.microsoft.com/office/drawing/2014/main" id="{619C3C09-9601-47CE-B5ED-9191060F4C66}"/>
              </a:ext>
            </a:extLst>
          </p:cNvPr>
          <p:cNvSpPr>
            <a:spLocks noGrp="1"/>
          </p:cNvSpPr>
          <p:nvPr>
            <p:ph type="title"/>
          </p:nvPr>
        </p:nvSpPr>
        <p:spPr/>
        <p:txBody>
          <a:bodyPr/>
          <a:lstStyle/>
          <a:p>
            <a:r>
              <a:rPr lang="en-US"/>
              <a:t>Recording a Video Clip</a:t>
            </a:r>
          </a:p>
        </p:txBody>
      </p:sp>
      <p:sp>
        <p:nvSpPr>
          <p:cNvPr id="4" name="Slide Number Placeholder 3">
            <a:extLst>
              <a:ext uri="{FF2B5EF4-FFF2-40B4-BE49-F238E27FC236}">
                <a16:creationId xmlns:a16="http://schemas.microsoft.com/office/drawing/2014/main" id="{9890947F-7C06-4046-91A9-2914DA4A51C4}"/>
              </a:ext>
            </a:extLst>
          </p:cNvPr>
          <p:cNvSpPr>
            <a:spLocks noGrp="1"/>
          </p:cNvSpPr>
          <p:nvPr>
            <p:ph type="sldNum" sz="quarter" idx="12"/>
          </p:nvPr>
        </p:nvSpPr>
        <p:spPr/>
        <p:txBody>
          <a:bodyPr/>
          <a:lstStyle/>
          <a:p>
            <a:fld id="{4EADB2B1-18EC-453C-8031-D4880FBCDB79}" type="slidenum">
              <a:rPr lang="en-US" smtClean="0"/>
              <a:pPr/>
              <a:t>40</a:t>
            </a:fld>
            <a:endParaRPr lang="en-US"/>
          </a:p>
        </p:txBody>
      </p:sp>
      <p:pic>
        <p:nvPicPr>
          <p:cNvPr id="2051" name="Picture 35" descr="Video clip recording toolbar">
            <a:extLst>
              <a:ext uri="{FF2B5EF4-FFF2-40B4-BE49-F238E27FC236}">
                <a16:creationId xmlns:a16="http://schemas.microsoft.com/office/drawing/2014/main" id="{D24409D9-DF6C-4248-A35C-25997E1432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1046" t="81940" r="7764" b="7463"/>
          <a:stretch>
            <a:fillRect/>
          </a:stretch>
        </p:blipFill>
        <p:spPr bwMode="auto">
          <a:xfrm>
            <a:off x="1331913" y="3207802"/>
            <a:ext cx="5322887" cy="609600"/>
          </a:xfrm>
          <a:prstGeom prst="rect">
            <a:avLst/>
          </a:prstGeom>
          <a:noFill/>
          <a:ln w="9525">
            <a:solidFill>
              <a:srgbClr val="BFBFBF"/>
            </a:solidFill>
            <a:round/>
            <a:headEnd/>
            <a:tailEnd/>
          </a:ln>
          <a:extLst>
            <a:ext uri="{909E8E84-426E-40DD-AFC4-6F175D3DCCD1}">
              <a14:hiddenFill xmlns:a14="http://schemas.microsoft.com/office/drawing/2010/main">
                <a:solidFill>
                  <a:srgbClr val="FFFFFF"/>
                </a:solidFill>
              </a14:hiddenFill>
            </a:ext>
          </a:extLst>
        </p:spPr>
      </p:pic>
      <p:pic>
        <p:nvPicPr>
          <p:cNvPr id="2050" name="Picture 34" descr="video download or next toolbar">
            <a:extLst>
              <a:ext uri="{FF2B5EF4-FFF2-40B4-BE49-F238E27FC236}">
                <a16:creationId xmlns:a16="http://schemas.microsoft.com/office/drawing/2014/main" id="{7717DBA9-C0F6-4639-875B-1CE91608B7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87683" b="1894"/>
          <a:stretch>
            <a:fillRect/>
          </a:stretch>
        </p:blipFill>
        <p:spPr bwMode="auto">
          <a:xfrm>
            <a:off x="1282700" y="4296919"/>
            <a:ext cx="5337175" cy="506413"/>
          </a:xfrm>
          <a:prstGeom prst="rect">
            <a:avLst/>
          </a:prstGeom>
          <a:noFill/>
          <a:ln w="9525">
            <a:solidFill>
              <a:srgbClr val="BFBFBF"/>
            </a:solidFill>
            <a:round/>
            <a:headEnd/>
            <a:tailEnd/>
          </a:ln>
          <a:extLst>
            <a:ext uri="{909E8E84-426E-40DD-AFC4-6F175D3DCCD1}">
              <a14:hiddenFill xmlns:a14="http://schemas.microsoft.com/office/drawing/2010/main">
                <a:solidFill>
                  <a:srgbClr val="FFFFFF"/>
                </a:solidFill>
              </a14:hiddenFill>
            </a:ext>
          </a:extLst>
        </p:spPr>
      </p:pic>
      <p:grpSp>
        <p:nvGrpSpPr>
          <p:cNvPr id="6" name="Group 5" descr="video clip ready to send">
            <a:extLst>
              <a:ext uri="{FF2B5EF4-FFF2-40B4-BE49-F238E27FC236}">
                <a16:creationId xmlns:a16="http://schemas.microsoft.com/office/drawing/2014/main" id="{8CD58CAB-F665-285B-A78E-76B911CE5B11}"/>
              </a:ext>
            </a:extLst>
          </p:cNvPr>
          <p:cNvGrpSpPr/>
          <p:nvPr/>
        </p:nvGrpSpPr>
        <p:grpSpPr>
          <a:xfrm>
            <a:off x="1282700" y="5535038"/>
            <a:ext cx="6145622" cy="839113"/>
            <a:chOff x="1282700" y="5535038"/>
            <a:chExt cx="6145622" cy="839113"/>
          </a:xfrm>
        </p:grpSpPr>
        <p:pic>
          <p:nvPicPr>
            <p:cNvPr id="2049" name="Picture 31" descr="video clip inside a composition box">
              <a:extLst>
                <a:ext uri="{FF2B5EF4-FFF2-40B4-BE49-F238E27FC236}">
                  <a16:creationId xmlns:a16="http://schemas.microsoft.com/office/drawing/2014/main" id="{0ADF6C25-E52C-4072-B753-AD0E911093C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1282700" y="5535038"/>
              <a:ext cx="6145622" cy="83911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screenshot of a computer&#10;&#10;Description automatically generated">
              <a:extLst>
                <a:ext uri="{FF2B5EF4-FFF2-40B4-BE49-F238E27FC236}">
                  <a16:creationId xmlns:a16="http://schemas.microsoft.com/office/drawing/2014/main" id="{166A9CED-5350-D6F6-B963-1847ECD3039B}"/>
                </a:ext>
              </a:extLst>
            </p:cNvPr>
            <p:cNvPicPr>
              <a:picLocks noChangeAspect="1"/>
            </p:cNvPicPr>
            <p:nvPr/>
          </p:nvPicPr>
          <p:blipFill rotWithShape="1">
            <a:blip r:embed="rId5">
              <a:extLst>
                <a:ext uri="{28A0092B-C50C-407E-A947-70E740481C1C}">
                  <a14:useLocalDpi xmlns:a14="http://schemas.microsoft.com/office/drawing/2010/main" val="0"/>
                </a:ext>
              </a:extLst>
            </a:blip>
            <a:srcRect l="21263" t="91467" r="54326"/>
            <a:stretch/>
          </p:blipFill>
          <p:spPr>
            <a:xfrm>
              <a:off x="1282700" y="6153397"/>
              <a:ext cx="1838957" cy="208961"/>
            </a:xfrm>
            <a:prstGeom prst="rect">
              <a:avLst/>
            </a:prstGeom>
          </p:spPr>
        </p:pic>
      </p:grpSp>
    </p:spTree>
    <p:extLst>
      <p:ext uri="{BB962C8B-B14F-4D97-AF65-F5344CB8AC3E}">
        <p14:creationId xmlns:p14="http://schemas.microsoft.com/office/powerpoint/2010/main" val="10661866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a:extLst>
              <a:ext uri="{FF2B5EF4-FFF2-40B4-BE49-F238E27FC236}">
                <a16:creationId xmlns:a16="http://schemas.microsoft.com/office/drawing/2014/main" id="{26F9A140-1721-4AC6-89B6-C210C84C0D67}"/>
              </a:ext>
            </a:extLst>
          </p:cNvPr>
          <p:cNvSpPr>
            <a:spLocks noChangeArrowheads="1"/>
          </p:cNvSpPr>
          <p:nvPr/>
        </p:nvSpPr>
        <p:spPr bwMode="auto">
          <a:xfrm>
            <a:off x="1006475" y="1824118"/>
            <a:ext cx="10843353"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altLang="en-US" b="0"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From a channel or DM, click the </a:t>
            </a:r>
            <a:r>
              <a:rPr kumimoji="0" lang="en-US" altLang="en-US" b="1"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microphone icon </a:t>
            </a:r>
            <a:r>
              <a:rPr kumimoji="0" lang="en-US" altLang="en-US" b="0"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in the message field</a:t>
            </a:r>
            <a:r>
              <a:rPr kumimoji="0" lang="en-US" altLang="en-US" b="1"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 </a:t>
            </a:r>
            <a:r>
              <a:rPr kumimoji="0" lang="en-US" altLang="en-US" b="0"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Slack will start recording automatically.</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tab pos="457200" algn="l"/>
              </a:tabLst>
            </a:pPr>
            <a:endParaRPr lang="en-US" altLang="en-US">
              <a:latin typeface="+mn-lt"/>
              <a:ea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tab pos="457200" algn="l"/>
              </a:tabLst>
            </a:pPr>
            <a:endParaRPr kumimoji="0" lang="en-US" altLang="en-US" b="0"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tab pos="457200" algn="l"/>
              </a:tabLst>
            </a:pPr>
            <a:endParaRPr lang="en-US" altLang="en-US">
              <a:latin typeface="+mn-lt"/>
              <a:ea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tab pos="457200" algn="l"/>
              </a:tabLst>
            </a:pPr>
            <a:endParaRPr kumimoji="0" lang="en-US" altLang="en-US" b="0"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tab pos="457200" algn="l"/>
              </a:tabLst>
            </a:pPr>
            <a:endParaRPr kumimoji="0" lang="en-US" altLang="en-US" b="0"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altLang="en-US" b="0"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When you’re finished, click the</a:t>
            </a:r>
            <a:r>
              <a:rPr kumimoji="0" lang="en-US" altLang="en-US" b="1" i="1"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 </a:t>
            </a:r>
            <a:r>
              <a:rPr kumimoji="0" lang="en-US" altLang="en-US" b="1"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blue check mark </a:t>
            </a:r>
            <a:r>
              <a:rPr kumimoji="0" lang="en-US" altLang="en-US" b="0"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button to stop recording</a:t>
            </a:r>
            <a:r>
              <a:rPr kumimoji="0" lang="en-US" altLang="en-US" b="1"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a:t>
            </a:r>
            <a:endParaRPr kumimoji="0" lang="en-US" altLang="en-US" b="0" i="0" u="none" strike="noStrike" cap="none" normalizeH="0" baseline="0">
              <a:ln>
                <a:noFill/>
              </a:ln>
              <a:solidFill>
                <a:schemeClr val="tx1"/>
              </a:solidFill>
              <a:effectLst/>
              <a:latin typeface="+mn-lt"/>
              <a:ea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tab pos="457200" algn="l"/>
              </a:tabLst>
            </a:pPr>
            <a:r>
              <a:rPr kumimoji="0" lang="en-US" altLang="en-US" b="0"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Add a message if you’d like, then click the</a:t>
            </a:r>
            <a:r>
              <a:rPr kumimoji="0" lang="en-US" altLang="en-US" b="1" i="1"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 </a:t>
            </a:r>
            <a:r>
              <a:rPr kumimoji="0" lang="en-US" altLang="en-US" b="1"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paper plane icon </a:t>
            </a:r>
            <a:r>
              <a:rPr kumimoji="0" lang="en-US" altLang="en-US" b="0" i="0" u="none" strike="noStrike" cap="none" normalizeH="0" baseline="0">
                <a:ln>
                  <a:noFill/>
                </a:ln>
                <a:solidFill>
                  <a:schemeClr val="tx1"/>
                </a:solidFill>
                <a:effectLst/>
                <a:latin typeface="+mn-lt"/>
                <a:ea typeface="Times New Roman" panose="02020603050405020304" pitchFamily="18" charset="0"/>
                <a:cs typeface="Times New Roman" panose="02020603050405020304" pitchFamily="18" charset="0"/>
              </a:rPr>
              <a:t>to send your clip</a:t>
            </a:r>
            <a:endParaRPr kumimoji="0" lang="en-US" altLang="en-US" b="0" i="0" u="none" strike="noStrike" cap="none" normalizeH="0" baseline="0">
              <a:ln>
                <a:noFill/>
              </a:ln>
              <a:solidFill>
                <a:schemeClr val="tx1"/>
              </a:solidFill>
              <a:effectLst/>
              <a:latin typeface="+mn-lt"/>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 name="Title 2">
            <a:extLst>
              <a:ext uri="{FF2B5EF4-FFF2-40B4-BE49-F238E27FC236}">
                <a16:creationId xmlns:a16="http://schemas.microsoft.com/office/drawing/2014/main" id="{347CEA7F-7D08-4B8F-9FEF-471B257220F3}"/>
              </a:ext>
            </a:extLst>
          </p:cNvPr>
          <p:cNvSpPr>
            <a:spLocks noGrp="1"/>
          </p:cNvSpPr>
          <p:nvPr>
            <p:ph type="title"/>
          </p:nvPr>
        </p:nvSpPr>
        <p:spPr>
          <a:xfrm>
            <a:off x="1066800" y="990236"/>
            <a:ext cx="10058400" cy="1458324"/>
          </a:xfrm>
        </p:spPr>
        <p:txBody>
          <a:bodyPr/>
          <a:lstStyle/>
          <a:p>
            <a:br>
              <a:rPr lang="en-US"/>
            </a:br>
            <a:br>
              <a:rPr lang="en-US"/>
            </a:br>
            <a:br>
              <a:rPr lang="en-US"/>
            </a:br>
            <a:br>
              <a:rPr lang="en-US"/>
            </a:br>
            <a:br>
              <a:rPr lang="en-US"/>
            </a:br>
            <a:r>
              <a:rPr lang="en-US"/>
              <a:t>Recording an Audio Clip</a:t>
            </a:r>
            <a:br>
              <a:rPr lang="en-US"/>
            </a:br>
            <a:endParaRPr lang="en-US"/>
          </a:p>
        </p:txBody>
      </p:sp>
      <p:sp>
        <p:nvSpPr>
          <p:cNvPr id="4" name="Slide Number Placeholder 3">
            <a:extLst>
              <a:ext uri="{FF2B5EF4-FFF2-40B4-BE49-F238E27FC236}">
                <a16:creationId xmlns:a16="http://schemas.microsoft.com/office/drawing/2014/main" id="{9ABC4B4F-6071-4F16-BEC6-7A6D209303B2}"/>
              </a:ext>
            </a:extLst>
          </p:cNvPr>
          <p:cNvSpPr>
            <a:spLocks noGrp="1"/>
          </p:cNvSpPr>
          <p:nvPr>
            <p:ph type="sldNum" sz="quarter" idx="12"/>
          </p:nvPr>
        </p:nvSpPr>
        <p:spPr/>
        <p:txBody>
          <a:bodyPr/>
          <a:lstStyle/>
          <a:p>
            <a:fld id="{4EADB2B1-18EC-453C-8031-D4880FBCDB79}" type="slidenum">
              <a:rPr lang="en-US" smtClean="0"/>
              <a:pPr/>
              <a:t>41</a:t>
            </a:fld>
            <a:endParaRPr lang="en-US"/>
          </a:p>
        </p:txBody>
      </p:sp>
      <p:pic>
        <p:nvPicPr>
          <p:cNvPr id="3074" name="Picture 30" descr="audio clip recording">
            <a:extLst>
              <a:ext uri="{FF2B5EF4-FFF2-40B4-BE49-F238E27FC236}">
                <a16:creationId xmlns:a16="http://schemas.microsoft.com/office/drawing/2014/main" id="{14F478D1-3118-412D-8D6C-DFC5914355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32560" y="2193587"/>
            <a:ext cx="2955925" cy="1265238"/>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a:extLst>
              <a:ext uri="{FF2B5EF4-FFF2-40B4-BE49-F238E27FC236}">
                <a16:creationId xmlns:a16="http://schemas.microsoft.com/office/drawing/2014/main" id="{004957E9-6B03-4083-92E2-5E59A66C0F89}"/>
              </a:ext>
            </a:extLst>
          </p:cNvPr>
          <p:cNvSpPr>
            <a:spLocks noChangeArrowheads="1"/>
          </p:cNvSpPr>
          <p:nvPr/>
        </p:nvSpPr>
        <p:spPr bwMode="auto">
          <a:xfrm>
            <a:off x="1066800" y="3562459"/>
            <a:ext cx="272832"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US" altLang="en-US" sz="1100" b="0" i="0" u="none" strike="noStrike" cap="none" normalizeH="0" baseline="0">
                <a:ln>
                  <a:noFill/>
                </a:ln>
                <a:solidFill>
                  <a:schemeClr val="tx1"/>
                </a:solidFill>
                <a:effectLst/>
                <a:latin typeface="Helvetica" panose="020B0604020202020204" pitchFamily="34" charset="0"/>
                <a:ea typeface="Times New Roman" panose="02020603050405020304" pitchFamily="18" charset="0"/>
                <a:cs typeface="Times New Roman" panose="02020603050405020304" pitchFamily="18" charset="0"/>
              </a:rPr>
              <a:t>.</a:t>
            </a:r>
            <a:endParaRPr kumimoji="0" lang="en-US" altLang="en-US" sz="1100" b="0" i="0" u="none" strike="noStrike" cap="none" normalizeH="0" baseline="0">
              <a:ln>
                <a:noFill/>
              </a:ln>
              <a:solidFill>
                <a:schemeClr val="tx1"/>
              </a:solidFill>
              <a:effectLst/>
              <a:ea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5">
            <a:extLst>
              <a:ext uri="{FF2B5EF4-FFF2-40B4-BE49-F238E27FC236}">
                <a16:creationId xmlns:a16="http://schemas.microsoft.com/office/drawing/2014/main" id="{093935F2-C4AD-4C50-A90D-C15DD276FA20}"/>
              </a:ext>
            </a:extLst>
          </p:cNvPr>
          <p:cNvSpPr>
            <a:spLocks noChangeArrowheads="1"/>
          </p:cNvSpPr>
          <p:nvPr/>
        </p:nvSpPr>
        <p:spPr bwMode="auto">
          <a:xfrm>
            <a:off x="873760" y="6339841"/>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pSp>
        <p:nvGrpSpPr>
          <p:cNvPr id="8" name="Group 7" descr="audio clip ready to send">
            <a:extLst>
              <a:ext uri="{FF2B5EF4-FFF2-40B4-BE49-F238E27FC236}">
                <a16:creationId xmlns:a16="http://schemas.microsoft.com/office/drawing/2014/main" id="{E7195BFC-CE7F-4E53-9777-F88FA66261CC}"/>
              </a:ext>
            </a:extLst>
          </p:cNvPr>
          <p:cNvGrpSpPr/>
          <p:nvPr/>
        </p:nvGrpSpPr>
        <p:grpSpPr>
          <a:xfrm>
            <a:off x="1203216" y="4378960"/>
            <a:ext cx="10782704" cy="1539381"/>
            <a:chOff x="1203216" y="4378960"/>
            <a:chExt cx="10782704" cy="1539381"/>
          </a:xfrm>
        </p:grpSpPr>
        <p:pic>
          <p:nvPicPr>
            <p:cNvPr id="3073" name="Picture 29">
              <a:extLst>
                <a:ext uri="{FF2B5EF4-FFF2-40B4-BE49-F238E27FC236}">
                  <a16:creationId xmlns:a16="http://schemas.microsoft.com/office/drawing/2014/main" id="{A83D0BB7-3C91-4AD2-A7DF-1943CAB7C9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1241099" y="4378960"/>
              <a:ext cx="10744821" cy="1458323"/>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descr="A screenshot of a computer&#10;&#10;Description automatically generated">
              <a:extLst>
                <a:ext uri="{FF2B5EF4-FFF2-40B4-BE49-F238E27FC236}">
                  <a16:creationId xmlns:a16="http://schemas.microsoft.com/office/drawing/2014/main" id="{19715F1B-5F3A-102B-95C7-3D8ACEAFBF78}"/>
                </a:ext>
              </a:extLst>
            </p:cNvPr>
            <p:cNvPicPr>
              <a:picLocks noChangeAspect="1"/>
            </p:cNvPicPr>
            <p:nvPr/>
          </p:nvPicPr>
          <p:blipFill rotWithShape="1">
            <a:blip r:embed="rId4">
              <a:extLst>
                <a:ext uri="{28A0092B-C50C-407E-A947-70E740481C1C}">
                  <a14:useLocalDpi xmlns:a14="http://schemas.microsoft.com/office/drawing/2010/main" val="0"/>
                </a:ext>
              </a:extLst>
            </a:blip>
            <a:srcRect l="21263" t="91467" r="54326"/>
            <a:stretch/>
          </p:blipFill>
          <p:spPr>
            <a:xfrm>
              <a:off x="1203216" y="5364376"/>
              <a:ext cx="2976177" cy="553965"/>
            </a:xfrm>
            <a:prstGeom prst="rect">
              <a:avLst/>
            </a:prstGeom>
          </p:spPr>
        </p:pic>
      </p:grpSp>
    </p:spTree>
    <p:extLst>
      <p:ext uri="{BB962C8B-B14F-4D97-AF65-F5344CB8AC3E}">
        <p14:creationId xmlns:p14="http://schemas.microsoft.com/office/powerpoint/2010/main" val="23521157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descr="&#10;">
            <a:extLst>
              <a:ext uri="{FF2B5EF4-FFF2-40B4-BE49-F238E27FC236}">
                <a16:creationId xmlns:a16="http://schemas.microsoft.com/office/drawing/2014/main" id="{DE0827D7-A253-4EFC-B889-11BE3C11730C}"/>
              </a:ext>
            </a:extLst>
          </p:cNvPr>
          <p:cNvSpPr>
            <a:spLocks noGrp="1"/>
          </p:cNvSpPr>
          <p:nvPr>
            <p:ph idx="1"/>
          </p:nvPr>
        </p:nvSpPr>
        <p:spPr>
          <a:xfrm>
            <a:off x="1097280" y="1919754"/>
            <a:ext cx="10561320" cy="3917950"/>
          </a:xfrm>
        </p:spPr>
        <p:txBody>
          <a:bodyPr/>
          <a:lstStyle/>
          <a:p>
            <a:pPr marL="0" indent="0">
              <a:buNone/>
            </a:pPr>
            <a:r>
              <a:rPr lang="en-US" dirty="0"/>
              <a:t>Set reminders about conversations, tasks, etc.</a:t>
            </a:r>
          </a:p>
          <a:p>
            <a:pPr marL="228600" indent="-256032">
              <a:buFont typeface="+mj-lt"/>
              <a:buAutoNum type="arabicPeriod"/>
            </a:pPr>
            <a:r>
              <a:rPr lang="en-US" dirty="0"/>
              <a:t>Hover over conversation and click the 3 </a:t>
            </a:r>
            <a:r>
              <a:rPr lang="en-US" b="1" dirty="0"/>
              <a:t>More Actions </a:t>
            </a:r>
            <a:r>
              <a:rPr lang="en-US" dirty="0"/>
              <a:t>dots on toolbar that pops up in upper right of message.</a:t>
            </a:r>
          </a:p>
          <a:p>
            <a:pPr marL="228600" indent="-256032">
              <a:buFont typeface="+mj-lt"/>
              <a:buAutoNum type="arabicPeriod"/>
            </a:pPr>
            <a:endParaRPr lang="en-US" dirty="0"/>
          </a:p>
          <a:p>
            <a:pPr marL="228600" indent="-256032">
              <a:buFont typeface="+mj-lt"/>
              <a:buAutoNum type="arabicPeriod"/>
            </a:pPr>
            <a:endParaRPr lang="en-US" dirty="0"/>
          </a:p>
          <a:p>
            <a:pPr marL="228600" indent="-256032">
              <a:buFont typeface="+mj-lt"/>
              <a:buAutoNum type="arabicPeriod"/>
            </a:pPr>
            <a:endParaRPr lang="en-US" dirty="0"/>
          </a:p>
          <a:p>
            <a:pPr marL="228600" indent="-256032">
              <a:buFont typeface="+mj-lt"/>
              <a:buAutoNum type="arabicPeriod"/>
            </a:pPr>
            <a:r>
              <a:rPr lang="en-US" dirty="0"/>
              <a:t>Click </a:t>
            </a:r>
            <a:r>
              <a:rPr lang="en-US" b="1" dirty="0"/>
              <a:t>Remind me about this.</a:t>
            </a:r>
          </a:p>
          <a:p>
            <a:pPr marL="228600" indent="-256032">
              <a:buFont typeface="+mj-lt"/>
              <a:buAutoNum type="arabicPeriod"/>
            </a:pPr>
            <a:r>
              <a:rPr lang="en-US" dirty="0"/>
              <a:t>Select time.</a:t>
            </a:r>
          </a:p>
          <a:p>
            <a:pPr marL="228600" indent="-256032">
              <a:buFont typeface="+mj-lt"/>
              <a:buAutoNum type="arabicPeriod"/>
            </a:pPr>
            <a:r>
              <a:rPr lang="en-US" dirty="0"/>
              <a:t>Alternative options include:  </a:t>
            </a:r>
          </a:p>
          <a:p>
            <a:pPr marL="715518" lvl="1" indent="-285750"/>
            <a:r>
              <a:rPr lang="en-US" dirty="0"/>
              <a:t>Select</a:t>
            </a:r>
            <a:r>
              <a:rPr lang="en-US" b="1" dirty="0"/>
              <a:t> Mark unread.</a:t>
            </a:r>
          </a:p>
          <a:p>
            <a:pPr marL="715518" lvl="1" indent="-285750"/>
            <a:r>
              <a:rPr lang="en-US" dirty="0"/>
              <a:t>Select </a:t>
            </a:r>
            <a:r>
              <a:rPr lang="en-US" b="1" dirty="0"/>
              <a:t>Add to my TODOs</a:t>
            </a:r>
            <a:r>
              <a:rPr lang="en-US" dirty="0"/>
              <a:t>.</a:t>
            </a:r>
          </a:p>
          <a:p>
            <a:pPr marL="715518" lvl="1" indent="-285750"/>
            <a:r>
              <a:rPr lang="en-US" dirty="0"/>
              <a:t>Select </a:t>
            </a:r>
            <a:r>
              <a:rPr lang="en-US" b="1" dirty="0"/>
              <a:t>Add </a:t>
            </a:r>
            <a:r>
              <a:rPr lang="en-US" b="1" dirty="0" err="1"/>
              <a:t>ToDo</a:t>
            </a:r>
            <a:r>
              <a:rPr lang="en-US" b="1" dirty="0"/>
              <a:t> and Edit</a:t>
            </a:r>
            <a:r>
              <a:rPr lang="en-US" dirty="0"/>
              <a:t>.</a:t>
            </a:r>
          </a:p>
        </p:txBody>
      </p:sp>
      <p:sp>
        <p:nvSpPr>
          <p:cNvPr id="3" name="Title 2">
            <a:extLst>
              <a:ext uri="{FF2B5EF4-FFF2-40B4-BE49-F238E27FC236}">
                <a16:creationId xmlns:a16="http://schemas.microsoft.com/office/drawing/2014/main" id="{E1EC3C60-3078-4FD8-98F7-84E5A8D864BD}"/>
              </a:ext>
            </a:extLst>
          </p:cNvPr>
          <p:cNvSpPr>
            <a:spLocks noGrp="1"/>
          </p:cNvSpPr>
          <p:nvPr>
            <p:ph type="title"/>
          </p:nvPr>
        </p:nvSpPr>
        <p:spPr/>
        <p:txBody>
          <a:bodyPr/>
          <a:lstStyle/>
          <a:p>
            <a:r>
              <a:rPr lang="en-US"/>
              <a:t>Reminders</a:t>
            </a:r>
          </a:p>
        </p:txBody>
      </p:sp>
      <p:sp>
        <p:nvSpPr>
          <p:cNvPr id="5" name="Slide Number Placeholder 4">
            <a:extLst>
              <a:ext uri="{FF2B5EF4-FFF2-40B4-BE49-F238E27FC236}">
                <a16:creationId xmlns:a16="http://schemas.microsoft.com/office/drawing/2014/main" id="{0F8FF36A-6E90-4589-8108-DB8D49BE3CA0}"/>
              </a:ext>
            </a:extLst>
          </p:cNvPr>
          <p:cNvSpPr>
            <a:spLocks noGrp="1"/>
          </p:cNvSpPr>
          <p:nvPr>
            <p:ph type="sldNum" sz="quarter" idx="12"/>
          </p:nvPr>
        </p:nvSpPr>
        <p:spPr/>
        <p:txBody>
          <a:bodyPr/>
          <a:lstStyle/>
          <a:p>
            <a:fld id="{4EADB2B1-18EC-453C-8031-D4880FBCDB79}" type="slidenum">
              <a:rPr lang="en-US" smtClean="0"/>
              <a:pPr/>
              <a:t>42</a:t>
            </a:fld>
            <a:endParaRPr lang="en-US"/>
          </a:p>
        </p:txBody>
      </p:sp>
      <p:pic>
        <p:nvPicPr>
          <p:cNvPr id="11" name="Picture 10" descr="Remind me about this command along with Mark unread, Add to my TODOs,  Add ToDo and Edit commands on popup..&#10;">
            <a:extLst>
              <a:ext uri="{FF2B5EF4-FFF2-40B4-BE49-F238E27FC236}">
                <a16:creationId xmlns:a16="http://schemas.microsoft.com/office/drawing/2014/main" id="{9732181C-B3B6-79F1-6C51-ED0EF3FA3B34}"/>
              </a:ext>
            </a:extLst>
          </p:cNvPr>
          <p:cNvPicPr>
            <a:picLocks noChangeAspect="1"/>
          </p:cNvPicPr>
          <p:nvPr/>
        </p:nvPicPr>
        <p:blipFill>
          <a:blip r:embed="rId2"/>
          <a:stretch>
            <a:fillRect/>
          </a:stretch>
        </p:blipFill>
        <p:spPr>
          <a:xfrm>
            <a:off x="7352138" y="2604263"/>
            <a:ext cx="4121490" cy="3544482"/>
          </a:xfrm>
          <a:prstGeom prst="rect">
            <a:avLst/>
          </a:prstGeom>
        </p:spPr>
      </p:pic>
      <p:pic>
        <p:nvPicPr>
          <p:cNvPr id="13" name="Picture 12" descr="3 More Actions dots on toolbar that pops up in upper right of message.">
            <a:extLst>
              <a:ext uri="{FF2B5EF4-FFF2-40B4-BE49-F238E27FC236}">
                <a16:creationId xmlns:a16="http://schemas.microsoft.com/office/drawing/2014/main" id="{5146990F-97AA-D3EE-6AF8-D544E1022A0D}"/>
              </a:ext>
            </a:extLst>
          </p:cNvPr>
          <p:cNvPicPr>
            <a:picLocks noChangeAspect="1"/>
          </p:cNvPicPr>
          <p:nvPr/>
        </p:nvPicPr>
        <p:blipFill rotWithShape="1">
          <a:blip r:embed="rId3"/>
          <a:srcRect l="62477"/>
          <a:stretch/>
        </p:blipFill>
        <p:spPr>
          <a:xfrm>
            <a:off x="1367162" y="2979271"/>
            <a:ext cx="3188326" cy="1051651"/>
          </a:xfrm>
          <a:prstGeom prst="rect">
            <a:avLst/>
          </a:prstGeom>
        </p:spPr>
      </p:pic>
      <p:sp>
        <p:nvSpPr>
          <p:cNvPr id="14" name="Rectangle: Rounded Corners 13">
            <a:extLst>
              <a:ext uri="{FF2B5EF4-FFF2-40B4-BE49-F238E27FC236}">
                <a16:creationId xmlns:a16="http://schemas.microsoft.com/office/drawing/2014/main" id="{17838212-BF75-14DB-E5BE-616FFC0B506B}"/>
              </a:ext>
            </a:extLst>
          </p:cNvPr>
          <p:cNvSpPr/>
          <p:nvPr/>
        </p:nvSpPr>
        <p:spPr>
          <a:xfrm>
            <a:off x="4163812" y="3205977"/>
            <a:ext cx="218661" cy="27737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871567FF-3ADE-DD6F-EE7C-D0A9B3DDB4EC}"/>
              </a:ext>
            </a:extLst>
          </p:cNvPr>
          <p:cNvSpPr/>
          <p:nvPr/>
        </p:nvSpPr>
        <p:spPr>
          <a:xfrm>
            <a:off x="8936610" y="3355942"/>
            <a:ext cx="2537018" cy="414780"/>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4060267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AD6C374-EFF7-473A-AD4D-F40297178C9B}"/>
              </a:ext>
            </a:extLst>
          </p:cNvPr>
          <p:cNvSpPr>
            <a:spLocks noGrp="1"/>
          </p:cNvSpPr>
          <p:nvPr>
            <p:ph idx="1"/>
          </p:nvPr>
        </p:nvSpPr>
        <p:spPr>
          <a:xfrm>
            <a:off x="1097280" y="1919754"/>
            <a:ext cx="2908058" cy="3917950"/>
          </a:xfrm>
        </p:spPr>
        <p:txBody>
          <a:bodyPr/>
          <a:lstStyle/>
          <a:p>
            <a:pPr marL="228600" indent="-256032">
              <a:buFont typeface="+mj-lt"/>
              <a:buAutoNum type="arabicPeriod"/>
            </a:pPr>
            <a:r>
              <a:rPr lang="en-US"/>
              <a:t>Click your profile</a:t>
            </a:r>
          </a:p>
          <a:p>
            <a:pPr marL="228600" indent="-256032">
              <a:buFont typeface="+mj-lt"/>
              <a:buAutoNum type="arabicPeriod"/>
            </a:pPr>
            <a:r>
              <a:rPr lang="en-US"/>
              <a:t>Click </a:t>
            </a:r>
            <a:r>
              <a:rPr lang="en-US" b="1"/>
              <a:t>Update Your Status</a:t>
            </a:r>
          </a:p>
          <a:p>
            <a:pPr marL="228600" indent="-256032">
              <a:buFont typeface="+mj-lt"/>
              <a:buAutoNum type="arabicPeriod"/>
            </a:pPr>
            <a:r>
              <a:rPr lang="en-US"/>
              <a:t>Select the status emoji </a:t>
            </a:r>
          </a:p>
          <a:p>
            <a:pPr marL="228600" indent="-256032">
              <a:buFont typeface="+mj-lt"/>
              <a:buAutoNum type="arabicPeriod"/>
            </a:pPr>
            <a:r>
              <a:rPr lang="en-US"/>
              <a:t>Emoji will be placed next to your name in the left sidebar</a:t>
            </a:r>
          </a:p>
        </p:txBody>
      </p:sp>
      <p:sp>
        <p:nvSpPr>
          <p:cNvPr id="3" name="Title 2">
            <a:extLst>
              <a:ext uri="{FF2B5EF4-FFF2-40B4-BE49-F238E27FC236}">
                <a16:creationId xmlns:a16="http://schemas.microsoft.com/office/drawing/2014/main" id="{6FD5B56B-2EDF-4A98-8C9F-8FFC805755BF}"/>
              </a:ext>
            </a:extLst>
          </p:cNvPr>
          <p:cNvSpPr>
            <a:spLocks noGrp="1"/>
          </p:cNvSpPr>
          <p:nvPr>
            <p:ph type="title"/>
          </p:nvPr>
        </p:nvSpPr>
        <p:spPr/>
        <p:txBody>
          <a:bodyPr/>
          <a:lstStyle/>
          <a:p>
            <a:r>
              <a:rPr lang="en-US"/>
              <a:t>Protect Your Time – Set Your Status</a:t>
            </a:r>
          </a:p>
        </p:txBody>
      </p:sp>
      <p:sp>
        <p:nvSpPr>
          <p:cNvPr id="5" name="Slide Number Placeholder 4">
            <a:extLst>
              <a:ext uri="{FF2B5EF4-FFF2-40B4-BE49-F238E27FC236}">
                <a16:creationId xmlns:a16="http://schemas.microsoft.com/office/drawing/2014/main" id="{35A8F41A-5CAA-4837-84F5-2A9294759061}"/>
              </a:ext>
            </a:extLst>
          </p:cNvPr>
          <p:cNvSpPr>
            <a:spLocks noGrp="1"/>
          </p:cNvSpPr>
          <p:nvPr>
            <p:ph type="sldNum" sz="quarter" idx="12"/>
          </p:nvPr>
        </p:nvSpPr>
        <p:spPr/>
        <p:txBody>
          <a:bodyPr/>
          <a:lstStyle/>
          <a:p>
            <a:fld id="{4EADB2B1-18EC-453C-8031-D4880FBCDB79}" type="slidenum">
              <a:rPr lang="en-US" smtClean="0"/>
              <a:pPr/>
              <a:t>43</a:t>
            </a:fld>
            <a:endParaRPr lang="en-US"/>
          </a:p>
        </p:txBody>
      </p:sp>
      <p:pic>
        <p:nvPicPr>
          <p:cNvPr id="6" name="Picture 5" descr="set a status tab">
            <a:extLst>
              <a:ext uri="{FF2B5EF4-FFF2-40B4-BE49-F238E27FC236}">
                <a16:creationId xmlns:a16="http://schemas.microsoft.com/office/drawing/2014/main" id="{90326709-52CC-4B72-BECF-9160B3F599CF}"/>
              </a:ext>
            </a:extLst>
          </p:cNvPr>
          <p:cNvPicPr>
            <a:picLocks noChangeAspect="1"/>
          </p:cNvPicPr>
          <p:nvPr/>
        </p:nvPicPr>
        <p:blipFill rotWithShape="1">
          <a:blip r:embed="rId2">
            <a:extLst>
              <a:ext uri="{28A0092B-C50C-407E-A947-70E740481C1C}">
                <a14:useLocalDpi xmlns:a14="http://schemas.microsoft.com/office/drawing/2010/main" val="0"/>
              </a:ext>
            </a:extLst>
          </a:blip>
          <a:srcRect b="31390"/>
          <a:stretch/>
        </p:blipFill>
        <p:spPr>
          <a:xfrm>
            <a:off x="7376430" y="2367821"/>
            <a:ext cx="4695595" cy="2979185"/>
          </a:xfrm>
          <a:prstGeom prst="rect">
            <a:avLst/>
          </a:prstGeom>
          <a:ln>
            <a:solidFill>
              <a:schemeClr val="bg1">
                <a:lumMod val="65000"/>
              </a:schemeClr>
            </a:solidFill>
          </a:ln>
        </p:spPr>
      </p:pic>
      <p:pic>
        <p:nvPicPr>
          <p:cNvPr id="7" name="Picture 6" descr="Update status tab">
            <a:extLst>
              <a:ext uri="{FF2B5EF4-FFF2-40B4-BE49-F238E27FC236}">
                <a16:creationId xmlns:a16="http://schemas.microsoft.com/office/drawing/2014/main" id="{DBF5F120-31F5-4758-90BA-E8F6C74B6B1D}"/>
              </a:ext>
            </a:extLst>
          </p:cNvPr>
          <p:cNvPicPr>
            <a:picLocks noChangeAspect="1"/>
          </p:cNvPicPr>
          <p:nvPr/>
        </p:nvPicPr>
        <p:blipFill>
          <a:blip r:embed="rId3"/>
          <a:stretch>
            <a:fillRect/>
          </a:stretch>
        </p:blipFill>
        <p:spPr>
          <a:xfrm>
            <a:off x="4132459" y="2283152"/>
            <a:ext cx="3116850" cy="3467400"/>
          </a:xfrm>
          <a:prstGeom prst="rect">
            <a:avLst/>
          </a:prstGeom>
          <a:ln>
            <a:solidFill>
              <a:schemeClr val="bg1">
                <a:lumMod val="75000"/>
              </a:schemeClr>
            </a:solidFill>
          </a:ln>
        </p:spPr>
      </p:pic>
      <p:sp>
        <p:nvSpPr>
          <p:cNvPr id="8" name="Rectangle: Rounded Corners 7" descr="Update your status command">
            <a:extLst>
              <a:ext uri="{FF2B5EF4-FFF2-40B4-BE49-F238E27FC236}">
                <a16:creationId xmlns:a16="http://schemas.microsoft.com/office/drawing/2014/main" id="{263E9C7C-BED3-4236-B2CA-440CB7BC0D8E}"/>
              </a:ext>
            </a:extLst>
          </p:cNvPr>
          <p:cNvSpPr/>
          <p:nvPr/>
        </p:nvSpPr>
        <p:spPr>
          <a:xfrm>
            <a:off x="4401178" y="2713055"/>
            <a:ext cx="2461846" cy="321547"/>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33176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FED358F-8A78-4286-BEE5-4A052466A1B8}"/>
              </a:ext>
            </a:extLst>
          </p:cNvPr>
          <p:cNvSpPr>
            <a:spLocks noGrp="1"/>
          </p:cNvSpPr>
          <p:nvPr>
            <p:ph idx="1"/>
          </p:nvPr>
        </p:nvSpPr>
        <p:spPr/>
        <p:txBody>
          <a:bodyPr/>
          <a:lstStyle/>
          <a:p>
            <a:pPr marL="228600" indent="-256032">
              <a:buFont typeface="+mj-lt"/>
              <a:buAutoNum type="arabicPeriod"/>
            </a:pPr>
            <a:r>
              <a:rPr lang="en-US" dirty="0"/>
              <a:t>Click your profile</a:t>
            </a:r>
          </a:p>
          <a:p>
            <a:pPr marL="228600" indent="-256032">
              <a:buFont typeface="+mj-lt"/>
              <a:buAutoNum type="arabicPeriod"/>
            </a:pPr>
            <a:r>
              <a:rPr lang="en-US" dirty="0"/>
              <a:t>Select </a:t>
            </a:r>
            <a:r>
              <a:rPr lang="en-US" b="1" dirty="0"/>
              <a:t>Set yourself as away</a:t>
            </a:r>
          </a:p>
          <a:p>
            <a:pPr marL="0" indent="0">
              <a:buNone/>
            </a:pPr>
            <a:endParaRPr lang="en-US" dirty="0"/>
          </a:p>
        </p:txBody>
      </p:sp>
      <p:sp>
        <p:nvSpPr>
          <p:cNvPr id="3" name="Title 2">
            <a:extLst>
              <a:ext uri="{FF2B5EF4-FFF2-40B4-BE49-F238E27FC236}">
                <a16:creationId xmlns:a16="http://schemas.microsoft.com/office/drawing/2014/main" id="{693C6A9D-1A7F-4309-A1AA-4FAF18D0B2AE}"/>
              </a:ext>
            </a:extLst>
          </p:cNvPr>
          <p:cNvSpPr>
            <a:spLocks noGrp="1"/>
          </p:cNvSpPr>
          <p:nvPr>
            <p:ph type="title"/>
          </p:nvPr>
        </p:nvSpPr>
        <p:spPr/>
        <p:txBody>
          <a:bodyPr/>
          <a:lstStyle/>
          <a:p>
            <a:r>
              <a:rPr lang="en-US"/>
              <a:t>Protect Your Time – Away Status</a:t>
            </a:r>
          </a:p>
        </p:txBody>
      </p:sp>
      <p:sp>
        <p:nvSpPr>
          <p:cNvPr id="5" name="Slide Number Placeholder 4">
            <a:extLst>
              <a:ext uri="{FF2B5EF4-FFF2-40B4-BE49-F238E27FC236}">
                <a16:creationId xmlns:a16="http://schemas.microsoft.com/office/drawing/2014/main" id="{AB9BEF49-3AC6-41A1-B060-8209D0080345}"/>
              </a:ext>
            </a:extLst>
          </p:cNvPr>
          <p:cNvSpPr>
            <a:spLocks noGrp="1"/>
          </p:cNvSpPr>
          <p:nvPr>
            <p:ph type="sldNum" sz="quarter" idx="12"/>
          </p:nvPr>
        </p:nvSpPr>
        <p:spPr/>
        <p:txBody>
          <a:bodyPr/>
          <a:lstStyle/>
          <a:p>
            <a:fld id="{4EADB2B1-18EC-453C-8031-D4880FBCDB79}" type="slidenum">
              <a:rPr lang="en-US" smtClean="0"/>
              <a:pPr/>
              <a:t>44</a:t>
            </a:fld>
            <a:endParaRPr lang="en-US"/>
          </a:p>
        </p:txBody>
      </p:sp>
      <p:pic>
        <p:nvPicPr>
          <p:cNvPr id="6" name="Picture 5" descr="Set yourself as away command">
            <a:extLst>
              <a:ext uri="{FF2B5EF4-FFF2-40B4-BE49-F238E27FC236}">
                <a16:creationId xmlns:a16="http://schemas.microsoft.com/office/drawing/2014/main" id="{9FEAAE2C-D59C-4F98-82D0-13AF9CEE3B60}"/>
              </a:ext>
            </a:extLst>
          </p:cNvPr>
          <p:cNvPicPr>
            <a:picLocks noChangeAspect="1"/>
          </p:cNvPicPr>
          <p:nvPr/>
        </p:nvPicPr>
        <p:blipFill>
          <a:blip r:embed="rId2"/>
          <a:stretch>
            <a:fillRect/>
          </a:stretch>
        </p:blipFill>
        <p:spPr>
          <a:xfrm>
            <a:off x="5244521" y="1996738"/>
            <a:ext cx="3616603" cy="4023360"/>
          </a:xfrm>
          <a:prstGeom prst="rect">
            <a:avLst/>
          </a:prstGeom>
          <a:ln>
            <a:solidFill>
              <a:schemeClr val="bg1">
                <a:lumMod val="75000"/>
              </a:schemeClr>
            </a:solidFill>
          </a:ln>
        </p:spPr>
      </p:pic>
      <p:sp>
        <p:nvSpPr>
          <p:cNvPr id="7" name="Rectangle: Rounded Corners 6">
            <a:extLst>
              <a:ext uri="{FF2B5EF4-FFF2-40B4-BE49-F238E27FC236}">
                <a16:creationId xmlns:a16="http://schemas.microsoft.com/office/drawing/2014/main" id="{A85B3B93-A2C2-464A-AEEB-BE82D04A4125}"/>
              </a:ext>
            </a:extLst>
          </p:cNvPr>
          <p:cNvSpPr/>
          <p:nvPr/>
        </p:nvSpPr>
        <p:spPr>
          <a:xfrm>
            <a:off x="5445489" y="2919010"/>
            <a:ext cx="2461846" cy="321547"/>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69816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7EB2F99-10B5-47B3-81AC-5F13EC35CF10}"/>
              </a:ext>
            </a:extLst>
          </p:cNvPr>
          <p:cNvSpPr>
            <a:spLocks noGrp="1"/>
          </p:cNvSpPr>
          <p:nvPr>
            <p:ph idx="1"/>
          </p:nvPr>
        </p:nvSpPr>
        <p:spPr/>
        <p:txBody>
          <a:bodyPr/>
          <a:lstStyle/>
          <a:p>
            <a:pPr marL="0" indent="0">
              <a:buNone/>
            </a:pPr>
            <a:r>
              <a:rPr lang="en-US"/>
              <a:t>In a meeting?</a:t>
            </a:r>
          </a:p>
          <a:p>
            <a:pPr marL="228600" indent="-256032">
              <a:buFont typeface="+mj-lt"/>
              <a:buAutoNum type="arabicPeriod"/>
            </a:pPr>
            <a:r>
              <a:rPr lang="en-US"/>
              <a:t>Click your profile</a:t>
            </a:r>
          </a:p>
          <a:p>
            <a:pPr marL="228600" indent="-256032">
              <a:buFont typeface="+mj-lt"/>
              <a:buAutoNum type="arabicPeriod"/>
            </a:pPr>
            <a:r>
              <a:rPr lang="en-US"/>
              <a:t>Click </a:t>
            </a:r>
            <a:r>
              <a:rPr lang="en-US" b="1"/>
              <a:t>Pause Notifications</a:t>
            </a:r>
          </a:p>
          <a:p>
            <a:pPr marL="228600" indent="-256032">
              <a:buFont typeface="+mj-lt"/>
              <a:buAutoNum type="arabicPeriod"/>
            </a:pPr>
            <a:r>
              <a:rPr lang="en-US"/>
              <a:t>Select time or customize</a:t>
            </a:r>
          </a:p>
        </p:txBody>
      </p:sp>
      <p:sp>
        <p:nvSpPr>
          <p:cNvPr id="3" name="Title 2">
            <a:extLst>
              <a:ext uri="{FF2B5EF4-FFF2-40B4-BE49-F238E27FC236}">
                <a16:creationId xmlns:a16="http://schemas.microsoft.com/office/drawing/2014/main" id="{B5F8D614-3DDF-4998-8057-A97D79AF1341}"/>
              </a:ext>
            </a:extLst>
          </p:cNvPr>
          <p:cNvSpPr>
            <a:spLocks noGrp="1"/>
          </p:cNvSpPr>
          <p:nvPr>
            <p:ph type="title"/>
          </p:nvPr>
        </p:nvSpPr>
        <p:spPr/>
        <p:txBody>
          <a:bodyPr/>
          <a:lstStyle/>
          <a:p>
            <a:r>
              <a:rPr lang="en-US"/>
              <a:t>Protect Your Time – Pause Notifications</a:t>
            </a:r>
          </a:p>
        </p:txBody>
      </p:sp>
      <p:sp>
        <p:nvSpPr>
          <p:cNvPr id="5" name="Slide Number Placeholder 4">
            <a:extLst>
              <a:ext uri="{FF2B5EF4-FFF2-40B4-BE49-F238E27FC236}">
                <a16:creationId xmlns:a16="http://schemas.microsoft.com/office/drawing/2014/main" id="{96B10500-8B9E-4CF5-834C-EF5992A7D884}"/>
              </a:ext>
            </a:extLst>
          </p:cNvPr>
          <p:cNvSpPr>
            <a:spLocks noGrp="1"/>
          </p:cNvSpPr>
          <p:nvPr>
            <p:ph type="sldNum" sz="quarter" idx="12"/>
          </p:nvPr>
        </p:nvSpPr>
        <p:spPr/>
        <p:txBody>
          <a:bodyPr/>
          <a:lstStyle/>
          <a:p>
            <a:fld id="{4EADB2B1-18EC-453C-8031-D4880FBCDB79}" type="slidenum">
              <a:rPr lang="en-US" smtClean="0"/>
              <a:pPr/>
              <a:t>45</a:t>
            </a:fld>
            <a:endParaRPr lang="en-US"/>
          </a:p>
        </p:txBody>
      </p:sp>
      <p:grpSp>
        <p:nvGrpSpPr>
          <p:cNvPr id="8" name="Group 7" descr="Pause notifications tool">
            <a:extLst>
              <a:ext uri="{FF2B5EF4-FFF2-40B4-BE49-F238E27FC236}">
                <a16:creationId xmlns:a16="http://schemas.microsoft.com/office/drawing/2014/main" id="{B6F37730-B17E-44B8-B8D1-1933CF9D4604}"/>
              </a:ext>
            </a:extLst>
          </p:cNvPr>
          <p:cNvGrpSpPr/>
          <p:nvPr/>
        </p:nvGrpSpPr>
        <p:grpSpPr>
          <a:xfrm>
            <a:off x="4379154" y="2167281"/>
            <a:ext cx="7005627" cy="4037453"/>
            <a:chOff x="4379154" y="2167281"/>
            <a:chExt cx="7005627" cy="4037453"/>
          </a:xfrm>
        </p:grpSpPr>
        <p:pic>
          <p:nvPicPr>
            <p:cNvPr id="6" name="Picture 5">
              <a:extLst>
                <a:ext uri="{FF2B5EF4-FFF2-40B4-BE49-F238E27FC236}">
                  <a16:creationId xmlns:a16="http://schemas.microsoft.com/office/drawing/2014/main" id="{E147A3D6-7A91-435A-8040-2B4E72F73CD0}"/>
                </a:ext>
              </a:extLst>
            </p:cNvPr>
            <p:cNvPicPr>
              <a:picLocks noChangeAspect="1"/>
            </p:cNvPicPr>
            <p:nvPr/>
          </p:nvPicPr>
          <p:blipFill>
            <a:blip r:embed="rId2"/>
            <a:stretch>
              <a:fillRect/>
            </a:stretch>
          </p:blipFill>
          <p:spPr>
            <a:xfrm>
              <a:off x="4379154" y="2167281"/>
              <a:ext cx="7005627" cy="4037453"/>
            </a:xfrm>
            <a:prstGeom prst="rect">
              <a:avLst/>
            </a:prstGeom>
            <a:ln>
              <a:solidFill>
                <a:schemeClr val="bg1">
                  <a:lumMod val="75000"/>
                </a:schemeClr>
              </a:solidFill>
            </a:ln>
          </p:spPr>
        </p:pic>
        <p:sp>
          <p:nvSpPr>
            <p:cNvPr id="7" name="Rectangle: Rounded Corners 6">
              <a:extLst>
                <a:ext uri="{FF2B5EF4-FFF2-40B4-BE49-F238E27FC236}">
                  <a16:creationId xmlns:a16="http://schemas.microsoft.com/office/drawing/2014/main" id="{0844AE60-A459-4867-B3CA-8977EBAE65EE}"/>
                </a:ext>
              </a:extLst>
            </p:cNvPr>
            <p:cNvSpPr/>
            <p:nvPr/>
          </p:nvSpPr>
          <p:spPr>
            <a:xfrm>
              <a:off x="7787471" y="3429000"/>
              <a:ext cx="3496827" cy="319035"/>
            </a:xfrm>
            <a:prstGeom prst="roundRect">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68311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2CCA86E-4EE4-05E1-A1D7-A90216AE2939}"/>
              </a:ext>
            </a:extLst>
          </p:cNvPr>
          <p:cNvSpPr>
            <a:spLocks noGrp="1"/>
          </p:cNvSpPr>
          <p:nvPr>
            <p:ph idx="1"/>
          </p:nvPr>
        </p:nvSpPr>
        <p:spPr/>
        <p:txBody>
          <a:bodyPr/>
          <a:lstStyle/>
          <a:p>
            <a:r>
              <a:rPr lang="en-US" sz="2400" dirty="0">
                <a:effectLst/>
                <a:ea typeface="Calibri" panose="020F0502020204030204" pitchFamily="34" charset="0"/>
              </a:rPr>
              <a:t>Every channel has a dedicated canvas all its own.  </a:t>
            </a:r>
          </a:p>
          <a:p>
            <a:r>
              <a:rPr lang="en-US" sz="2400" dirty="0">
                <a:effectLst/>
                <a:ea typeface="Calibri" panose="020F0502020204030204" pitchFamily="34" charset="0"/>
              </a:rPr>
              <a:t>Think of it as a bulletin or announcement board.</a:t>
            </a:r>
          </a:p>
          <a:p>
            <a:r>
              <a:rPr lang="en-US" sz="2400" dirty="0"/>
              <a:t>Canvas is accessed in upper right of every channel and Direct Message.</a:t>
            </a:r>
          </a:p>
          <a:p>
            <a:r>
              <a:rPr lang="en-US" sz="2400" dirty="0"/>
              <a:t>Can also create stand-alone canvas.</a:t>
            </a:r>
          </a:p>
          <a:p>
            <a:r>
              <a:rPr lang="en-US" sz="2400" dirty="0">
                <a:effectLst/>
                <a:ea typeface="Calibri" panose="020F0502020204030204" pitchFamily="34" charset="0"/>
              </a:rPr>
              <a:t>Share in any channel, conversation, or Huddle to co-edit or get feedback. </a:t>
            </a:r>
            <a:endParaRPr lang="en-US" sz="2400" dirty="0"/>
          </a:p>
          <a:p>
            <a:endParaRPr lang="en-US" sz="2400" dirty="0"/>
          </a:p>
          <a:p>
            <a:endParaRPr lang="en-US" dirty="0"/>
          </a:p>
        </p:txBody>
      </p:sp>
      <p:sp>
        <p:nvSpPr>
          <p:cNvPr id="3" name="Title 2">
            <a:extLst>
              <a:ext uri="{FF2B5EF4-FFF2-40B4-BE49-F238E27FC236}">
                <a16:creationId xmlns:a16="http://schemas.microsoft.com/office/drawing/2014/main" id="{6BB4A724-2330-1993-4AA5-9226A39E2D7B}"/>
              </a:ext>
            </a:extLst>
          </p:cNvPr>
          <p:cNvSpPr>
            <a:spLocks noGrp="1"/>
          </p:cNvSpPr>
          <p:nvPr>
            <p:ph type="title"/>
          </p:nvPr>
        </p:nvSpPr>
        <p:spPr/>
        <p:txBody>
          <a:bodyPr/>
          <a:lstStyle/>
          <a:p>
            <a:r>
              <a:rPr lang="en-US" dirty="0"/>
              <a:t>Canvas</a:t>
            </a:r>
          </a:p>
        </p:txBody>
      </p:sp>
      <p:sp>
        <p:nvSpPr>
          <p:cNvPr id="4" name="Slide Number Placeholder 3">
            <a:extLst>
              <a:ext uri="{FF2B5EF4-FFF2-40B4-BE49-F238E27FC236}">
                <a16:creationId xmlns:a16="http://schemas.microsoft.com/office/drawing/2014/main" id="{5348A2CA-F32F-1C77-7E34-ADD298514D38}"/>
              </a:ext>
            </a:extLst>
          </p:cNvPr>
          <p:cNvSpPr>
            <a:spLocks noGrp="1"/>
          </p:cNvSpPr>
          <p:nvPr>
            <p:ph type="sldNum" sz="quarter" idx="12"/>
          </p:nvPr>
        </p:nvSpPr>
        <p:spPr/>
        <p:txBody>
          <a:bodyPr/>
          <a:lstStyle/>
          <a:p>
            <a:fld id="{4EADB2B1-18EC-453C-8031-D4880FBCDB79}" type="slidenum">
              <a:rPr lang="en-US" smtClean="0"/>
              <a:pPr/>
              <a:t>46</a:t>
            </a:fld>
            <a:endParaRPr lang="en-US"/>
          </a:p>
        </p:txBody>
      </p:sp>
      <p:pic>
        <p:nvPicPr>
          <p:cNvPr id="6" name="Picture 5" descr="canvas icon">
            <a:extLst>
              <a:ext uri="{FF2B5EF4-FFF2-40B4-BE49-F238E27FC236}">
                <a16:creationId xmlns:a16="http://schemas.microsoft.com/office/drawing/2014/main" id="{963CE437-8EC0-CA45-2A87-B6BE6F88F576}"/>
              </a:ext>
            </a:extLst>
          </p:cNvPr>
          <p:cNvPicPr>
            <a:picLocks noChangeAspect="1"/>
          </p:cNvPicPr>
          <p:nvPr/>
        </p:nvPicPr>
        <p:blipFill>
          <a:blip r:embed="rId2"/>
          <a:stretch>
            <a:fillRect/>
          </a:stretch>
        </p:blipFill>
        <p:spPr>
          <a:xfrm>
            <a:off x="1134950" y="4441780"/>
            <a:ext cx="9922100" cy="441998"/>
          </a:xfrm>
          <a:prstGeom prst="rect">
            <a:avLst/>
          </a:prstGeom>
          <a:ln>
            <a:solidFill>
              <a:schemeClr val="bg1">
                <a:lumMod val="85000"/>
              </a:schemeClr>
            </a:solidFill>
          </a:ln>
        </p:spPr>
      </p:pic>
      <p:sp>
        <p:nvSpPr>
          <p:cNvPr id="7" name="Rectangle: Rounded Corners 6">
            <a:extLst>
              <a:ext uri="{FF2B5EF4-FFF2-40B4-BE49-F238E27FC236}">
                <a16:creationId xmlns:a16="http://schemas.microsoft.com/office/drawing/2014/main" id="{3443F434-FC92-F327-CD32-CFDF15BAD936}"/>
              </a:ext>
            </a:extLst>
          </p:cNvPr>
          <p:cNvSpPr/>
          <p:nvPr/>
        </p:nvSpPr>
        <p:spPr>
          <a:xfrm>
            <a:off x="10695948" y="4441780"/>
            <a:ext cx="339365" cy="42420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64443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EF76F8A-05F9-FBEA-2D1F-6560FF4D6DB1}"/>
              </a:ext>
            </a:extLst>
          </p:cNvPr>
          <p:cNvSpPr>
            <a:spLocks noGrp="1"/>
          </p:cNvSpPr>
          <p:nvPr>
            <p:ph idx="1"/>
          </p:nvPr>
        </p:nvSpPr>
        <p:spPr/>
        <p:txBody>
          <a:bodyPr/>
          <a:lstStyle/>
          <a:p>
            <a:pPr>
              <a:lnSpc>
                <a:spcPct val="105000"/>
              </a:lnSpc>
              <a:spcBef>
                <a:spcPts val="0"/>
              </a:spcBef>
              <a:spcAft>
                <a:spcPts val="900"/>
              </a:spcAft>
            </a:pPr>
            <a:r>
              <a:rPr lang="en-US" sz="2400" kern="100" dirty="0">
                <a:solidFill>
                  <a:srgbClr val="454245"/>
                </a:solidFill>
                <a:effectLst/>
                <a:ea typeface="Times New Roman" panose="02020603050405020304" pitchFamily="18" charset="0"/>
                <a:cs typeface="Times New Roman" panose="02020603050405020304" pitchFamily="18" charset="0"/>
              </a:rPr>
              <a:t>Share your canvas to involve multiple editors.</a:t>
            </a:r>
            <a:endParaRPr lang="en-US" sz="2400" kern="100" dirty="0">
              <a:solidFill>
                <a:srgbClr val="454245"/>
              </a:solidFill>
              <a:effectLst/>
              <a:ea typeface="Calibri" panose="020F0502020204030204" pitchFamily="34" charset="0"/>
              <a:cs typeface="Times New Roman" panose="02020603050405020304" pitchFamily="18" charset="0"/>
            </a:endParaRPr>
          </a:p>
          <a:p>
            <a:pPr>
              <a:lnSpc>
                <a:spcPct val="105000"/>
              </a:lnSpc>
              <a:spcBef>
                <a:spcPts val="0"/>
              </a:spcBef>
              <a:spcAft>
                <a:spcPts val="900"/>
              </a:spcAft>
            </a:pPr>
            <a:r>
              <a:rPr lang="en-US" sz="2400" kern="100" dirty="0">
                <a:solidFill>
                  <a:srgbClr val="454245"/>
                </a:solidFill>
                <a:effectLst/>
                <a:ea typeface="Times New Roman" panose="02020603050405020304" pitchFamily="18" charset="0"/>
                <a:cs typeface="Times New Roman" panose="02020603050405020304" pitchFamily="18" charset="0"/>
              </a:rPr>
              <a:t>Leave comments on canvases.</a:t>
            </a:r>
            <a:endParaRPr lang="en-US" sz="2400" kern="100" dirty="0">
              <a:solidFill>
                <a:srgbClr val="454245"/>
              </a:solidFill>
              <a:effectLst/>
              <a:ea typeface="Calibri" panose="020F0502020204030204" pitchFamily="34" charset="0"/>
              <a:cs typeface="Times New Roman" panose="02020603050405020304" pitchFamily="18" charset="0"/>
            </a:endParaRPr>
          </a:p>
          <a:p>
            <a:pPr>
              <a:lnSpc>
                <a:spcPct val="105000"/>
              </a:lnSpc>
              <a:spcBef>
                <a:spcPts val="0"/>
              </a:spcBef>
              <a:spcAft>
                <a:spcPts val="900"/>
              </a:spcAft>
            </a:pPr>
            <a:r>
              <a:rPr lang="en-US" sz="2400" kern="100" dirty="0">
                <a:solidFill>
                  <a:srgbClr val="454245"/>
                </a:solidFill>
                <a:effectLst/>
                <a:ea typeface="Times New Roman" panose="02020603050405020304" pitchFamily="18" charset="0"/>
                <a:cs typeface="Times New Roman" panose="02020603050405020304" pitchFamily="18" charset="0"/>
              </a:rPr>
              <a:t>Mention people in the body of a canvas to notify them.</a:t>
            </a:r>
            <a:endParaRPr lang="en-US" sz="2400" kern="100" dirty="0">
              <a:solidFill>
                <a:srgbClr val="454245"/>
              </a:solidFill>
              <a:effectLst/>
              <a:ea typeface="Calibri" panose="020F0502020204030204" pitchFamily="34" charset="0"/>
              <a:cs typeface="Times New Roman" panose="02020603050405020304" pitchFamily="18" charset="0"/>
            </a:endParaRPr>
          </a:p>
          <a:p>
            <a:pPr>
              <a:lnSpc>
                <a:spcPct val="105000"/>
              </a:lnSpc>
              <a:spcBef>
                <a:spcPts val="0"/>
              </a:spcBef>
              <a:spcAft>
                <a:spcPts val="900"/>
              </a:spcAft>
            </a:pPr>
            <a:r>
              <a:rPr lang="en-US" sz="2400" kern="100" dirty="0">
                <a:effectLst/>
                <a:ea typeface="Calibri" panose="020F0502020204030204" pitchFamily="34" charset="0"/>
                <a:cs typeface="Times New Roman" panose="02020603050405020304" pitchFamily="18" charset="0"/>
              </a:rPr>
              <a:t>Add meeting notes</a:t>
            </a:r>
          </a:p>
          <a:p>
            <a:pPr lvl="1">
              <a:lnSpc>
                <a:spcPct val="105000"/>
              </a:lnSpc>
              <a:spcBef>
                <a:spcPts val="0"/>
              </a:spcBef>
              <a:spcAft>
                <a:spcPts val="900"/>
              </a:spcAft>
            </a:pPr>
            <a:r>
              <a:rPr lang="en-US" sz="2400" kern="100" dirty="0">
                <a:effectLst/>
                <a:ea typeface="Calibri" panose="020F0502020204030204" pitchFamily="34" charset="0"/>
                <a:cs typeface="Times New Roman" panose="02020603050405020304" pitchFamily="18" charset="0"/>
              </a:rPr>
              <a:t>There’s a </a:t>
            </a:r>
            <a:r>
              <a:rPr lang="en-US" sz="2400" b="1" kern="100" dirty="0">
                <a:effectLst/>
                <a:ea typeface="Calibri" panose="020F0502020204030204" pitchFamily="34" charset="0"/>
                <a:cs typeface="Times New Roman" panose="02020603050405020304" pitchFamily="18" charset="0"/>
              </a:rPr>
              <a:t>Meeting Notes template</a:t>
            </a:r>
            <a:r>
              <a:rPr lang="en-US" sz="2400" kern="100" dirty="0">
                <a:effectLst/>
                <a:ea typeface="Calibri" panose="020F0502020204030204" pitchFamily="34" charset="0"/>
                <a:cs typeface="Times New Roman" panose="02020603050405020304" pitchFamily="18" charset="0"/>
              </a:rPr>
              <a:t> you can use, or create your own.  </a:t>
            </a:r>
          </a:p>
          <a:p>
            <a:pPr>
              <a:lnSpc>
                <a:spcPct val="105000"/>
              </a:lnSpc>
              <a:spcBef>
                <a:spcPts val="0"/>
              </a:spcBef>
              <a:spcAft>
                <a:spcPts val="900"/>
              </a:spcAft>
            </a:pPr>
            <a:r>
              <a:rPr lang="en-US" sz="2400" kern="100" dirty="0">
                <a:effectLst/>
                <a:ea typeface="Calibri" panose="020F0502020204030204" pitchFamily="34" charset="0"/>
                <a:cs typeface="Times New Roman" panose="02020603050405020304" pitchFamily="18" charset="0"/>
              </a:rPr>
              <a:t>Add action items.  </a:t>
            </a:r>
          </a:p>
          <a:p>
            <a:pPr>
              <a:lnSpc>
                <a:spcPct val="105000"/>
              </a:lnSpc>
              <a:spcBef>
                <a:spcPts val="0"/>
              </a:spcBef>
              <a:spcAft>
                <a:spcPts val="900"/>
              </a:spcAft>
            </a:pPr>
            <a:r>
              <a:rPr lang="en-US" sz="2400" kern="100" dirty="0">
                <a:effectLst/>
                <a:ea typeface="Calibri" panose="020F0502020204030204" pitchFamily="34" charset="0"/>
                <a:cs typeface="Times New Roman" panose="02020603050405020304" pitchFamily="18" charset="0"/>
              </a:rPr>
              <a:t>Drag and drop content like files, images and videos.</a:t>
            </a:r>
          </a:p>
          <a:p>
            <a:pPr>
              <a:lnSpc>
                <a:spcPct val="105000"/>
              </a:lnSpc>
              <a:spcBef>
                <a:spcPts val="0"/>
              </a:spcBef>
              <a:spcAft>
                <a:spcPts val="900"/>
              </a:spcAft>
            </a:pPr>
            <a:r>
              <a:rPr lang="en-US" sz="2400" kern="100" dirty="0">
                <a:effectLst/>
                <a:ea typeface="Calibri" panose="020F0502020204030204" pitchFamily="34" charset="0"/>
                <a:cs typeface="Times New Roman" panose="02020603050405020304" pitchFamily="18" charset="0"/>
              </a:rPr>
              <a:t>Embed data from third-party apps.  </a:t>
            </a:r>
          </a:p>
          <a:p>
            <a:endParaRPr lang="en-US" dirty="0"/>
          </a:p>
        </p:txBody>
      </p:sp>
      <p:sp>
        <p:nvSpPr>
          <p:cNvPr id="3" name="Title 2">
            <a:extLst>
              <a:ext uri="{FF2B5EF4-FFF2-40B4-BE49-F238E27FC236}">
                <a16:creationId xmlns:a16="http://schemas.microsoft.com/office/drawing/2014/main" id="{BEF95F98-74B5-A994-50C8-870FC3B07E49}"/>
              </a:ext>
            </a:extLst>
          </p:cNvPr>
          <p:cNvSpPr>
            <a:spLocks noGrp="1"/>
          </p:cNvSpPr>
          <p:nvPr>
            <p:ph type="title"/>
          </p:nvPr>
        </p:nvSpPr>
        <p:spPr/>
        <p:txBody>
          <a:bodyPr/>
          <a:lstStyle/>
          <a:p>
            <a:r>
              <a:rPr lang="en-US" dirty="0"/>
              <a:t>Why Use Canvas?</a:t>
            </a:r>
          </a:p>
        </p:txBody>
      </p:sp>
      <p:sp>
        <p:nvSpPr>
          <p:cNvPr id="4" name="Slide Number Placeholder 3">
            <a:extLst>
              <a:ext uri="{FF2B5EF4-FFF2-40B4-BE49-F238E27FC236}">
                <a16:creationId xmlns:a16="http://schemas.microsoft.com/office/drawing/2014/main" id="{51776D75-D400-9B5D-8A1B-19E0600948EB}"/>
              </a:ext>
            </a:extLst>
          </p:cNvPr>
          <p:cNvSpPr>
            <a:spLocks noGrp="1"/>
          </p:cNvSpPr>
          <p:nvPr>
            <p:ph type="sldNum" sz="quarter" idx="12"/>
          </p:nvPr>
        </p:nvSpPr>
        <p:spPr/>
        <p:txBody>
          <a:bodyPr/>
          <a:lstStyle/>
          <a:p>
            <a:fld id="{4EADB2B1-18EC-453C-8031-D4880FBCDB79}" type="slidenum">
              <a:rPr lang="en-US" smtClean="0"/>
              <a:pPr/>
              <a:t>47</a:t>
            </a:fld>
            <a:endParaRPr lang="en-US"/>
          </a:p>
        </p:txBody>
      </p:sp>
    </p:spTree>
    <p:extLst>
      <p:ext uri="{BB962C8B-B14F-4D97-AF65-F5344CB8AC3E}">
        <p14:creationId xmlns:p14="http://schemas.microsoft.com/office/powerpoint/2010/main" val="11192444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EE91277-883E-836D-9B40-AAA7ADC8941E}"/>
              </a:ext>
            </a:extLst>
          </p:cNvPr>
          <p:cNvSpPr>
            <a:spLocks noGrp="1"/>
          </p:cNvSpPr>
          <p:nvPr>
            <p:ph idx="1"/>
          </p:nvPr>
        </p:nvSpPr>
        <p:spPr/>
        <p:txBody>
          <a:bodyPr/>
          <a:lstStyle/>
          <a:p>
            <a:pPr marL="0" marR="0" indent="0">
              <a:spcBef>
                <a:spcPts val="0"/>
              </a:spcBef>
              <a:spcAft>
                <a:spcPts val="0"/>
              </a:spcAft>
              <a:buNone/>
            </a:pPr>
            <a:r>
              <a:rPr lang="en-US" sz="1600" dirty="0">
                <a:effectLst/>
                <a:ea typeface="Calibri" panose="020F0502020204030204" pitchFamily="34" charset="0"/>
              </a:rPr>
              <a:t>Choose variety of formatting features: </a:t>
            </a:r>
          </a:p>
          <a:p>
            <a:pPr>
              <a:lnSpc>
                <a:spcPct val="105000"/>
              </a:lnSpc>
              <a:spcBef>
                <a:spcPts val="0"/>
              </a:spcBef>
            </a:pPr>
            <a:r>
              <a:rPr lang="en-US" sz="1600" kern="100" dirty="0">
                <a:effectLst/>
                <a:ea typeface="Calibri" panose="020F0502020204030204" pitchFamily="34" charset="0"/>
                <a:cs typeface="Times New Roman" panose="02020603050405020304" pitchFamily="18" charset="0"/>
              </a:rPr>
              <a:t>File and link previews </a:t>
            </a:r>
          </a:p>
          <a:p>
            <a:pPr lvl="1">
              <a:lnSpc>
                <a:spcPct val="105000"/>
              </a:lnSpc>
              <a:spcBef>
                <a:spcPts val="0"/>
              </a:spcBef>
            </a:pPr>
            <a:r>
              <a:rPr lang="en-US" sz="1600" kern="100" dirty="0">
                <a:effectLst/>
                <a:ea typeface="Calibri" panose="020F0502020204030204" pitchFamily="34" charset="0"/>
                <a:cs typeface="Times New Roman" panose="02020603050405020304" pitchFamily="18" charset="0"/>
              </a:rPr>
              <a:t>Files and links displayed as URLs or as cards displayed as a preview.</a:t>
            </a:r>
          </a:p>
          <a:p>
            <a:pPr>
              <a:lnSpc>
                <a:spcPct val="105000"/>
              </a:lnSpc>
              <a:spcBef>
                <a:spcPts val="0"/>
              </a:spcBef>
            </a:pPr>
            <a:r>
              <a:rPr lang="en-US" sz="1600" kern="0" dirty="0">
                <a:solidFill>
                  <a:srgbClr val="454245"/>
                </a:solidFill>
                <a:effectLst/>
                <a:ea typeface="Times New Roman" panose="02020603050405020304" pitchFamily="18" charset="0"/>
                <a:cs typeface="Times New Roman" panose="02020603050405020304" pitchFamily="18" charset="0"/>
              </a:rPr>
              <a:t>In-line objects </a:t>
            </a:r>
            <a:endParaRPr lang="en-US" sz="1600" kern="100" dirty="0">
              <a:effectLst/>
              <a:ea typeface="Calibri" panose="020F0502020204030204" pitchFamily="34" charset="0"/>
              <a:cs typeface="Times New Roman" panose="02020603050405020304" pitchFamily="18" charset="0"/>
            </a:endParaRPr>
          </a:p>
          <a:p>
            <a:pPr lvl="1">
              <a:lnSpc>
                <a:spcPct val="105000"/>
              </a:lnSpc>
              <a:spcBef>
                <a:spcPts val="0"/>
              </a:spcBef>
            </a:pPr>
            <a:r>
              <a:rPr lang="en-US" sz="1600" kern="0" dirty="0">
                <a:solidFill>
                  <a:srgbClr val="454245"/>
                </a:solidFill>
                <a:effectLst/>
                <a:ea typeface="Times New Roman" panose="02020603050405020304" pitchFamily="18" charset="0"/>
                <a:cs typeface="Times New Roman" panose="02020603050405020304" pitchFamily="18" charset="0"/>
              </a:rPr>
              <a:t>Add link previews, images, or files directly to your canvas.  </a:t>
            </a:r>
            <a:endParaRPr lang="en-US" sz="1600" kern="100" dirty="0">
              <a:effectLst/>
              <a:ea typeface="Calibri" panose="020F0502020204030204" pitchFamily="34" charset="0"/>
              <a:cs typeface="Times New Roman" panose="02020603050405020304" pitchFamily="18" charset="0"/>
            </a:endParaRPr>
          </a:p>
          <a:p>
            <a:pPr lvl="1">
              <a:lnSpc>
                <a:spcPct val="105000"/>
              </a:lnSpc>
              <a:spcBef>
                <a:spcPts val="0"/>
              </a:spcBef>
            </a:pPr>
            <a:r>
              <a:rPr lang="en-US" sz="1600" kern="0" dirty="0">
                <a:solidFill>
                  <a:srgbClr val="454245"/>
                </a:solidFill>
                <a:effectLst/>
                <a:ea typeface="Times New Roman" panose="02020603050405020304" pitchFamily="18" charset="0"/>
                <a:cs typeface="Times New Roman" panose="02020603050405020304" pitchFamily="18" charset="0"/>
              </a:rPr>
              <a:t>Objects no longer sit at bottom of message as attachments.  </a:t>
            </a:r>
            <a:endParaRPr lang="en-US" sz="1600" kern="100" dirty="0">
              <a:effectLst/>
              <a:ea typeface="Calibri" panose="020F0502020204030204" pitchFamily="34" charset="0"/>
              <a:cs typeface="Times New Roman" panose="02020603050405020304" pitchFamily="18" charset="0"/>
            </a:endParaRPr>
          </a:p>
          <a:p>
            <a:pPr lvl="1">
              <a:lnSpc>
                <a:spcPct val="105000"/>
              </a:lnSpc>
              <a:spcBef>
                <a:spcPts val="0"/>
              </a:spcBef>
            </a:pPr>
            <a:r>
              <a:rPr lang="en-US" sz="1600" kern="0" dirty="0">
                <a:solidFill>
                  <a:srgbClr val="454245"/>
                </a:solidFill>
                <a:effectLst/>
                <a:ea typeface="Times New Roman" panose="02020603050405020304" pitchFamily="18" charset="0"/>
                <a:cs typeface="Times New Roman" panose="02020603050405020304" pitchFamily="18" charset="0"/>
              </a:rPr>
              <a:t>Need to move something? Simply drag and drop.</a:t>
            </a:r>
            <a:endParaRPr lang="en-US" sz="1600" kern="100" dirty="0">
              <a:effectLst/>
              <a:ea typeface="Calibri" panose="020F0502020204030204" pitchFamily="34" charset="0"/>
              <a:cs typeface="Times New Roman" panose="02020603050405020304" pitchFamily="18" charset="0"/>
            </a:endParaRPr>
          </a:p>
          <a:p>
            <a:pPr>
              <a:lnSpc>
                <a:spcPct val="105000"/>
              </a:lnSpc>
              <a:spcBef>
                <a:spcPts val="0"/>
              </a:spcBef>
            </a:pPr>
            <a:r>
              <a:rPr lang="en-US" sz="1600" kern="100" dirty="0">
                <a:effectLst/>
                <a:ea typeface="Calibri" panose="020F0502020204030204" pitchFamily="34" charset="0"/>
                <a:cs typeface="Times New Roman" panose="02020603050405020304" pitchFamily="18" charset="0"/>
              </a:rPr>
              <a:t>Dividers</a:t>
            </a:r>
          </a:p>
          <a:p>
            <a:pPr>
              <a:lnSpc>
                <a:spcPct val="105000"/>
              </a:lnSpc>
              <a:spcBef>
                <a:spcPts val="0"/>
              </a:spcBef>
            </a:pPr>
            <a:r>
              <a:rPr lang="en-US" sz="1600" kern="100" dirty="0">
                <a:effectLst/>
                <a:ea typeface="Calibri" panose="020F0502020204030204" pitchFamily="34" charset="0"/>
                <a:cs typeface="Times New Roman" panose="02020603050405020304" pitchFamily="18" charset="0"/>
              </a:rPr>
              <a:t>Columns</a:t>
            </a:r>
          </a:p>
          <a:p>
            <a:pPr>
              <a:lnSpc>
                <a:spcPct val="105000"/>
              </a:lnSpc>
              <a:spcBef>
                <a:spcPts val="0"/>
              </a:spcBef>
            </a:pPr>
            <a:r>
              <a:rPr lang="en-US" sz="1600" kern="100" dirty="0">
                <a:solidFill>
                  <a:srgbClr val="454245"/>
                </a:solidFill>
                <a:effectLst/>
                <a:ea typeface="Calibri" panose="020F0502020204030204" pitchFamily="34" charset="0"/>
                <a:cs typeface="Times New Roman" panose="02020603050405020304" pitchFamily="18" charset="0"/>
              </a:rPr>
              <a:t>Formatting toolbar with option of 4 different heading sizes  </a:t>
            </a:r>
          </a:p>
          <a:p>
            <a:pPr lvl="1">
              <a:spcBef>
                <a:spcPts val="0"/>
              </a:spcBef>
            </a:pPr>
            <a:r>
              <a:rPr lang="en-US" sz="1600" i="1" dirty="0">
                <a:solidFill>
                  <a:srgbClr val="454245"/>
                </a:solidFill>
                <a:effectLst/>
                <a:ea typeface="Times New Roman" panose="02020603050405020304" pitchFamily="18" charset="0"/>
              </a:rPr>
              <a:t> </a:t>
            </a:r>
            <a:r>
              <a:rPr lang="en-US" sz="1600" dirty="0">
                <a:solidFill>
                  <a:srgbClr val="454245"/>
                </a:solidFill>
                <a:effectLst/>
                <a:ea typeface="Times New Roman" panose="02020603050405020304" pitchFamily="18" charset="0"/>
              </a:rPr>
              <a:t> </a:t>
            </a:r>
            <a:r>
              <a:rPr lang="en-US" sz="1600" b="0" dirty="0">
                <a:solidFill>
                  <a:srgbClr val="454245"/>
                </a:solidFill>
                <a:effectLst/>
                <a:ea typeface="Times New Roman" panose="02020603050405020304" pitchFamily="18" charset="0"/>
              </a:rPr>
              <a:t>Paragraph</a:t>
            </a:r>
            <a:endParaRPr lang="en-US" sz="1600" dirty="0">
              <a:solidFill>
                <a:srgbClr val="454245"/>
              </a:solidFill>
              <a:effectLst/>
              <a:ea typeface="Calibri" panose="020F0502020204030204" pitchFamily="34" charset="0"/>
            </a:endParaRPr>
          </a:p>
          <a:p>
            <a:pPr lvl="1">
              <a:spcBef>
                <a:spcPts val="0"/>
              </a:spcBef>
            </a:pPr>
            <a:r>
              <a:rPr lang="en-US" sz="1600" i="1" dirty="0">
                <a:solidFill>
                  <a:srgbClr val="454245"/>
                </a:solidFill>
                <a:effectLst/>
                <a:ea typeface="Times New Roman" panose="02020603050405020304" pitchFamily="18" charset="0"/>
              </a:rPr>
              <a:t> </a:t>
            </a:r>
            <a:r>
              <a:rPr lang="en-US" sz="1600" dirty="0">
                <a:solidFill>
                  <a:srgbClr val="454245"/>
                </a:solidFill>
                <a:effectLst/>
                <a:ea typeface="Times New Roman" panose="02020603050405020304" pitchFamily="18" charset="0"/>
              </a:rPr>
              <a:t> </a:t>
            </a:r>
            <a:r>
              <a:rPr lang="en-US" sz="1600" b="0" dirty="0">
                <a:solidFill>
                  <a:srgbClr val="454245"/>
                </a:solidFill>
                <a:effectLst/>
                <a:ea typeface="Times New Roman" panose="02020603050405020304" pitchFamily="18" charset="0"/>
              </a:rPr>
              <a:t>Big heading</a:t>
            </a:r>
            <a:endParaRPr lang="en-US" sz="1600" dirty="0">
              <a:solidFill>
                <a:srgbClr val="454245"/>
              </a:solidFill>
              <a:effectLst/>
              <a:ea typeface="Calibri" panose="020F0502020204030204" pitchFamily="34" charset="0"/>
            </a:endParaRPr>
          </a:p>
          <a:p>
            <a:pPr lvl="1">
              <a:spcBef>
                <a:spcPts val="0"/>
              </a:spcBef>
            </a:pPr>
            <a:r>
              <a:rPr lang="en-US" sz="1600" i="1" dirty="0">
                <a:solidFill>
                  <a:srgbClr val="454245"/>
                </a:solidFill>
                <a:effectLst/>
                <a:ea typeface="Times New Roman" panose="02020603050405020304" pitchFamily="18" charset="0"/>
              </a:rPr>
              <a:t> </a:t>
            </a:r>
            <a:r>
              <a:rPr lang="en-US" sz="1600" dirty="0">
                <a:solidFill>
                  <a:srgbClr val="454245"/>
                </a:solidFill>
                <a:effectLst/>
                <a:ea typeface="Times New Roman" panose="02020603050405020304" pitchFamily="18" charset="0"/>
              </a:rPr>
              <a:t> </a:t>
            </a:r>
            <a:r>
              <a:rPr lang="en-US" sz="1600" b="0" dirty="0">
                <a:solidFill>
                  <a:srgbClr val="454245"/>
                </a:solidFill>
                <a:effectLst/>
                <a:ea typeface="Times New Roman" panose="02020603050405020304" pitchFamily="18" charset="0"/>
              </a:rPr>
              <a:t>Medium heading</a:t>
            </a:r>
            <a:endParaRPr lang="en-US" sz="1600" dirty="0">
              <a:solidFill>
                <a:srgbClr val="454245"/>
              </a:solidFill>
              <a:effectLst/>
              <a:ea typeface="Calibri" panose="020F0502020204030204" pitchFamily="34" charset="0"/>
            </a:endParaRPr>
          </a:p>
          <a:p>
            <a:pPr lvl="1">
              <a:spcBef>
                <a:spcPts val="0"/>
              </a:spcBef>
            </a:pPr>
            <a:r>
              <a:rPr lang="en-US" sz="1600" i="1" dirty="0">
                <a:solidFill>
                  <a:srgbClr val="454245"/>
                </a:solidFill>
                <a:effectLst/>
                <a:ea typeface="Times New Roman" panose="02020603050405020304" pitchFamily="18" charset="0"/>
              </a:rPr>
              <a:t> </a:t>
            </a:r>
            <a:r>
              <a:rPr lang="en-US" sz="1600" dirty="0">
                <a:solidFill>
                  <a:srgbClr val="454245"/>
                </a:solidFill>
                <a:effectLst/>
                <a:ea typeface="Times New Roman" panose="02020603050405020304" pitchFamily="18" charset="0"/>
              </a:rPr>
              <a:t> </a:t>
            </a:r>
            <a:r>
              <a:rPr lang="en-US" sz="1600" b="0" dirty="0">
                <a:solidFill>
                  <a:srgbClr val="454245"/>
                </a:solidFill>
                <a:effectLst/>
                <a:ea typeface="Times New Roman" panose="02020603050405020304" pitchFamily="18" charset="0"/>
              </a:rPr>
              <a:t>Small heading</a:t>
            </a:r>
            <a:endParaRPr lang="en-US" sz="1600" dirty="0">
              <a:solidFill>
                <a:srgbClr val="454245"/>
              </a:solidFill>
              <a:effectLst/>
              <a:ea typeface="Calibri" panose="020F0502020204030204" pitchFamily="34" charset="0"/>
            </a:endParaRPr>
          </a:p>
          <a:p>
            <a:pPr>
              <a:lnSpc>
                <a:spcPct val="105000"/>
              </a:lnSpc>
              <a:spcBef>
                <a:spcPts val="0"/>
              </a:spcBef>
              <a:spcAft>
                <a:spcPts val="800"/>
              </a:spcAft>
            </a:pPr>
            <a:r>
              <a:rPr lang="en-US" sz="1600" kern="100" dirty="0">
                <a:solidFill>
                  <a:srgbClr val="454245"/>
                </a:solidFill>
                <a:effectLst/>
                <a:ea typeface="Calibri" panose="020F0502020204030204" pitchFamily="34" charset="0"/>
                <a:cs typeface="Times New Roman" panose="02020603050405020304" pitchFamily="18" charset="0"/>
              </a:rPr>
              <a:t>Checklists – included in the formatting toolbar</a:t>
            </a:r>
          </a:p>
          <a:p>
            <a:r>
              <a:rPr lang="en-US" dirty="0"/>
              <a:t>FOR MORE ON CANVAS, VISIT SLACK CONFLUENCE </a:t>
            </a:r>
            <a:r>
              <a:rPr lang="en-US" dirty="0">
                <a:hlinkClick r:id="rId2"/>
              </a:rPr>
              <a:t>SPECIAL FEATURES SECTION</a:t>
            </a:r>
            <a:r>
              <a:rPr lang="en-US" dirty="0"/>
              <a:t> AND/OR WATCH </a:t>
            </a:r>
            <a:r>
              <a:rPr lang="en-US" dirty="0">
                <a:hlinkClick r:id="rId3"/>
              </a:rPr>
              <a:t>QNET SLACK JEOPARDY VIDEO</a:t>
            </a:r>
            <a:r>
              <a:rPr lang="en-US" dirty="0"/>
              <a:t>.</a:t>
            </a:r>
          </a:p>
        </p:txBody>
      </p:sp>
      <p:sp>
        <p:nvSpPr>
          <p:cNvPr id="3" name="Title 2">
            <a:extLst>
              <a:ext uri="{FF2B5EF4-FFF2-40B4-BE49-F238E27FC236}">
                <a16:creationId xmlns:a16="http://schemas.microsoft.com/office/drawing/2014/main" id="{7675E1D4-BB79-8D13-5F20-20E325F3C049}"/>
              </a:ext>
            </a:extLst>
          </p:cNvPr>
          <p:cNvSpPr>
            <a:spLocks noGrp="1"/>
          </p:cNvSpPr>
          <p:nvPr>
            <p:ph type="title"/>
          </p:nvPr>
        </p:nvSpPr>
        <p:spPr/>
        <p:txBody>
          <a:bodyPr/>
          <a:lstStyle/>
          <a:p>
            <a:r>
              <a:rPr lang="en-US" dirty="0"/>
              <a:t>Canvas Layout Features</a:t>
            </a:r>
          </a:p>
        </p:txBody>
      </p:sp>
      <p:sp>
        <p:nvSpPr>
          <p:cNvPr id="4" name="Slide Number Placeholder 3">
            <a:extLst>
              <a:ext uri="{FF2B5EF4-FFF2-40B4-BE49-F238E27FC236}">
                <a16:creationId xmlns:a16="http://schemas.microsoft.com/office/drawing/2014/main" id="{5721DFD1-B796-A6EE-81FE-65EDF9B282FD}"/>
              </a:ext>
            </a:extLst>
          </p:cNvPr>
          <p:cNvSpPr>
            <a:spLocks noGrp="1"/>
          </p:cNvSpPr>
          <p:nvPr>
            <p:ph type="sldNum" sz="quarter" idx="12"/>
          </p:nvPr>
        </p:nvSpPr>
        <p:spPr/>
        <p:txBody>
          <a:bodyPr/>
          <a:lstStyle/>
          <a:p>
            <a:fld id="{4EADB2B1-18EC-453C-8031-D4880FBCDB79}" type="slidenum">
              <a:rPr lang="en-US" smtClean="0"/>
              <a:pPr/>
              <a:t>48</a:t>
            </a:fld>
            <a:endParaRPr lang="en-US"/>
          </a:p>
        </p:txBody>
      </p:sp>
      <p:pic>
        <p:nvPicPr>
          <p:cNvPr id="5" name="Picture 4" descr="Formatting toolbar with checklists and options">
            <a:extLst>
              <a:ext uri="{FF2B5EF4-FFF2-40B4-BE49-F238E27FC236}">
                <a16:creationId xmlns:a16="http://schemas.microsoft.com/office/drawing/2014/main" id="{909C1754-357F-A8F7-DAAE-7407B6BCE550}"/>
              </a:ext>
            </a:extLst>
          </p:cNvPr>
          <p:cNvPicPr>
            <a:picLocks noChangeAspect="1"/>
          </p:cNvPicPr>
          <p:nvPr/>
        </p:nvPicPr>
        <p:blipFill>
          <a:blip r:embed="rId4">
            <a:extLst>
              <a:ext uri="{28A0092B-C50C-407E-A947-70E740481C1C}">
                <a14:useLocalDpi xmlns:a14="http://schemas.microsoft.com/office/drawing/2010/main" val="0"/>
              </a:ext>
            </a:extLst>
          </a:blip>
          <a:srcRect t="1875" b="1875"/>
          <a:stretch>
            <a:fillRect/>
          </a:stretch>
        </p:blipFill>
        <p:spPr bwMode="auto">
          <a:xfrm>
            <a:off x="7553740" y="2271544"/>
            <a:ext cx="4419600" cy="3566160"/>
          </a:xfrm>
          <a:prstGeom prst="rect">
            <a:avLst/>
          </a:prstGeom>
          <a:noFill/>
          <a:ln>
            <a:noFill/>
          </a:ln>
        </p:spPr>
      </p:pic>
    </p:spTree>
    <p:extLst>
      <p:ext uri="{BB962C8B-B14F-4D97-AF65-F5344CB8AC3E}">
        <p14:creationId xmlns:p14="http://schemas.microsoft.com/office/powerpoint/2010/main" val="74847854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BB14158-6716-6184-7E6A-87FAA8185FB0}"/>
              </a:ext>
            </a:extLst>
          </p:cNvPr>
          <p:cNvSpPr>
            <a:spLocks noGrp="1"/>
          </p:cNvSpPr>
          <p:nvPr>
            <p:ph idx="1"/>
          </p:nvPr>
        </p:nvSpPr>
        <p:spPr/>
        <p:txBody>
          <a:bodyPr/>
          <a:lstStyle/>
          <a:p>
            <a:r>
              <a:rPr lang="en-US" dirty="0"/>
              <a:t>Method 1 – Click the Canvas icon in the upper right of channel you’d like the canvas.</a:t>
            </a:r>
          </a:p>
          <a:p>
            <a:r>
              <a:rPr lang="en-US" dirty="0"/>
              <a:t>Method 2 – Click </a:t>
            </a:r>
            <a:r>
              <a:rPr lang="en-US" b="1" dirty="0"/>
              <a:t>More&gt; </a:t>
            </a:r>
            <a:r>
              <a:rPr lang="en-US" dirty="0"/>
              <a:t>Select</a:t>
            </a:r>
            <a:r>
              <a:rPr lang="en-US" b="1" dirty="0"/>
              <a:t> Canvases</a:t>
            </a:r>
            <a:r>
              <a:rPr lang="en-US" dirty="0"/>
              <a:t>&gt; Click </a:t>
            </a:r>
            <a:r>
              <a:rPr lang="en-US" b="1" dirty="0"/>
              <a:t>Create </a:t>
            </a:r>
            <a:r>
              <a:rPr lang="en-US" dirty="0"/>
              <a:t>button on upper right.</a:t>
            </a:r>
          </a:p>
          <a:p>
            <a:endParaRPr lang="en-US" b="1" dirty="0"/>
          </a:p>
        </p:txBody>
      </p:sp>
      <p:sp>
        <p:nvSpPr>
          <p:cNvPr id="3" name="Title 2">
            <a:extLst>
              <a:ext uri="{FF2B5EF4-FFF2-40B4-BE49-F238E27FC236}">
                <a16:creationId xmlns:a16="http://schemas.microsoft.com/office/drawing/2014/main" id="{28A70F5A-69E1-C106-C693-53969FC82B87}"/>
              </a:ext>
            </a:extLst>
          </p:cNvPr>
          <p:cNvSpPr>
            <a:spLocks noGrp="1"/>
          </p:cNvSpPr>
          <p:nvPr>
            <p:ph type="title"/>
          </p:nvPr>
        </p:nvSpPr>
        <p:spPr/>
        <p:txBody>
          <a:bodyPr/>
          <a:lstStyle/>
          <a:p>
            <a:r>
              <a:rPr lang="en-US" dirty="0"/>
              <a:t>Canvas Creation – 2 Methods</a:t>
            </a:r>
          </a:p>
        </p:txBody>
      </p:sp>
      <p:sp>
        <p:nvSpPr>
          <p:cNvPr id="4" name="Slide Number Placeholder 3">
            <a:extLst>
              <a:ext uri="{FF2B5EF4-FFF2-40B4-BE49-F238E27FC236}">
                <a16:creationId xmlns:a16="http://schemas.microsoft.com/office/drawing/2014/main" id="{F0047AE9-597E-8D7A-3A25-ECD86292CF28}"/>
              </a:ext>
            </a:extLst>
          </p:cNvPr>
          <p:cNvSpPr>
            <a:spLocks noGrp="1"/>
          </p:cNvSpPr>
          <p:nvPr>
            <p:ph type="sldNum" sz="quarter" idx="12"/>
          </p:nvPr>
        </p:nvSpPr>
        <p:spPr/>
        <p:txBody>
          <a:bodyPr/>
          <a:lstStyle/>
          <a:p>
            <a:fld id="{4EADB2B1-18EC-453C-8031-D4880FBCDB79}" type="slidenum">
              <a:rPr lang="en-US" smtClean="0"/>
              <a:pPr/>
              <a:t>49</a:t>
            </a:fld>
            <a:endParaRPr lang="en-US"/>
          </a:p>
        </p:txBody>
      </p:sp>
      <p:pic>
        <p:nvPicPr>
          <p:cNvPr id="6" name="Picture 5" descr="More pop-up with Canvases, Automations, Your organization, External connections">
            <a:extLst>
              <a:ext uri="{FF2B5EF4-FFF2-40B4-BE49-F238E27FC236}">
                <a16:creationId xmlns:a16="http://schemas.microsoft.com/office/drawing/2014/main" id="{6AE44B27-ED85-A542-6E62-0B51721CF3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2804" y="2705111"/>
            <a:ext cx="4359018" cy="3314987"/>
          </a:xfrm>
          <a:prstGeom prst="rect">
            <a:avLst/>
          </a:prstGeom>
          <a:ln>
            <a:solidFill>
              <a:schemeClr val="bg1">
                <a:lumMod val="85000"/>
              </a:schemeClr>
            </a:solidFill>
          </a:ln>
        </p:spPr>
      </p:pic>
      <p:pic>
        <p:nvPicPr>
          <p:cNvPr id="8" name="Picture 7" descr="Canvases dropdown tab  with Create button">
            <a:extLst>
              <a:ext uri="{FF2B5EF4-FFF2-40B4-BE49-F238E27FC236}">
                <a16:creationId xmlns:a16="http://schemas.microsoft.com/office/drawing/2014/main" id="{66098F12-2B96-F3CD-274B-F576A5E7BD3D}"/>
              </a:ext>
            </a:extLst>
          </p:cNvPr>
          <p:cNvPicPr>
            <a:picLocks noChangeAspect="1"/>
          </p:cNvPicPr>
          <p:nvPr/>
        </p:nvPicPr>
        <p:blipFill>
          <a:blip r:embed="rId3"/>
          <a:stretch>
            <a:fillRect/>
          </a:stretch>
        </p:blipFill>
        <p:spPr>
          <a:xfrm>
            <a:off x="5661577" y="3250485"/>
            <a:ext cx="6248400" cy="2021541"/>
          </a:xfrm>
          <a:prstGeom prst="rect">
            <a:avLst/>
          </a:prstGeom>
          <a:ln>
            <a:solidFill>
              <a:schemeClr val="bg1">
                <a:lumMod val="85000"/>
              </a:schemeClr>
            </a:solidFill>
          </a:ln>
        </p:spPr>
      </p:pic>
      <p:sp>
        <p:nvSpPr>
          <p:cNvPr id="9" name="Rectangle: Rounded Corners 8">
            <a:extLst>
              <a:ext uri="{FF2B5EF4-FFF2-40B4-BE49-F238E27FC236}">
                <a16:creationId xmlns:a16="http://schemas.microsoft.com/office/drawing/2014/main" id="{1A9A57E2-BB0E-E576-4CBF-5ED56F1A9F5E}"/>
              </a:ext>
            </a:extLst>
          </p:cNvPr>
          <p:cNvSpPr/>
          <p:nvPr/>
        </p:nvSpPr>
        <p:spPr>
          <a:xfrm>
            <a:off x="11300791" y="3250485"/>
            <a:ext cx="609186" cy="287845"/>
          </a:xfrm>
          <a:prstGeom prst="roundRect">
            <a:avLst/>
          </a:prstGeom>
          <a:noFill/>
          <a:ln w="28575">
            <a:solidFill>
              <a:srgbClr val="E01E5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8CA499AE-B117-670E-3F9D-B97EA45628CB}"/>
              </a:ext>
            </a:extLst>
          </p:cNvPr>
          <p:cNvSpPr/>
          <p:nvPr/>
        </p:nvSpPr>
        <p:spPr>
          <a:xfrm>
            <a:off x="1958009" y="3329609"/>
            <a:ext cx="2604052" cy="616226"/>
          </a:xfrm>
          <a:prstGeom prst="roundRect">
            <a:avLst/>
          </a:prstGeom>
          <a:noFill/>
          <a:ln w="28575">
            <a:solidFill>
              <a:srgbClr val="E01E5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62A522E8-2B34-D6C6-55A6-B8A9F8FBB776}"/>
              </a:ext>
            </a:extLst>
          </p:cNvPr>
          <p:cNvSpPr/>
          <p:nvPr/>
        </p:nvSpPr>
        <p:spPr>
          <a:xfrm>
            <a:off x="1252804" y="3250485"/>
            <a:ext cx="655450" cy="774863"/>
          </a:xfrm>
          <a:prstGeom prst="roundRect">
            <a:avLst/>
          </a:prstGeom>
          <a:noFill/>
          <a:ln w="28575">
            <a:solidFill>
              <a:srgbClr val="E01E5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35735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F9DF50A8-0D4B-42BE-9006-FEB9B4026DD9}"/>
              </a:ext>
            </a:extLst>
          </p:cNvPr>
          <p:cNvSpPr>
            <a:spLocks noGrp="1"/>
          </p:cNvSpPr>
          <p:nvPr>
            <p:ph idx="1"/>
          </p:nvPr>
        </p:nvSpPr>
        <p:spPr/>
        <p:txBody>
          <a:bodyPr/>
          <a:lstStyle/>
          <a:p>
            <a:r>
              <a:rPr lang="en-US"/>
              <a:t>Projects</a:t>
            </a:r>
          </a:p>
          <a:p>
            <a:r>
              <a:rPr lang="en-US"/>
              <a:t>Team meetings</a:t>
            </a:r>
          </a:p>
          <a:p>
            <a:r>
              <a:rPr lang="en-US"/>
              <a:t>Work groups</a:t>
            </a:r>
          </a:p>
          <a:p>
            <a:r>
              <a:rPr lang="en-US"/>
              <a:t>Sharing documents and collaboration</a:t>
            </a:r>
          </a:p>
          <a:p>
            <a:r>
              <a:rPr lang="en-US"/>
              <a:t>Sharing screens</a:t>
            </a:r>
          </a:p>
          <a:p>
            <a:r>
              <a:rPr lang="en-US"/>
              <a:t>Private messages between individuals</a:t>
            </a:r>
          </a:p>
          <a:p>
            <a:r>
              <a:rPr lang="en-US"/>
              <a:t>Video calls</a:t>
            </a:r>
          </a:p>
        </p:txBody>
      </p:sp>
      <p:sp>
        <p:nvSpPr>
          <p:cNvPr id="7" name="Title 6">
            <a:extLst>
              <a:ext uri="{FF2B5EF4-FFF2-40B4-BE49-F238E27FC236}">
                <a16:creationId xmlns:a16="http://schemas.microsoft.com/office/drawing/2014/main" id="{9E1C3AA0-F12D-436B-B125-F002E17ED71D}"/>
              </a:ext>
            </a:extLst>
          </p:cNvPr>
          <p:cNvSpPr>
            <a:spLocks noGrp="1"/>
          </p:cNvSpPr>
          <p:nvPr>
            <p:ph type="title"/>
          </p:nvPr>
        </p:nvSpPr>
        <p:spPr/>
        <p:txBody>
          <a:bodyPr/>
          <a:lstStyle/>
          <a:p>
            <a:r>
              <a:rPr lang="en-US"/>
              <a:t>Channels have a variety of uses</a:t>
            </a:r>
          </a:p>
        </p:txBody>
      </p:sp>
      <p:sp>
        <p:nvSpPr>
          <p:cNvPr id="6" name="Slide Number Placeholder 5">
            <a:extLst>
              <a:ext uri="{FF2B5EF4-FFF2-40B4-BE49-F238E27FC236}">
                <a16:creationId xmlns:a16="http://schemas.microsoft.com/office/drawing/2014/main" id="{2A76B955-A5E9-4F0D-B00A-58776039B44A}"/>
              </a:ext>
            </a:extLst>
          </p:cNvPr>
          <p:cNvSpPr>
            <a:spLocks noGrp="1"/>
          </p:cNvSpPr>
          <p:nvPr>
            <p:ph type="sldNum" sz="quarter" idx="12"/>
          </p:nvPr>
        </p:nvSpPr>
        <p:spPr/>
        <p:txBody>
          <a:bodyPr/>
          <a:lstStyle/>
          <a:p>
            <a:fld id="{4EADB2B1-18EC-453C-8031-D4880FBCDB79}" type="slidenum">
              <a:rPr lang="en-US" smtClean="0"/>
              <a:pPr/>
              <a:t>5</a:t>
            </a:fld>
            <a:endParaRPr lang="en-US"/>
          </a:p>
        </p:txBody>
      </p:sp>
      <p:sp>
        <p:nvSpPr>
          <p:cNvPr id="9" name="Thought Bubble: Cloud 8">
            <a:extLst>
              <a:ext uri="{FF2B5EF4-FFF2-40B4-BE49-F238E27FC236}">
                <a16:creationId xmlns:a16="http://schemas.microsoft.com/office/drawing/2014/main" id="{9F51FE78-7309-4CCE-A1C7-E8116AFA4E45}"/>
              </a:ext>
            </a:extLst>
          </p:cNvPr>
          <p:cNvSpPr/>
          <p:nvPr/>
        </p:nvSpPr>
        <p:spPr>
          <a:xfrm>
            <a:off x="6846874" y="2378295"/>
            <a:ext cx="3380790" cy="2485132"/>
          </a:xfrm>
          <a:prstGeom prst="cloudCallout">
            <a:avLst>
              <a:gd name="adj1" fmla="val -53669"/>
              <a:gd name="adj2" fmla="val 44226"/>
            </a:avLst>
          </a:prstGeom>
          <a:solidFill>
            <a:srgbClr val="FFC000"/>
          </a:solidFill>
          <a:ln>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t>“Hey, are you coming to this meeting?”</a:t>
            </a:r>
          </a:p>
        </p:txBody>
      </p:sp>
    </p:spTree>
    <p:extLst>
      <p:ext uri="{BB962C8B-B14F-4D97-AF65-F5344CB8AC3E}">
        <p14:creationId xmlns:p14="http://schemas.microsoft.com/office/powerpoint/2010/main" val="313903267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8072A15-4023-1D7B-ACE5-0665B7988F70}"/>
              </a:ext>
            </a:extLst>
          </p:cNvPr>
          <p:cNvSpPr>
            <a:spLocks noGrp="1"/>
          </p:cNvSpPr>
          <p:nvPr>
            <p:ph idx="1"/>
          </p:nvPr>
        </p:nvSpPr>
        <p:spPr/>
        <p:txBody>
          <a:bodyPr/>
          <a:lstStyle/>
          <a:p>
            <a:r>
              <a:rPr lang="en-US" sz="2400" dirty="0"/>
              <a:t>Open as a full-page message in channel. </a:t>
            </a:r>
          </a:p>
          <a:p>
            <a:r>
              <a:rPr lang="en-US" sz="2400" dirty="0"/>
              <a:t>Further open, if desired, in new tab as standalone window.</a:t>
            </a:r>
          </a:p>
        </p:txBody>
      </p:sp>
      <p:sp>
        <p:nvSpPr>
          <p:cNvPr id="3" name="Title 2">
            <a:extLst>
              <a:ext uri="{FF2B5EF4-FFF2-40B4-BE49-F238E27FC236}">
                <a16:creationId xmlns:a16="http://schemas.microsoft.com/office/drawing/2014/main" id="{33B721DD-852D-5299-6B90-2582D19BD803}"/>
              </a:ext>
            </a:extLst>
          </p:cNvPr>
          <p:cNvSpPr>
            <a:spLocks noGrp="1"/>
          </p:cNvSpPr>
          <p:nvPr>
            <p:ph type="title"/>
          </p:nvPr>
        </p:nvSpPr>
        <p:spPr/>
        <p:txBody>
          <a:bodyPr/>
          <a:lstStyle/>
          <a:p>
            <a:r>
              <a:rPr lang="en-US" dirty="0"/>
              <a:t>Canvas Views</a:t>
            </a:r>
          </a:p>
        </p:txBody>
      </p:sp>
      <p:sp>
        <p:nvSpPr>
          <p:cNvPr id="4" name="Slide Number Placeholder 3">
            <a:extLst>
              <a:ext uri="{FF2B5EF4-FFF2-40B4-BE49-F238E27FC236}">
                <a16:creationId xmlns:a16="http://schemas.microsoft.com/office/drawing/2014/main" id="{6E37E4F7-FFA0-7432-EDE7-B54F84CDCF53}"/>
              </a:ext>
            </a:extLst>
          </p:cNvPr>
          <p:cNvSpPr>
            <a:spLocks noGrp="1"/>
          </p:cNvSpPr>
          <p:nvPr>
            <p:ph type="sldNum" sz="quarter" idx="12"/>
          </p:nvPr>
        </p:nvSpPr>
        <p:spPr/>
        <p:txBody>
          <a:bodyPr/>
          <a:lstStyle/>
          <a:p>
            <a:fld id="{4EADB2B1-18EC-453C-8031-D4880FBCDB79}" type="slidenum">
              <a:rPr lang="en-US" smtClean="0"/>
              <a:pPr/>
              <a:t>50</a:t>
            </a:fld>
            <a:endParaRPr lang="en-US"/>
          </a:p>
        </p:txBody>
      </p:sp>
      <p:pic>
        <p:nvPicPr>
          <p:cNvPr id="6" name="Picture 5" descr="Canvas with Meeting Notes opened">
            <a:extLst>
              <a:ext uri="{FF2B5EF4-FFF2-40B4-BE49-F238E27FC236}">
                <a16:creationId xmlns:a16="http://schemas.microsoft.com/office/drawing/2014/main" id="{7D99DAE5-4E95-D85E-B1F2-F2327E4999D4}"/>
              </a:ext>
            </a:extLst>
          </p:cNvPr>
          <p:cNvPicPr>
            <a:picLocks noChangeAspect="1"/>
          </p:cNvPicPr>
          <p:nvPr/>
        </p:nvPicPr>
        <p:blipFill>
          <a:blip r:embed="rId2"/>
          <a:stretch>
            <a:fillRect/>
          </a:stretch>
        </p:blipFill>
        <p:spPr>
          <a:xfrm>
            <a:off x="2740595" y="2940327"/>
            <a:ext cx="5906450" cy="3368960"/>
          </a:xfrm>
          <a:prstGeom prst="rect">
            <a:avLst/>
          </a:prstGeom>
          <a:ln>
            <a:solidFill>
              <a:schemeClr val="bg1">
                <a:lumMod val="85000"/>
              </a:schemeClr>
            </a:solidFill>
          </a:ln>
        </p:spPr>
      </p:pic>
      <p:sp>
        <p:nvSpPr>
          <p:cNvPr id="7" name="Rectangle: Rounded Corners 6">
            <a:extLst>
              <a:ext uri="{FF2B5EF4-FFF2-40B4-BE49-F238E27FC236}">
                <a16:creationId xmlns:a16="http://schemas.microsoft.com/office/drawing/2014/main" id="{9763C5AF-029E-0E79-29D2-2CA26E9E56F5}"/>
              </a:ext>
            </a:extLst>
          </p:cNvPr>
          <p:cNvSpPr/>
          <p:nvPr/>
        </p:nvSpPr>
        <p:spPr>
          <a:xfrm>
            <a:off x="6264613" y="2940327"/>
            <a:ext cx="2704289" cy="344101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784734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D3F196-B651-4FB9-BB98-61B82EC78FBE}"/>
              </a:ext>
            </a:extLst>
          </p:cNvPr>
          <p:cNvSpPr>
            <a:spLocks noGrp="1"/>
          </p:cNvSpPr>
          <p:nvPr>
            <p:ph idx="1"/>
          </p:nvPr>
        </p:nvSpPr>
        <p:spPr/>
        <p:txBody>
          <a:bodyPr/>
          <a:lstStyle/>
          <a:p>
            <a:r>
              <a:rPr lang="en-US" dirty="0"/>
              <a:t>Create public channels when possible</a:t>
            </a:r>
          </a:p>
          <a:p>
            <a:r>
              <a:rPr lang="en-US" dirty="0"/>
              <a:t>Private channels</a:t>
            </a:r>
          </a:p>
          <a:p>
            <a:pPr lvl="1"/>
            <a:r>
              <a:rPr lang="en-US" dirty="0"/>
              <a:t>Use rarely and only when confidential information needs to be shared </a:t>
            </a:r>
          </a:p>
          <a:p>
            <a:r>
              <a:rPr lang="en-US" dirty="0"/>
              <a:t>Browse existing channels before you create a new channel </a:t>
            </a:r>
          </a:p>
          <a:p>
            <a:pPr lvl="1"/>
            <a:r>
              <a:rPr lang="en-US" dirty="0"/>
              <a:t>Check whether something exists that is similar</a:t>
            </a:r>
          </a:p>
          <a:p>
            <a:pPr lvl="1"/>
            <a:endParaRPr lang="en-US" dirty="0"/>
          </a:p>
          <a:p>
            <a:pPr marL="457200" lvl="1" indent="0">
              <a:buNone/>
            </a:pPr>
            <a:endParaRPr lang="en-US" dirty="0"/>
          </a:p>
          <a:p>
            <a:pPr marL="457200" lvl="1" indent="0">
              <a:buNone/>
            </a:pPr>
            <a:endParaRPr lang="en-US" dirty="0"/>
          </a:p>
          <a:p>
            <a:endParaRPr lang="en-US" dirty="0"/>
          </a:p>
        </p:txBody>
      </p:sp>
      <p:sp>
        <p:nvSpPr>
          <p:cNvPr id="3" name="Title 2">
            <a:extLst>
              <a:ext uri="{FF2B5EF4-FFF2-40B4-BE49-F238E27FC236}">
                <a16:creationId xmlns:a16="http://schemas.microsoft.com/office/drawing/2014/main" id="{474D5D30-A435-4508-809C-777FA4DE7747}"/>
              </a:ext>
            </a:extLst>
          </p:cNvPr>
          <p:cNvSpPr>
            <a:spLocks noGrp="1"/>
          </p:cNvSpPr>
          <p:nvPr>
            <p:ph type="title"/>
          </p:nvPr>
        </p:nvSpPr>
        <p:spPr/>
        <p:txBody>
          <a:bodyPr/>
          <a:lstStyle/>
          <a:p>
            <a:r>
              <a:rPr lang="en-US"/>
              <a:t>Creating Channels</a:t>
            </a:r>
          </a:p>
        </p:txBody>
      </p:sp>
      <p:sp>
        <p:nvSpPr>
          <p:cNvPr id="5" name="Slide Number Placeholder 4">
            <a:extLst>
              <a:ext uri="{FF2B5EF4-FFF2-40B4-BE49-F238E27FC236}">
                <a16:creationId xmlns:a16="http://schemas.microsoft.com/office/drawing/2014/main" id="{89D4007D-7E52-4761-BAFD-FCB4D9ED29EC}"/>
              </a:ext>
            </a:extLst>
          </p:cNvPr>
          <p:cNvSpPr>
            <a:spLocks noGrp="1"/>
          </p:cNvSpPr>
          <p:nvPr>
            <p:ph type="sldNum" sz="quarter" idx="12"/>
          </p:nvPr>
        </p:nvSpPr>
        <p:spPr/>
        <p:txBody>
          <a:bodyPr/>
          <a:lstStyle/>
          <a:p>
            <a:fld id="{4EADB2B1-18EC-453C-8031-D4880FBCDB79}" type="slidenum">
              <a:rPr lang="en-US" smtClean="0"/>
              <a:pPr/>
              <a:t>51</a:t>
            </a:fld>
            <a:endParaRPr lang="en-US"/>
          </a:p>
        </p:txBody>
      </p:sp>
    </p:spTree>
    <p:extLst>
      <p:ext uri="{BB962C8B-B14F-4D97-AF65-F5344CB8AC3E}">
        <p14:creationId xmlns:p14="http://schemas.microsoft.com/office/powerpoint/2010/main" val="13268311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A0056014-B448-4D9E-9B67-C451D0AC5AA9}"/>
              </a:ext>
            </a:extLst>
          </p:cNvPr>
          <p:cNvSpPr>
            <a:spLocks noGrp="1"/>
          </p:cNvSpPr>
          <p:nvPr>
            <p:ph idx="1"/>
          </p:nvPr>
        </p:nvSpPr>
        <p:spPr/>
        <p:txBody>
          <a:bodyPr/>
          <a:lstStyle/>
          <a:p>
            <a:pPr marL="0" indent="0">
              <a:buNone/>
            </a:pPr>
            <a:r>
              <a:rPr lang="en-US"/>
              <a:t>Channel names</a:t>
            </a:r>
          </a:p>
          <a:p>
            <a:r>
              <a:rPr lang="en-US"/>
              <a:t>Letters, numbers, dashes, and underscores only</a:t>
            </a:r>
          </a:p>
          <a:p>
            <a:r>
              <a:rPr lang="en-US"/>
              <a:t>Lowercase with no spaces or periods</a:t>
            </a:r>
          </a:p>
          <a:p>
            <a:r>
              <a:rPr lang="en-US"/>
              <a:t>International (non-Latin) channel names are supported</a:t>
            </a:r>
          </a:p>
          <a:p>
            <a:r>
              <a:rPr lang="en-US"/>
              <a:t>Limit of 80 Characters</a:t>
            </a:r>
          </a:p>
        </p:txBody>
      </p:sp>
      <p:sp>
        <p:nvSpPr>
          <p:cNvPr id="10" name="Title 9">
            <a:extLst>
              <a:ext uri="{FF2B5EF4-FFF2-40B4-BE49-F238E27FC236}">
                <a16:creationId xmlns:a16="http://schemas.microsoft.com/office/drawing/2014/main" id="{95C4C81A-0A94-4755-AA12-304E3F85BEC0}"/>
              </a:ext>
            </a:extLst>
          </p:cNvPr>
          <p:cNvSpPr>
            <a:spLocks noGrp="1"/>
          </p:cNvSpPr>
          <p:nvPr>
            <p:ph type="title"/>
          </p:nvPr>
        </p:nvSpPr>
        <p:spPr/>
        <p:txBody>
          <a:bodyPr/>
          <a:lstStyle/>
          <a:p>
            <a:r>
              <a:rPr lang="en-US"/>
              <a:t>Creating Channels</a:t>
            </a:r>
          </a:p>
        </p:txBody>
      </p:sp>
      <p:sp>
        <p:nvSpPr>
          <p:cNvPr id="7" name="Slide Number Placeholder 6">
            <a:extLst>
              <a:ext uri="{FF2B5EF4-FFF2-40B4-BE49-F238E27FC236}">
                <a16:creationId xmlns:a16="http://schemas.microsoft.com/office/drawing/2014/main" id="{D154AAC4-3940-4B5F-BBEF-AD9F03B47733}"/>
              </a:ext>
            </a:extLst>
          </p:cNvPr>
          <p:cNvSpPr>
            <a:spLocks noGrp="1"/>
          </p:cNvSpPr>
          <p:nvPr>
            <p:ph type="sldNum" sz="quarter" idx="12"/>
          </p:nvPr>
        </p:nvSpPr>
        <p:spPr>
          <a:prstGeom prst="rect">
            <a:avLst/>
          </a:prstGeom>
        </p:spPr>
        <p:txBody>
          <a:bodyPr/>
          <a:lstStyle/>
          <a:p>
            <a:fld id="{4EADB2B1-18EC-453C-8031-D4880FBCDB79}" type="slidenum">
              <a:rPr lang="en-US" smtClean="0"/>
              <a:pPr/>
              <a:t>52</a:t>
            </a:fld>
            <a:endParaRPr lang="en-US"/>
          </a:p>
        </p:txBody>
      </p:sp>
    </p:spTree>
    <p:extLst>
      <p:ext uri="{BB962C8B-B14F-4D97-AF65-F5344CB8AC3E}">
        <p14:creationId xmlns:p14="http://schemas.microsoft.com/office/powerpoint/2010/main" val="16415483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45B699E-7055-4084-95A3-E317D971B85B}"/>
              </a:ext>
            </a:extLst>
          </p:cNvPr>
          <p:cNvSpPr>
            <a:spLocks noGrp="1"/>
          </p:cNvSpPr>
          <p:nvPr>
            <p:ph type="title"/>
          </p:nvPr>
        </p:nvSpPr>
        <p:spPr>
          <a:xfrm>
            <a:off x="457200" y="669953"/>
            <a:ext cx="3200400" cy="1337192"/>
          </a:xfrm>
        </p:spPr>
        <p:txBody>
          <a:bodyPr>
            <a:normAutofit fontScale="90000"/>
          </a:bodyPr>
          <a:lstStyle/>
          <a:p>
            <a:r>
              <a:rPr lang="en-US" dirty="0"/>
              <a:t>Creating Channels – First Search </a:t>
            </a:r>
          </a:p>
        </p:txBody>
      </p:sp>
      <p:sp>
        <p:nvSpPr>
          <p:cNvPr id="7" name="Content Placeholder 6">
            <a:extLst>
              <a:ext uri="{FF2B5EF4-FFF2-40B4-BE49-F238E27FC236}">
                <a16:creationId xmlns:a16="http://schemas.microsoft.com/office/drawing/2014/main" id="{EC8A2B4B-600C-48DB-906B-5D447EB0DE28}"/>
              </a:ext>
            </a:extLst>
          </p:cNvPr>
          <p:cNvSpPr>
            <a:spLocks noGrp="1"/>
          </p:cNvSpPr>
          <p:nvPr>
            <p:ph idx="1"/>
          </p:nvPr>
        </p:nvSpPr>
        <p:spPr>
          <a:xfrm>
            <a:off x="457200" y="2221576"/>
            <a:ext cx="3200400" cy="4731898"/>
          </a:xfrm>
        </p:spPr>
        <p:txBody>
          <a:bodyPr/>
          <a:lstStyle/>
          <a:p>
            <a:pPr marL="342900" indent="-342900">
              <a:buClr>
                <a:schemeClr val="bg1"/>
              </a:buClr>
              <a:buAutoNum type="arabicPeriod"/>
            </a:pPr>
            <a:r>
              <a:rPr lang="en-US" sz="2000" dirty="0"/>
              <a:t>Hover over Channels in the left-hand navigation panel and click the down arrow on the right.</a:t>
            </a:r>
          </a:p>
          <a:p>
            <a:pPr marL="342900" indent="-342900">
              <a:buClr>
                <a:schemeClr val="bg1"/>
              </a:buClr>
              <a:buFont typeface="Calibri" panose="020F0502020204030204" pitchFamily="34" charset="0"/>
              <a:buAutoNum type="arabicPeriod"/>
            </a:pPr>
            <a:r>
              <a:rPr lang="en-US" sz="2000" dirty="0">
                <a:effectLst/>
                <a:ea typeface="Source Sans Pro" panose="020B0503030403020204" pitchFamily="34" charset="0"/>
                <a:cs typeface="Source Sans Pro" panose="020B0503030403020204" pitchFamily="34" charset="0"/>
              </a:rPr>
              <a:t>Check whether something exists that is similar. Click </a:t>
            </a:r>
            <a:r>
              <a:rPr lang="en-US" sz="2000" b="1" dirty="0">
                <a:effectLst/>
                <a:ea typeface="Source Sans Pro" panose="020B0503030403020204" pitchFamily="34" charset="0"/>
                <a:cs typeface="Source Sans Pro" panose="020B0503030403020204" pitchFamily="34" charset="0"/>
              </a:rPr>
              <a:t>Manage</a:t>
            </a:r>
            <a:r>
              <a:rPr lang="en-US" sz="2000" dirty="0">
                <a:effectLst/>
                <a:ea typeface="Source Sans Pro" panose="020B0503030403020204" pitchFamily="34" charset="0"/>
                <a:cs typeface="Source Sans Pro" panose="020B0503030403020204" pitchFamily="34" charset="0"/>
              </a:rPr>
              <a:t>. Then </a:t>
            </a:r>
            <a:r>
              <a:rPr lang="en-US" dirty="0">
                <a:ea typeface="Source Sans Pro" panose="020B0503030403020204" pitchFamily="34" charset="0"/>
                <a:cs typeface="Source Sans Pro" panose="020B0503030403020204" pitchFamily="34" charset="0"/>
              </a:rPr>
              <a:t>c</a:t>
            </a:r>
            <a:r>
              <a:rPr lang="en-US" sz="2000" dirty="0">
                <a:effectLst/>
                <a:ea typeface="Source Sans Pro" panose="020B0503030403020204" pitchFamily="34" charset="0"/>
                <a:cs typeface="Source Sans Pro" panose="020B0503030403020204" pitchFamily="34" charset="0"/>
              </a:rPr>
              <a:t>lick </a:t>
            </a:r>
            <a:r>
              <a:rPr lang="en-US" sz="2000" b="1" dirty="0">
                <a:ea typeface="Source Sans Pro" panose="020B0503030403020204" pitchFamily="34" charset="0"/>
                <a:cs typeface="Source Sans Pro" panose="020B0503030403020204" pitchFamily="34" charset="0"/>
              </a:rPr>
              <a:t>Browse channels </a:t>
            </a:r>
            <a:r>
              <a:rPr lang="en-US" sz="2000" dirty="0">
                <a:ea typeface="Source Sans Pro" panose="020B0503030403020204" pitchFamily="34" charset="0"/>
                <a:cs typeface="Source Sans Pro" panose="020B0503030403020204" pitchFamily="34" charset="0"/>
              </a:rPr>
              <a:t>to see existing channels.</a:t>
            </a:r>
          </a:p>
          <a:p>
            <a:pPr marL="342900" indent="-342900">
              <a:buClr>
                <a:schemeClr val="bg1"/>
              </a:buClr>
              <a:buFont typeface="Calibri" panose="020F0502020204030204" pitchFamily="34" charset="0"/>
              <a:buAutoNum type="arabicPeriod"/>
            </a:pPr>
            <a:r>
              <a:rPr lang="en-US" sz="2000" dirty="0">
                <a:ea typeface="Source Sans Pro" panose="020B0503030403020204" pitchFamily="34" charset="0"/>
                <a:cs typeface="Source Sans Pro" panose="020B0503030403020204" pitchFamily="34" charset="0"/>
              </a:rPr>
              <a:t>Search by channel name or description. Then c</a:t>
            </a:r>
            <a:r>
              <a:rPr lang="en-US" sz="2000" dirty="0">
                <a:effectLst/>
                <a:ea typeface="Source Sans Pro" panose="020B0503030403020204" pitchFamily="34" charset="0"/>
                <a:cs typeface="Source Sans Pro" panose="020B0503030403020204" pitchFamily="34" charset="0"/>
              </a:rPr>
              <a:t>lick </a:t>
            </a:r>
            <a:r>
              <a:rPr lang="en-US" sz="2000" b="1" dirty="0">
                <a:effectLst/>
                <a:ea typeface="Source Sans Pro" panose="020B0503030403020204" pitchFamily="34" charset="0"/>
                <a:cs typeface="Source Sans Pro" panose="020B0503030403020204" pitchFamily="34" charset="0"/>
              </a:rPr>
              <a:t>Create a channel </a:t>
            </a:r>
            <a:r>
              <a:rPr lang="en-US" sz="2000" dirty="0">
                <a:effectLst/>
                <a:ea typeface="Source Sans Pro" panose="020B0503030403020204" pitchFamily="34" charset="0"/>
                <a:cs typeface="Source Sans Pro" panose="020B0503030403020204" pitchFamily="34" charset="0"/>
              </a:rPr>
              <a:t>to create a new one</a:t>
            </a:r>
          </a:p>
          <a:p>
            <a:pPr marL="0" indent="0">
              <a:buNone/>
            </a:pPr>
            <a:endParaRPr lang="en-US" dirty="0"/>
          </a:p>
        </p:txBody>
      </p:sp>
      <p:sp>
        <p:nvSpPr>
          <p:cNvPr id="5" name="Slide Number Placeholder 4">
            <a:extLst>
              <a:ext uri="{FF2B5EF4-FFF2-40B4-BE49-F238E27FC236}">
                <a16:creationId xmlns:a16="http://schemas.microsoft.com/office/drawing/2014/main" id="{80A4B992-51B6-4223-8223-DDEDD4C03F90}"/>
              </a:ext>
            </a:extLst>
          </p:cNvPr>
          <p:cNvSpPr>
            <a:spLocks noGrp="1"/>
          </p:cNvSpPr>
          <p:nvPr>
            <p:ph type="sldNum" sz="quarter" idx="14"/>
          </p:nvPr>
        </p:nvSpPr>
        <p:spPr/>
        <p:txBody>
          <a:bodyPr/>
          <a:lstStyle/>
          <a:p>
            <a:fld id="{4EADB2B1-18EC-453C-8031-D4880FBCDB79}" type="slidenum">
              <a:rPr lang="en-US" smtClean="0"/>
              <a:pPr/>
              <a:t>53</a:t>
            </a:fld>
            <a:endParaRPr lang="en-US"/>
          </a:p>
        </p:txBody>
      </p:sp>
      <p:cxnSp>
        <p:nvCxnSpPr>
          <p:cNvPr id="10" name="Straight Connector 9">
            <a:extLst>
              <a:ext uri="{FF2B5EF4-FFF2-40B4-BE49-F238E27FC236}">
                <a16:creationId xmlns:a16="http://schemas.microsoft.com/office/drawing/2014/main" id="{C0B1E687-2C76-42BB-B662-EBF45D5913DF}"/>
              </a:ext>
            </a:extLst>
          </p:cNvPr>
          <p:cNvCxnSpPr>
            <a:cxnSpLocks/>
          </p:cNvCxnSpPr>
          <p:nvPr/>
        </p:nvCxnSpPr>
        <p:spPr>
          <a:xfrm>
            <a:off x="573932" y="2054826"/>
            <a:ext cx="299611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680E45CE-344C-4A90-91BF-B30523A1B59C}"/>
              </a:ext>
            </a:extLst>
          </p:cNvPr>
          <p:cNvSpPr txBox="1"/>
          <p:nvPr/>
        </p:nvSpPr>
        <p:spPr>
          <a:xfrm>
            <a:off x="4464008" y="279638"/>
            <a:ext cx="370447" cy="369332"/>
          </a:xfrm>
          <a:prstGeom prst="rect">
            <a:avLst/>
          </a:prstGeom>
          <a:noFill/>
        </p:spPr>
        <p:txBody>
          <a:bodyPr wrap="square" rtlCol="0">
            <a:spAutoFit/>
          </a:bodyPr>
          <a:lstStyle/>
          <a:p>
            <a:r>
              <a:rPr lang="en-US" dirty="0">
                <a:solidFill>
                  <a:srgbClr val="DB3568"/>
                </a:solidFill>
              </a:rPr>
              <a:t>1.</a:t>
            </a:r>
          </a:p>
        </p:txBody>
      </p:sp>
      <p:sp>
        <p:nvSpPr>
          <p:cNvPr id="16" name="TextBox 15">
            <a:extLst>
              <a:ext uri="{FF2B5EF4-FFF2-40B4-BE49-F238E27FC236}">
                <a16:creationId xmlns:a16="http://schemas.microsoft.com/office/drawing/2014/main" id="{C590465B-0DA7-4AB8-8B34-4A3766BF34AF}"/>
              </a:ext>
            </a:extLst>
          </p:cNvPr>
          <p:cNvSpPr txBox="1"/>
          <p:nvPr/>
        </p:nvSpPr>
        <p:spPr>
          <a:xfrm>
            <a:off x="4515557" y="4308374"/>
            <a:ext cx="370447" cy="369332"/>
          </a:xfrm>
          <a:prstGeom prst="rect">
            <a:avLst/>
          </a:prstGeom>
          <a:noFill/>
        </p:spPr>
        <p:txBody>
          <a:bodyPr wrap="square" rtlCol="0">
            <a:spAutoFit/>
          </a:bodyPr>
          <a:lstStyle/>
          <a:p>
            <a:r>
              <a:rPr lang="en-US" dirty="0">
                <a:solidFill>
                  <a:srgbClr val="DB3568"/>
                </a:solidFill>
              </a:rPr>
              <a:t>3.</a:t>
            </a:r>
          </a:p>
        </p:txBody>
      </p:sp>
      <p:sp>
        <p:nvSpPr>
          <p:cNvPr id="17" name="TextBox 16">
            <a:extLst>
              <a:ext uri="{FF2B5EF4-FFF2-40B4-BE49-F238E27FC236}">
                <a16:creationId xmlns:a16="http://schemas.microsoft.com/office/drawing/2014/main" id="{3892BEFE-B17C-4944-9E40-A4CB0BD5D11A}"/>
              </a:ext>
            </a:extLst>
          </p:cNvPr>
          <p:cNvSpPr txBox="1"/>
          <p:nvPr/>
        </p:nvSpPr>
        <p:spPr>
          <a:xfrm>
            <a:off x="4464008" y="1599497"/>
            <a:ext cx="370447" cy="369332"/>
          </a:xfrm>
          <a:prstGeom prst="rect">
            <a:avLst/>
          </a:prstGeom>
          <a:noFill/>
        </p:spPr>
        <p:txBody>
          <a:bodyPr wrap="square" rtlCol="0">
            <a:spAutoFit/>
          </a:bodyPr>
          <a:lstStyle/>
          <a:p>
            <a:r>
              <a:rPr lang="en-US" dirty="0">
                <a:solidFill>
                  <a:srgbClr val="DB3568"/>
                </a:solidFill>
              </a:rPr>
              <a:t>2</a:t>
            </a:r>
            <a:r>
              <a:rPr lang="en-US" dirty="0"/>
              <a:t>.</a:t>
            </a:r>
          </a:p>
        </p:txBody>
      </p:sp>
      <p:grpSp>
        <p:nvGrpSpPr>
          <p:cNvPr id="32" name="Group 31">
            <a:extLst>
              <a:ext uri="{FF2B5EF4-FFF2-40B4-BE49-F238E27FC236}">
                <a16:creationId xmlns:a16="http://schemas.microsoft.com/office/drawing/2014/main" id="{344424E1-C53A-DF68-B80B-39041126FD3D}"/>
              </a:ext>
            </a:extLst>
          </p:cNvPr>
          <p:cNvGrpSpPr/>
          <p:nvPr/>
        </p:nvGrpSpPr>
        <p:grpSpPr>
          <a:xfrm>
            <a:off x="4893745" y="276723"/>
            <a:ext cx="2289479" cy="803115"/>
            <a:chOff x="4893745" y="276723"/>
            <a:chExt cx="2289479" cy="803115"/>
          </a:xfrm>
        </p:grpSpPr>
        <p:pic>
          <p:nvPicPr>
            <p:cNvPr id="14" name="Picture 13" descr="Channels dropdown arrow">
              <a:extLst>
                <a:ext uri="{FF2B5EF4-FFF2-40B4-BE49-F238E27FC236}">
                  <a16:creationId xmlns:a16="http://schemas.microsoft.com/office/drawing/2014/main" id="{39806A8F-FD16-5283-A979-154F92F3D638}"/>
                </a:ext>
              </a:extLst>
            </p:cNvPr>
            <p:cNvPicPr>
              <a:picLocks noChangeAspect="1"/>
            </p:cNvPicPr>
            <p:nvPr/>
          </p:nvPicPr>
          <p:blipFill>
            <a:blip r:embed="rId2"/>
            <a:stretch>
              <a:fillRect/>
            </a:stretch>
          </p:blipFill>
          <p:spPr>
            <a:xfrm>
              <a:off x="4893745" y="276723"/>
              <a:ext cx="2289479" cy="803115"/>
            </a:xfrm>
            <a:prstGeom prst="rect">
              <a:avLst/>
            </a:prstGeom>
          </p:spPr>
        </p:pic>
        <p:sp>
          <p:nvSpPr>
            <p:cNvPr id="2" name="Rectangle: Rounded Corners 1">
              <a:extLst>
                <a:ext uri="{FF2B5EF4-FFF2-40B4-BE49-F238E27FC236}">
                  <a16:creationId xmlns:a16="http://schemas.microsoft.com/office/drawing/2014/main" id="{3B49740C-9CF4-7A34-B106-2B99F9D575BE}"/>
                </a:ext>
              </a:extLst>
            </p:cNvPr>
            <p:cNvSpPr/>
            <p:nvPr/>
          </p:nvSpPr>
          <p:spPr>
            <a:xfrm>
              <a:off x="6570482" y="461365"/>
              <a:ext cx="370447" cy="369332"/>
            </a:xfrm>
            <a:prstGeom prst="roundRect">
              <a:avLst/>
            </a:prstGeom>
            <a:noFill/>
            <a:ln w="28575">
              <a:solidFill>
                <a:srgbClr val="DB35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5" name="Group 24" descr="Manage and browse channels commands in pop-up">
            <a:extLst>
              <a:ext uri="{FF2B5EF4-FFF2-40B4-BE49-F238E27FC236}">
                <a16:creationId xmlns:a16="http://schemas.microsoft.com/office/drawing/2014/main" id="{D4285099-37D6-DA95-51DC-B9B12E223CB4}"/>
              </a:ext>
            </a:extLst>
          </p:cNvPr>
          <p:cNvGrpSpPr/>
          <p:nvPr/>
        </p:nvGrpSpPr>
        <p:grpSpPr>
          <a:xfrm>
            <a:off x="4947664" y="1599497"/>
            <a:ext cx="5836600" cy="1881256"/>
            <a:chOff x="4947664" y="1599497"/>
            <a:chExt cx="5836600" cy="1881256"/>
          </a:xfrm>
        </p:grpSpPr>
        <p:pic>
          <p:nvPicPr>
            <p:cNvPr id="22" name="Picture 21">
              <a:extLst>
                <a:ext uri="{FF2B5EF4-FFF2-40B4-BE49-F238E27FC236}">
                  <a16:creationId xmlns:a16="http://schemas.microsoft.com/office/drawing/2014/main" id="{5B1D961C-CC0C-94A2-16FA-87A46138BFD0}"/>
                </a:ext>
              </a:extLst>
            </p:cNvPr>
            <p:cNvPicPr>
              <a:picLocks noChangeAspect="1"/>
            </p:cNvPicPr>
            <p:nvPr/>
          </p:nvPicPr>
          <p:blipFill>
            <a:blip r:embed="rId3"/>
            <a:stretch>
              <a:fillRect/>
            </a:stretch>
          </p:blipFill>
          <p:spPr>
            <a:xfrm>
              <a:off x="4947664" y="1644174"/>
              <a:ext cx="5608806" cy="1836579"/>
            </a:xfrm>
            <a:prstGeom prst="rect">
              <a:avLst/>
            </a:prstGeom>
          </p:spPr>
        </p:pic>
        <p:sp>
          <p:nvSpPr>
            <p:cNvPr id="8" name="Rectangle: Rounded Corners 7">
              <a:extLst>
                <a:ext uri="{FF2B5EF4-FFF2-40B4-BE49-F238E27FC236}">
                  <a16:creationId xmlns:a16="http://schemas.microsoft.com/office/drawing/2014/main" id="{A6B2067D-3E45-38A3-01D3-863A5A3BD849}"/>
                </a:ext>
              </a:extLst>
            </p:cNvPr>
            <p:cNvSpPr/>
            <p:nvPr/>
          </p:nvSpPr>
          <p:spPr>
            <a:xfrm>
              <a:off x="5213023" y="2479249"/>
              <a:ext cx="3157979" cy="395926"/>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3181C0AA-D47E-37E1-3FFA-C348372EEFC9}"/>
                </a:ext>
              </a:extLst>
            </p:cNvPr>
            <p:cNvSpPr/>
            <p:nvPr/>
          </p:nvSpPr>
          <p:spPr>
            <a:xfrm>
              <a:off x="8534402" y="2479249"/>
              <a:ext cx="1231767" cy="395926"/>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23">
              <a:extLst>
                <a:ext uri="{FF2B5EF4-FFF2-40B4-BE49-F238E27FC236}">
                  <a16:creationId xmlns:a16="http://schemas.microsoft.com/office/drawing/2014/main" id="{1B95F6BF-DCE9-09CC-1220-2918B8B8FE81}"/>
                </a:ext>
              </a:extLst>
            </p:cNvPr>
            <p:cNvSpPr/>
            <p:nvPr/>
          </p:nvSpPr>
          <p:spPr>
            <a:xfrm>
              <a:off x="8710367" y="1599497"/>
              <a:ext cx="2073897" cy="76879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9" name="Picture 28" descr="Channel browser dropdown&#10;">
            <a:extLst>
              <a:ext uri="{FF2B5EF4-FFF2-40B4-BE49-F238E27FC236}">
                <a16:creationId xmlns:a16="http://schemas.microsoft.com/office/drawing/2014/main" id="{A887674A-FD1A-149A-0057-2393850E8245}"/>
              </a:ext>
            </a:extLst>
          </p:cNvPr>
          <p:cNvPicPr>
            <a:picLocks noChangeAspect="1"/>
          </p:cNvPicPr>
          <p:nvPr/>
        </p:nvPicPr>
        <p:blipFill>
          <a:blip r:embed="rId4"/>
          <a:stretch>
            <a:fillRect/>
          </a:stretch>
        </p:blipFill>
        <p:spPr>
          <a:xfrm>
            <a:off x="4947664" y="4200890"/>
            <a:ext cx="7116566" cy="2195745"/>
          </a:xfrm>
          <a:prstGeom prst="rect">
            <a:avLst/>
          </a:prstGeom>
          <a:ln>
            <a:solidFill>
              <a:schemeClr val="bg1">
                <a:lumMod val="85000"/>
              </a:schemeClr>
            </a:solidFill>
          </a:ln>
        </p:spPr>
      </p:pic>
      <p:sp>
        <p:nvSpPr>
          <p:cNvPr id="30" name="Rectangle: Rounded Corners 29">
            <a:extLst>
              <a:ext uri="{FF2B5EF4-FFF2-40B4-BE49-F238E27FC236}">
                <a16:creationId xmlns:a16="http://schemas.microsoft.com/office/drawing/2014/main" id="{2F371AA3-5827-78AB-A9E1-1D212DE0BC58}"/>
              </a:ext>
            </a:extLst>
          </p:cNvPr>
          <p:cNvSpPr/>
          <p:nvPr/>
        </p:nvSpPr>
        <p:spPr>
          <a:xfrm>
            <a:off x="4947664" y="4458878"/>
            <a:ext cx="6091124" cy="24889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479535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045B699E-7055-4084-95A3-E317D971B85B}"/>
              </a:ext>
            </a:extLst>
          </p:cNvPr>
          <p:cNvSpPr>
            <a:spLocks noGrp="1"/>
          </p:cNvSpPr>
          <p:nvPr>
            <p:ph type="title"/>
          </p:nvPr>
        </p:nvSpPr>
        <p:spPr>
          <a:xfrm>
            <a:off x="457200" y="669953"/>
            <a:ext cx="3200400" cy="1337192"/>
          </a:xfrm>
        </p:spPr>
        <p:txBody>
          <a:bodyPr/>
          <a:lstStyle/>
          <a:p>
            <a:r>
              <a:rPr lang="en-US"/>
              <a:t>Creating Channels</a:t>
            </a:r>
          </a:p>
        </p:txBody>
      </p:sp>
      <p:sp>
        <p:nvSpPr>
          <p:cNvPr id="7" name="Content Placeholder 6">
            <a:extLst>
              <a:ext uri="{FF2B5EF4-FFF2-40B4-BE49-F238E27FC236}">
                <a16:creationId xmlns:a16="http://schemas.microsoft.com/office/drawing/2014/main" id="{EC8A2B4B-600C-48DB-906B-5D447EB0DE28}"/>
              </a:ext>
            </a:extLst>
          </p:cNvPr>
          <p:cNvSpPr>
            <a:spLocks noGrp="1"/>
          </p:cNvSpPr>
          <p:nvPr>
            <p:ph idx="1"/>
          </p:nvPr>
        </p:nvSpPr>
        <p:spPr>
          <a:xfrm>
            <a:off x="457200" y="2221576"/>
            <a:ext cx="3200400" cy="4731898"/>
          </a:xfrm>
        </p:spPr>
        <p:txBody>
          <a:bodyPr/>
          <a:lstStyle/>
          <a:p>
            <a:pPr marL="342900" indent="-342900">
              <a:buClr>
                <a:schemeClr val="bg1"/>
              </a:buClr>
              <a:buAutoNum type="arabicPeriod"/>
            </a:pPr>
            <a:r>
              <a:rPr lang="en-US" sz="2000" dirty="0"/>
              <a:t>Click </a:t>
            </a:r>
            <a:r>
              <a:rPr lang="en-US" sz="2000" b="1" dirty="0"/>
              <a:t>Create Channel </a:t>
            </a:r>
            <a:r>
              <a:rPr lang="en-US" sz="2000" dirty="0"/>
              <a:t>button in upper right corner.</a:t>
            </a:r>
          </a:p>
          <a:p>
            <a:pPr marL="342900" indent="-342900">
              <a:buClr>
                <a:schemeClr val="bg1"/>
              </a:buClr>
              <a:buFont typeface="Calibri" panose="020F0502020204030204" pitchFamily="34" charset="0"/>
              <a:buAutoNum type="arabicPeriod"/>
            </a:pPr>
            <a:r>
              <a:rPr lang="en-US" dirty="0"/>
              <a:t>Fill in your channel name.  Add description.  Click </a:t>
            </a:r>
            <a:r>
              <a:rPr lang="en-US" b="1" dirty="0"/>
              <a:t>Create</a:t>
            </a:r>
            <a:r>
              <a:rPr lang="en-US" dirty="0"/>
              <a:t>.  </a:t>
            </a:r>
          </a:p>
        </p:txBody>
      </p:sp>
      <p:sp>
        <p:nvSpPr>
          <p:cNvPr id="5" name="Slide Number Placeholder 4">
            <a:extLst>
              <a:ext uri="{FF2B5EF4-FFF2-40B4-BE49-F238E27FC236}">
                <a16:creationId xmlns:a16="http://schemas.microsoft.com/office/drawing/2014/main" id="{80A4B992-51B6-4223-8223-DDEDD4C03F90}"/>
              </a:ext>
            </a:extLst>
          </p:cNvPr>
          <p:cNvSpPr>
            <a:spLocks noGrp="1"/>
          </p:cNvSpPr>
          <p:nvPr>
            <p:ph type="sldNum" sz="quarter" idx="14"/>
          </p:nvPr>
        </p:nvSpPr>
        <p:spPr/>
        <p:txBody>
          <a:bodyPr/>
          <a:lstStyle/>
          <a:p>
            <a:fld id="{4EADB2B1-18EC-453C-8031-D4880FBCDB79}" type="slidenum">
              <a:rPr lang="en-US" smtClean="0"/>
              <a:pPr/>
              <a:t>54</a:t>
            </a:fld>
            <a:endParaRPr lang="en-US"/>
          </a:p>
        </p:txBody>
      </p:sp>
      <p:cxnSp>
        <p:nvCxnSpPr>
          <p:cNvPr id="10" name="Straight Connector 9">
            <a:extLst>
              <a:ext uri="{FF2B5EF4-FFF2-40B4-BE49-F238E27FC236}">
                <a16:creationId xmlns:a16="http://schemas.microsoft.com/office/drawing/2014/main" id="{C0B1E687-2C76-42BB-B662-EBF45D5913DF}"/>
              </a:ext>
            </a:extLst>
          </p:cNvPr>
          <p:cNvCxnSpPr>
            <a:cxnSpLocks/>
          </p:cNvCxnSpPr>
          <p:nvPr/>
        </p:nvCxnSpPr>
        <p:spPr>
          <a:xfrm>
            <a:off x="573932" y="2054826"/>
            <a:ext cx="299611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pic>
        <p:nvPicPr>
          <p:cNvPr id="14" name="Picture 13" descr="Create Channel dropdown tab.">
            <a:extLst>
              <a:ext uri="{FF2B5EF4-FFF2-40B4-BE49-F238E27FC236}">
                <a16:creationId xmlns:a16="http://schemas.microsoft.com/office/drawing/2014/main" id="{C5ED507A-2911-4E6B-8FB3-358605E11D25}"/>
              </a:ext>
            </a:extLst>
          </p:cNvPr>
          <p:cNvPicPr>
            <a:picLocks noChangeAspect="1"/>
          </p:cNvPicPr>
          <p:nvPr/>
        </p:nvPicPr>
        <p:blipFill rotWithShape="1">
          <a:blip r:embed="rId2">
            <a:extLst>
              <a:ext uri="{28A0092B-C50C-407E-A947-70E740481C1C}">
                <a14:useLocalDpi xmlns:a14="http://schemas.microsoft.com/office/drawing/2010/main" val="0"/>
              </a:ext>
            </a:extLst>
          </a:blip>
          <a:srcRect t="4598" b="5154"/>
          <a:stretch/>
        </p:blipFill>
        <p:spPr>
          <a:xfrm>
            <a:off x="4834455" y="2934963"/>
            <a:ext cx="4114469" cy="3724283"/>
          </a:xfrm>
          <a:prstGeom prst="rect">
            <a:avLst/>
          </a:prstGeom>
          <a:ln>
            <a:solidFill>
              <a:schemeClr val="bg1">
                <a:lumMod val="75000"/>
              </a:schemeClr>
            </a:solidFill>
          </a:ln>
        </p:spPr>
      </p:pic>
      <p:sp>
        <p:nvSpPr>
          <p:cNvPr id="15" name="TextBox 14">
            <a:extLst>
              <a:ext uri="{FF2B5EF4-FFF2-40B4-BE49-F238E27FC236}">
                <a16:creationId xmlns:a16="http://schemas.microsoft.com/office/drawing/2014/main" id="{680E45CE-344C-4A90-91BF-B30523A1B59C}"/>
              </a:ext>
            </a:extLst>
          </p:cNvPr>
          <p:cNvSpPr txBox="1"/>
          <p:nvPr/>
        </p:nvSpPr>
        <p:spPr>
          <a:xfrm>
            <a:off x="4464008" y="581206"/>
            <a:ext cx="370447" cy="369332"/>
          </a:xfrm>
          <a:prstGeom prst="rect">
            <a:avLst/>
          </a:prstGeom>
          <a:noFill/>
        </p:spPr>
        <p:txBody>
          <a:bodyPr wrap="square" rtlCol="0">
            <a:spAutoFit/>
          </a:bodyPr>
          <a:lstStyle/>
          <a:p>
            <a:r>
              <a:rPr lang="en-US" dirty="0"/>
              <a:t>1.</a:t>
            </a:r>
          </a:p>
        </p:txBody>
      </p:sp>
      <p:sp>
        <p:nvSpPr>
          <p:cNvPr id="17" name="TextBox 16">
            <a:extLst>
              <a:ext uri="{FF2B5EF4-FFF2-40B4-BE49-F238E27FC236}">
                <a16:creationId xmlns:a16="http://schemas.microsoft.com/office/drawing/2014/main" id="{3892BEFE-B17C-4944-9E40-A4CB0BD5D11A}"/>
              </a:ext>
            </a:extLst>
          </p:cNvPr>
          <p:cNvSpPr txBox="1"/>
          <p:nvPr/>
        </p:nvSpPr>
        <p:spPr>
          <a:xfrm>
            <a:off x="4427744" y="2934963"/>
            <a:ext cx="370447" cy="369332"/>
          </a:xfrm>
          <a:prstGeom prst="rect">
            <a:avLst/>
          </a:prstGeom>
          <a:noFill/>
        </p:spPr>
        <p:txBody>
          <a:bodyPr wrap="square" rtlCol="0">
            <a:spAutoFit/>
          </a:bodyPr>
          <a:lstStyle/>
          <a:p>
            <a:r>
              <a:rPr lang="en-US" dirty="0"/>
              <a:t>2.</a:t>
            </a:r>
          </a:p>
        </p:txBody>
      </p:sp>
      <p:grpSp>
        <p:nvGrpSpPr>
          <p:cNvPr id="2" name="Group 1" descr="Create Channel button">
            <a:extLst>
              <a:ext uri="{FF2B5EF4-FFF2-40B4-BE49-F238E27FC236}">
                <a16:creationId xmlns:a16="http://schemas.microsoft.com/office/drawing/2014/main" id="{DB40EBD0-3612-BD96-D48A-E80DA2E27F0F}"/>
              </a:ext>
            </a:extLst>
          </p:cNvPr>
          <p:cNvGrpSpPr/>
          <p:nvPr/>
        </p:nvGrpSpPr>
        <p:grpSpPr>
          <a:xfrm>
            <a:off x="4798191" y="669953"/>
            <a:ext cx="7202131" cy="1790393"/>
            <a:chOff x="4798191" y="669953"/>
            <a:chExt cx="7202131" cy="1790393"/>
          </a:xfrm>
        </p:grpSpPr>
        <p:pic>
          <p:nvPicPr>
            <p:cNvPr id="8" name="Picture 7" descr="Browse channels tab">
              <a:extLst>
                <a:ext uri="{FF2B5EF4-FFF2-40B4-BE49-F238E27FC236}">
                  <a16:creationId xmlns:a16="http://schemas.microsoft.com/office/drawing/2014/main" id="{4EA58E35-CB6B-E710-4FFC-0E5CACF23445}"/>
                </a:ext>
              </a:extLst>
            </p:cNvPr>
            <p:cNvPicPr>
              <a:picLocks noChangeAspect="1"/>
            </p:cNvPicPr>
            <p:nvPr/>
          </p:nvPicPr>
          <p:blipFill rotWithShape="1">
            <a:blip r:embed="rId3"/>
            <a:srcRect r="2378"/>
            <a:stretch/>
          </p:blipFill>
          <p:spPr>
            <a:xfrm>
              <a:off x="4798191" y="669953"/>
              <a:ext cx="7202131" cy="1790393"/>
            </a:xfrm>
            <a:prstGeom prst="rect">
              <a:avLst/>
            </a:prstGeom>
            <a:ln>
              <a:solidFill>
                <a:schemeClr val="bg1">
                  <a:lumMod val="75000"/>
                </a:schemeClr>
              </a:solidFill>
            </a:ln>
          </p:spPr>
        </p:pic>
        <p:sp>
          <p:nvSpPr>
            <p:cNvPr id="9" name="Rectangle: Rounded Corners 8">
              <a:extLst>
                <a:ext uri="{FF2B5EF4-FFF2-40B4-BE49-F238E27FC236}">
                  <a16:creationId xmlns:a16="http://schemas.microsoft.com/office/drawing/2014/main" id="{7640B018-7F55-0647-ECE3-8A2A650F3058}"/>
                </a:ext>
              </a:extLst>
            </p:cNvPr>
            <p:cNvSpPr/>
            <p:nvPr/>
          </p:nvSpPr>
          <p:spPr>
            <a:xfrm>
              <a:off x="11079804" y="669953"/>
              <a:ext cx="904673" cy="280585"/>
            </a:xfrm>
            <a:prstGeom prst="roundRect">
              <a:avLst/>
            </a:prstGeom>
            <a:noFill/>
            <a:ln w="28575">
              <a:solidFill>
                <a:srgbClr val="DB356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787692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descr="Number of people in channel">
            <a:extLst>
              <a:ext uri="{FF2B5EF4-FFF2-40B4-BE49-F238E27FC236}">
                <a16:creationId xmlns:a16="http://schemas.microsoft.com/office/drawing/2014/main" id="{0B6F7131-8144-4349-BBD4-EC42BE1553A6}"/>
              </a:ext>
            </a:extLst>
          </p:cNvPr>
          <p:cNvSpPr>
            <a:spLocks noGrp="1"/>
          </p:cNvSpPr>
          <p:nvPr>
            <p:ph idx="1"/>
          </p:nvPr>
        </p:nvSpPr>
        <p:spPr/>
        <p:txBody>
          <a:bodyPr/>
          <a:lstStyle/>
          <a:p>
            <a:pPr marL="0" indent="0">
              <a:buNone/>
            </a:pPr>
            <a:r>
              <a:rPr lang="en-US" dirty="0"/>
              <a:t>View the individuals in a channel.</a:t>
            </a:r>
          </a:p>
          <a:p>
            <a:pPr marL="228600" indent="-256032">
              <a:buFont typeface="+mj-lt"/>
              <a:buAutoNum type="arabicPeriod"/>
            </a:pPr>
            <a:r>
              <a:rPr lang="en-US" dirty="0"/>
              <a:t>Click the channel.</a:t>
            </a:r>
          </a:p>
          <a:p>
            <a:pPr marL="228600" indent="-256032">
              <a:buFont typeface="+mj-lt"/>
              <a:buAutoNum type="arabicPeriod"/>
            </a:pPr>
            <a:r>
              <a:rPr lang="en-US" dirty="0"/>
              <a:t>Click top right where member icons and a number are located.</a:t>
            </a:r>
          </a:p>
          <a:p>
            <a:pPr marL="228600" indent="-256032">
              <a:buFont typeface="+mj-lt"/>
              <a:buAutoNum type="arabicPeriod"/>
            </a:pPr>
            <a:r>
              <a:rPr lang="en-US" dirty="0"/>
              <a:t>Number signifies number of members in the channel.</a:t>
            </a:r>
          </a:p>
          <a:p>
            <a:pPr marL="228600" indent="-256032">
              <a:buFont typeface="+mj-lt"/>
              <a:buAutoNum type="arabicPeriod"/>
            </a:pPr>
            <a:r>
              <a:rPr lang="en-US" dirty="0"/>
              <a:t>Click to see member names, search for members, and add members.</a:t>
            </a:r>
          </a:p>
        </p:txBody>
      </p:sp>
      <p:sp>
        <p:nvSpPr>
          <p:cNvPr id="3" name="Title 2">
            <a:extLst>
              <a:ext uri="{FF2B5EF4-FFF2-40B4-BE49-F238E27FC236}">
                <a16:creationId xmlns:a16="http://schemas.microsoft.com/office/drawing/2014/main" id="{12FBDF44-5046-417E-927C-A1DF326FC1D7}"/>
              </a:ext>
            </a:extLst>
          </p:cNvPr>
          <p:cNvSpPr>
            <a:spLocks noGrp="1"/>
          </p:cNvSpPr>
          <p:nvPr>
            <p:ph type="title"/>
          </p:nvPr>
        </p:nvSpPr>
        <p:spPr/>
        <p:txBody>
          <a:bodyPr/>
          <a:lstStyle/>
          <a:p>
            <a:r>
              <a:rPr lang="en-US"/>
              <a:t>Channel Members</a:t>
            </a:r>
          </a:p>
        </p:txBody>
      </p:sp>
      <p:sp>
        <p:nvSpPr>
          <p:cNvPr id="5" name="Slide Number Placeholder 4">
            <a:extLst>
              <a:ext uri="{FF2B5EF4-FFF2-40B4-BE49-F238E27FC236}">
                <a16:creationId xmlns:a16="http://schemas.microsoft.com/office/drawing/2014/main" id="{34AF0287-78E1-413F-A9AF-556751CFFFCF}"/>
              </a:ext>
            </a:extLst>
          </p:cNvPr>
          <p:cNvSpPr>
            <a:spLocks noGrp="1"/>
          </p:cNvSpPr>
          <p:nvPr>
            <p:ph type="sldNum" sz="quarter" idx="12"/>
          </p:nvPr>
        </p:nvSpPr>
        <p:spPr/>
        <p:txBody>
          <a:bodyPr/>
          <a:lstStyle/>
          <a:p>
            <a:fld id="{4EADB2B1-18EC-453C-8031-D4880FBCDB79}" type="slidenum">
              <a:rPr lang="en-US" smtClean="0"/>
              <a:pPr/>
              <a:t>55</a:t>
            </a:fld>
            <a:endParaRPr lang="en-US"/>
          </a:p>
        </p:txBody>
      </p:sp>
      <p:grpSp>
        <p:nvGrpSpPr>
          <p:cNvPr id="11" name="Group 10">
            <a:extLst>
              <a:ext uri="{FF2B5EF4-FFF2-40B4-BE49-F238E27FC236}">
                <a16:creationId xmlns:a16="http://schemas.microsoft.com/office/drawing/2014/main" id="{A1C926F3-0D77-CE0C-95EE-4E97BFF6E21C}"/>
              </a:ext>
            </a:extLst>
          </p:cNvPr>
          <p:cNvGrpSpPr/>
          <p:nvPr/>
        </p:nvGrpSpPr>
        <p:grpSpPr>
          <a:xfrm>
            <a:off x="891089" y="4891122"/>
            <a:ext cx="10409822" cy="707508"/>
            <a:chOff x="891089" y="4891122"/>
            <a:chExt cx="10409822" cy="707508"/>
          </a:xfrm>
        </p:grpSpPr>
        <p:pic>
          <p:nvPicPr>
            <p:cNvPr id="10" name="Picture 9" descr="Channel members icon with number of members">
              <a:extLst>
                <a:ext uri="{FF2B5EF4-FFF2-40B4-BE49-F238E27FC236}">
                  <a16:creationId xmlns:a16="http://schemas.microsoft.com/office/drawing/2014/main" id="{55B83989-1A13-16A0-5176-C1A7D785FEE7}"/>
                </a:ext>
              </a:extLst>
            </p:cNvPr>
            <p:cNvPicPr>
              <a:picLocks noChangeAspect="1"/>
            </p:cNvPicPr>
            <p:nvPr/>
          </p:nvPicPr>
          <p:blipFill>
            <a:blip r:embed="rId2"/>
            <a:stretch>
              <a:fillRect/>
            </a:stretch>
          </p:blipFill>
          <p:spPr>
            <a:xfrm>
              <a:off x="891089" y="4988809"/>
              <a:ext cx="10409822" cy="441998"/>
            </a:xfrm>
            <a:prstGeom prst="rect">
              <a:avLst/>
            </a:prstGeom>
            <a:ln>
              <a:solidFill>
                <a:schemeClr val="bg1">
                  <a:lumMod val="85000"/>
                </a:schemeClr>
              </a:solidFill>
            </a:ln>
          </p:spPr>
        </p:pic>
        <p:sp>
          <p:nvSpPr>
            <p:cNvPr id="8" name="Rectangle: Rounded Corners 7">
              <a:extLst>
                <a:ext uri="{FF2B5EF4-FFF2-40B4-BE49-F238E27FC236}">
                  <a16:creationId xmlns:a16="http://schemas.microsoft.com/office/drawing/2014/main" id="{F60AE9C7-0A9A-BDEC-A823-1B9EE00A8E42}"/>
                </a:ext>
              </a:extLst>
            </p:cNvPr>
            <p:cNvSpPr/>
            <p:nvPr/>
          </p:nvSpPr>
          <p:spPr>
            <a:xfrm>
              <a:off x="9054548" y="4891122"/>
              <a:ext cx="1105145" cy="70750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73302038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5FECC0-8B84-4974-AA9B-61B17845BEC8}"/>
              </a:ext>
            </a:extLst>
          </p:cNvPr>
          <p:cNvSpPr>
            <a:spLocks noGrp="1"/>
          </p:cNvSpPr>
          <p:nvPr>
            <p:ph type="title"/>
          </p:nvPr>
        </p:nvSpPr>
        <p:spPr/>
        <p:txBody>
          <a:bodyPr/>
          <a:lstStyle/>
          <a:p>
            <a:r>
              <a:rPr lang="en-US"/>
              <a:t>Channel Members</a:t>
            </a:r>
          </a:p>
        </p:txBody>
      </p:sp>
      <p:sp>
        <p:nvSpPr>
          <p:cNvPr id="5" name="Slide Number Placeholder 4">
            <a:extLst>
              <a:ext uri="{FF2B5EF4-FFF2-40B4-BE49-F238E27FC236}">
                <a16:creationId xmlns:a16="http://schemas.microsoft.com/office/drawing/2014/main" id="{F84C0DBC-CA51-4008-BEE8-57088BE4A8FD}"/>
              </a:ext>
            </a:extLst>
          </p:cNvPr>
          <p:cNvSpPr>
            <a:spLocks noGrp="1"/>
          </p:cNvSpPr>
          <p:nvPr>
            <p:ph type="sldNum" sz="quarter" idx="12"/>
          </p:nvPr>
        </p:nvSpPr>
        <p:spPr/>
        <p:txBody>
          <a:bodyPr/>
          <a:lstStyle/>
          <a:p>
            <a:fld id="{4EADB2B1-18EC-453C-8031-D4880FBCDB79}" type="slidenum">
              <a:rPr lang="en-US" smtClean="0"/>
              <a:pPr/>
              <a:t>56</a:t>
            </a:fld>
            <a:endParaRPr lang="en-US"/>
          </a:p>
        </p:txBody>
      </p:sp>
      <p:grpSp>
        <p:nvGrpSpPr>
          <p:cNvPr id="12" name="Group 11" descr="Channel tab">
            <a:extLst>
              <a:ext uri="{FF2B5EF4-FFF2-40B4-BE49-F238E27FC236}">
                <a16:creationId xmlns:a16="http://schemas.microsoft.com/office/drawing/2014/main" id="{A70A895A-A32A-40FF-96A0-AEDE66022661}"/>
              </a:ext>
            </a:extLst>
          </p:cNvPr>
          <p:cNvGrpSpPr/>
          <p:nvPr/>
        </p:nvGrpSpPr>
        <p:grpSpPr>
          <a:xfrm>
            <a:off x="404655" y="1845734"/>
            <a:ext cx="11262064" cy="4460776"/>
            <a:chOff x="-43215" y="1845734"/>
            <a:chExt cx="11262064" cy="4460776"/>
          </a:xfrm>
        </p:grpSpPr>
        <p:pic>
          <p:nvPicPr>
            <p:cNvPr id="6" name="Picture 5">
              <a:extLst>
                <a:ext uri="{FF2B5EF4-FFF2-40B4-BE49-F238E27FC236}">
                  <a16:creationId xmlns:a16="http://schemas.microsoft.com/office/drawing/2014/main" id="{F64D2A4C-DF47-475E-9050-C5AAD4A4E5B3}"/>
                </a:ext>
              </a:extLst>
            </p:cNvPr>
            <p:cNvPicPr>
              <a:picLocks noChangeAspect="1"/>
            </p:cNvPicPr>
            <p:nvPr/>
          </p:nvPicPr>
          <p:blipFill>
            <a:blip r:embed="rId2"/>
            <a:stretch>
              <a:fillRect/>
            </a:stretch>
          </p:blipFill>
          <p:spPr>
            <a:xfrm>
              <a:off x="1253113" y="1845734"/>
              <a:ext cx="3717314" cy="4460776"/>
            </a:xfrm>
            <a:prstGeom prst="rect">
              <a:avLst/>
            </a:prstGeom>
          </p:spPr>
        </p:pic>
        <p:pic>
          <p:nvPicPr>
            <p:cNvPr id="7" name="Picture 6" descr="Add people popup">
              <a:extLst>
                <a:ext uri="{FF2B5EF4-FFF2-40B4-BE49-F238E27FC236}">
                  <a16:creationId xmlns:a16="http://schemas.microsoft.com/office/drawing/2014/main" id="{3BD933C7-5DA1-4027-81D5-16322846DC9D}"/>
                </a:ext>
              </a:extLst>
            </p:cNvPr>
            <p:cNvPicPr>
              <a:picLocks noChangeAspect="1"/>
            </p:cNvPicPr>
            <p:nvPr/>
          </p:nvPicPr>
          <p:blipFill>
            <a:blip r:embed="rId3"/>
            <a:stretch>
              <a:fillRect/>
            </a:stretch>
          </p:blipFill>
          <p:spPr>
            <a:xfrm>
              <a:off x="5899628" y="2001783"/>
              <a:ext cx="5319221" cy="3711262"/>
            </a:xfrm>
            <a:prstGeom prst="rect">
              <a:avLst/>
            </a:prstGeom>
          </p:spPr>
        </p:pic>
        <p:sp>
          <p:nvSpPr>
            <p:cNvPr id="8" name="TextBox 7">
              <a:extLst>
                <a:ext uri="{FF2B5EF4-FFF2-40B4-BE49-F238E27FC236}">
                  <a16:creationId xmlns:a16="http://schemas.microsoft.com/office/drawing/2014/main" id="{05FBF508-A439-4352-AEF4-9AE362136EE4}"/>
                </a:ext>
              </a:extLst>
            </p:cNvPr>
            <p:cNvSpPr txBox="1"/>
            <p:nvPr/>
          </p:nvSpPr>
          <p:spPr>
            <a:xfrm>
              <a:off x="-43215" y="2532185"/>
              <a:ext cx="1100378" cy="646331"/>
            </a:xfrm>
            <a:prstGeom prst="rect">
              <a:avLst/>
            </a:prstGeom>
            <a:noFill/>
          </p:spPr>
          <p:txBody>
            <a:bodyPr wrap="square" rtlCol="0">
              <a:spAutoFit/>
            </a:bodyPr>
            <a:lstStyle/>
            <a:p>
              <a:r>
                <a:rPr lang="en-US"/>
                <a:t>Search </a:t>
              </a:r>
            </a:p>
            <a:p>
              <a:r>
                <a:rPr lang="en-US"/>
                <a:t>members</a:t>
              </a:r>
            </a:p>
          </p:txBody>
        </p:sp>
        <p:sp>
          <p:nvSpPr>
            <p:cNvPr id="9" name="TextBox 8">
              <a:extLst>
                <a:ext uri="{FF2B5EF4-FFF2-40B4-BE49-F238E27FC236}">
                  <a16:creationId xmlns:a16="http://schemas.microsoft.com/office/drawing/2014/main" id="{4CD80F5D-EBE2-4C6E-A2F0-EA71E8CF7A51}"/>
                </a:ext>
              </a:extLst>
            </p:cNvPr>
            <p:cNvSpPr txBox="1"/>
            <p:nvPr/>
          </p:nvSpPr>
          <p:spPr>
            <a:xfrm>
              <a:off x="15649" y="3534516"/>
              <a:ext cx="1299901" cy="646331"/>
            </a:xfrm>
            <a:prstGeom prst="rect">
              <a:avLst/>
            </a:prstGeom>
            <a:noFill/>
          </p:spPr>
          <p:txBody>
            <a:bodyPr wrap="square" rtlCol="0">
              <a:spAutoFit/>
            </a:bodyPr>
            <a:lstStyle/>
            <a:p>
              <a:r>
                <a:rPr lang="en-US"/>
                <a:t>Click to add members</a:t>
              </a:r>
            </a:p>
          </p:txBody>
        </p:sp>
        <p:cxnSp>
          <p:nvCxnSpPr>
            <p:cNvPr id="10" name="Straight Arrow Connector 9">
              <a:extLst>
                <a:ext uri="{FF2B5EF4-FFF2-40B4-BE49-F238E27FC236}">
                  <a16:creationId xmlns:a16="http://schemas.microsoft.com/office/drawing/2014/main" id="{854AE004-D13A-4074-A341-BE615679FCD5}"/>
                </a:ext>
              </a:extLst>
            </p:cNvPr>
            <p:cNvCxnSpPr>
              <a:cxnSpLocks/>
            </p:cNvCxnSpPr>
            <p:nvPr/>
          </p:nvCxnSpPr>
          <p:spPr>
            <a:xfrm>
              <a:off x="761748" y="2813539"/>
              <a:ext cx="708504" cy="130628"/>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4BF8D67-88D3-48C1-A567-BEE310FC40F7}"/>
                </a:ext>
              </a:extLst>
            </p:cNvPr>
            <p:cNvCxnSpPr>
              <a:cxnSpLocks/>
            </p:cNvCxnSpPr>
            <p:nvPr/>
          </p:nvCxnSpPr>
          <p:spPr>
            <a:xfrm flipV="1">
              <a:off x="994787" y="3346649"/>
              <a:ext cx="475465" cy="200419"/>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017293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0B068A-4197-43B2-9C93-41CA8CD57066}"/>
              </a:ext>
            </a:extLst>
          </p:cNvPr>
          <p:cNvSpPr>
            <a:spLocks noGrp="1"/>
          </p:cNvSpPr>
          <p:nvPr>
            <p:ph idx="1"/>
          </p:nvPr>
        </p:nvSpPr>
        <p:spPr>
          <a:xfrm>
            <a:off x="1097280" y="1919754"/>
            <a:ext cx="6656459" cy="3917950"/>
          </a:xfrm>
        </p:spPr>
        <p:txBody>
          <a:bodyPr/>
          <a:lstStyle/>
          <a:p>
            <a:pPr marL="0" indent="0">
              <a:buNone/>
            </a:pPr>
            <a:r>
              <a:rPr lang="en-US"/>
              <a:t>Don’t want notifications from a channel?  Mute it.</a:t>
            </a:r>
          </a:p>
          <a:p>
            <a:endParaRPr lang="en-US"/>
          </a:p>
          <a:p>
            <a:pPr marL="0" indent="0">
              <a:buNone/>
            </a:pPr>
            <a:r>
              <a:rPr lang="en-US"/>
              <a:t>No longer want to be a part of a channel? Leave it.  </a:t>
            </a:r>
          </a:p>
          <a:p>
            <a:endParaRPr lang="en-US"/>
          </a:p>
          <a:p>
            <a:r>
              <a:rPr lang="en-US"/>
              <a:t>How?</a:t>
            </a:r>
          </a:p>
          <a:p>
            <a:pPr lvl="1"/>
            <a:r>
              <a:rPr lang="en-US"/>
              <a:t>Right-click the channel and select the desired option in </a:t>
            </a:r>
            <a:br>
              <a:rPr lang="en-US"/>
            </a:br>
            <a:r>
              <a:rPr lang="en-US"/>
              <a:t>the drop-down box.</a:t>
            </a:r>
          </a:p>
        </p:txBody>
      </p:sp>
      <p:sp>
        <p:nvSpPr>
          <p:cNvPr id="3" name="Title 2">
            <a:extLst>
              <a:ext uri="{FF2B5EF4-FFF2-40B4-BE49-F238E27FC236}">
                <a16:creationId xmlns:a16="http://schemas.microsoft.com/office/drawing/2014/main" id="{00AAECDF-FB9F-4DA9-8DAF-E99D1C067D86}"/>
              </a:ext>
            </a:extLst>
          </p:cNvPr>
          <p:cNvSpPr>
            <a:spLocks noGrp="1"/>
          </p:cNvSpPr>
          <p:nvPr>
            <p:ph type="title"/>
          </p:nvPr>
        </p:nvSpPr>
        <p:spPr/>
        <p:txBody>
          <a:bodyPr/>
          <a:lstStyle/>
          <a:p>
            <a:r>
              <a:rPr lang="en-US"/>
              <a:t>Mute or Leave a Channel</a:t>
            </a:r>
          </a:p>
        </p:txBody>
      </p:sp>
      <p:sp>
        <p:nvSpPr>
          <p:cNvPr id="5" name="Slide Number Placeholder 4">
            <a:extLst>
              <a:ext uri="{FF2B5EF4-FFF2-40B4-BE49-F238E27FC236}">
                <a16:creationId xmlns:a16="http://schemas.microsoft.com/office/drawing/2014/main" id="{A9B36AAE-7553-44E8-8D3C-2EE564E457BA}"/>
              </a:ext>
            </a:extLst>
          </p:cNvPr>
          <p:cNvSpPr>
            <a:spLocks noGrp="1"/>
          </p:cNvSpPr>
          <p:nvPr>
            <p:ph type="sldNum" sz="quarter" idx="12"/>
          </p:nvPr>
        </p:nvSpPr>
        <p:spPr/>
        <p:txBody>
          <a:bodyPr/>
          <a:lstStyle/>
          <a:p>
            <a:fld id="{4EADB2B1-18EC-453C-8031-D4880FBCDB79}" type="slidenum">
              <a:rPr lang="en-US" smtClean="0"/>
              <a:pPr/>
              <a:t>57</a:t>
            </a:fld>
            <a:endParaRPr lang="en-US"/>
          </a:p>
        </p:txBody>
      </p:sp>
      <p:grpSp>
        <p:nvGrpSpPr>
          <p:cNvPr id="10" name="Group 9">
            <a:extLst>
              <a:ext uri="{FF2B5EF4-FFF2-40B4-BE49-F238E27FC236}">
                <a16:creationId xmlns:a16="http://schemas.microsoft.com/office/drawing/2014/main" id="{5E2CEB74-56B6-4A78-968E-E2EDB7304349}"/>
              </a:ext>
            </a:extLst>
          </p:cNvPr>
          <p:cNvGrpSpPr/>
          <p:nvPr/>
        </p:nvGrpSpPr>
        <p:grpSpPr>
          <a:xfrm>
            <a:off x="8574112" y="1919754"/>
            <a:ext cx="3193408" cy="4130850"/>
            <a:chOff x="8574112" y="1919754"/>
            <a:chExt cx="3193408" cy="4130850"/>
          </a:xfrm>
        </p:grpSpPr>
        <p:pic>
          <p:nvPicPr>
            <p:cNvPr id="7" name="Picture 6" descr="Mute or leave channel popup">
              <a:extLst>
                <a:ext uri="{FF2B5EF4-FFF2-40B4-BE49-F238E27FC236}">
                  <a16:creationId xmlns:a16="http://schemas.microsoft.com/office/drawing/2014/main" id="{F284537E-E4CD-2C6F-31EC-80DB68B1D587}"/>
                </a:ext>
              </a:extLst>
            </p:cNvPr>
            <p:cNvPicPr>
              <a:picLocks noChangeAspect="1"/>
            </p:cNvPicPr>
            <p:nvPr/>
          </p:nvPicPr>
          <p:blipFill rotWithShape="1">
            <a:blip r:embed="rId2"/>
            <a:srcRect l="24271"/>
            <a:stretch/>
          </p:blipFill>
          <p:spPr>
            <a:xfrm>
              <a:off x="8574112" y="1919754"/>
              <a:ext cx="3193408" cy="4130850"/>
            </a:xfrm>
            <a:prstGeom prst="rect">
              <a:avLst/>
            </a:prstGeom>
          </p:spPr>
        </p:pic>
        <p:sp>
          <p:nvSpPr>
            <p:cNvPr id="8" name="Rectangle: Rounded Corners 7">
              <a:extLst>
                <a:ext uri="{FF2B5EF4-FFF2-40B4-BE49-F238E27FC236}">
                  <a16:creationId xmlns:a16="http://schemas.microsoft.com/office/drawing/2014/main" id="{41C6C826-7143-036C-AB55-8EE703DBC013}"/>
                </a:ext>
              </a:extLst>
            </p:cNvPr>
            <p:cNvSpPr/>
            <p:nvPr/>
          </p:nvSpPr>
          <p:spPr>
            <a:xfrm>
              <a:off x="9231549" y="3560323"/>
              <a:ext cx="1245140" cy="311286"/>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C1306CE3-DC73-D166-3E0B-C39AE3DF9744}"/>
                </a:ext>
              </a:extLst>
            </p:cNvPr>
            <p:cNvSpPr/>
            <p:nvPr/>
          </p:nvSpPr>
          <p:spPr>
            <a:xfrm>
              <a:off x="9231549" y="5512178"/>
              <a:ext cx="1332689" cy="311286"/>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4227421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Table 14" descr="Channels dropdown box with create, manage show and sort options">
            <a:extLst>
              <a:ext uri="{FF2B5EF4-FFF2-40B4-BE49-F238E27FC236}">
                <a16:creationId xmlns:a16="http://schemas.microsoft.com/office/drawing/2014/main" id="{38DC15E1-97A4-4AD7-4E63-CC7C26723A88}"/>
              </a:ext>
            </a:extLst>
          </p:cNvPr>
          <p:cNvGraphicFramePr>
            <a:graphicFrameLocks noGrp="1"/>
          </p:cNvGraphicFramePr>
          <p:nvPr>
            <p:extLst>
              <p:ext uri="{D42A27DB-BD31-4B8C-83A1-F6EECF244321}">
                <p14:modId xmlns:p14="http://schemas.microsoft.com/office/powerpoint/2010/main" val="236436546"/>
              </p:ext>
            </p:extLst>
          </p:nvPr>
        </p:nvGraphicFramePr>
        <p:xfrm>
          <a:off x="242340" y="2472235"/>
          <a:ext cx="11738164" cy="3881911"/>
        </p:xfrm>
        <a:graphic>
          <a:graphicData uri="http://schemas.openxmlformats.org/drawingml/2006/table">
            <a:tbl>
              <a:tblPr firstRow="1" bandRow="1">
                <a:tableStyleId>{5C22544A-7EE6-4342-B048-85BDC9FD1C3A}</a:tableStyleId>
              </a:tblPr>
              <a:tblGrid>
                <a:gridCol w="2398223">
                  <a:extLst>
                    <a:ext uri="{9D8B030D-6E8A-4147-A177-3AD203B41FA5}">
                      <a16:colId xmlns:a16="http://schemas.microsoft.com/office/drawing/2014/main" val="2366311111"/>
                    </a:ext>
                  </a:extLst>
                </a:gridCol>
                <a:gridCol w="3219061">
                  <a:extLst>
                    <a:ext uri="{9D8B030D-6E8A-4147-A177-3AD203B41FA5}">
                      <a16:colId xmlns:a16="http://schemas.microsoft.com/office/drawing/2014/main" val="1898131224"/>
                    </a:ext>
                  </a:extLst>
                </a:gridCol>
                <a:gridCol w="6120880">
                  <a:extLst>
                    <a:ext uri="{9D8B030D-6E8A-4147-A177-3AD203B41FA5}">
                      <a16:colId xmlns:a16="http://schemas.microsoft.com/office/drawing/2014/main" val="3015085227"/>
                    </a:ext>
                  </a:extLst>
                </a:gridCol>
              </a:tblGrid>
              <a:tr h="38819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rgbClr val="404040"/>
                          </a:solidFill>
                        </a:rPr>
                        <a:t>Hover cursor over </a:t>
                      </a:r>
                      <a:r>
                        <a:rPr lang="en-US" b="1" dirty="0">
                          <a:solidFill>
                            <a:srgbClr val="404040"/>
                          </a:solidFill>
                        </a:rPr>
                        <a:t>Channels</a:t>
                      </a:r>
                      <a:r>
                        <a:rPr lang="en-US" b="0" dirty="0">
                          <a:solidFill>
                            <a:srgbClr val="404040"/>
                          </a:solidFill>
                        </a:rPr>
                        <a:t> and click </a:t>
                      </a:r>
                      <a:r>
                        <a:rPr lang="en-US" b="1" dirty="0">
                          <a:solidFill>
                            <a:srgbClr val="404040"/>
                          </a:solidFill>
                        </a:rPr>
                        <a:t>dropdown arrow </a:t>
                      </a:r>
                      <a:r>
                        <a:rPr lang="en-US" b="0" dirty="0">
                          <a:solidFill>
                            <a:srgbClr val="404040"/>
                          </a:solidFill>
                        </a:rPr>
                        <a:t>on the right.</a:t>
                      </a:r>
                    </a:p>
                    <a:p>
                      <a:endParaRPr lang="en-US" dirty="0">
                        <a:solidFill>
                          <a:srgbClr val="404040"/>
                        </a:solidFill>
                      </a:endParaRPr>
                    </a:p>
                  </a:txBody>
                  <a:tcPr>
                    <a:solidFill>
                      <a:schemeClr val="bg1">
                        <a:lumMod val="95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rPr>
                        <a:t>Dropdown box gives three options –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solidFill>
                            <a:schemeClr val="tx1"/>
                          </a:solidFill>
                        </a:rPr>
                        <a:t>Create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solidFill>
                            <a:schemeClr val="tx1"/>
                          </a:solidFill>
                        </a:rPr>
                        <a:t>Manage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1" dirty="0">
                          <a:solidFill>
                            <a:schemeClr val="tx1"/>
                          </a:solidFill>
                        </a:rPr>
                        <a:t>Show and Sort</a:t>
                      </a:r>
                    </a:p>
                    <a:p>
                      <a:endParaRPr lang="en-US" dirty="0"/>
                    </a:p>
                  </a:txBody>
                  <a:tcPr>
                    <a:solidFill>
                      <a:schemeClr val="bg1">
                        <a:lumMod val="95000"/>
                      </a:schemeClr>
                    </a:solidFill>
                  </a:tcPr>
                </a:tc>
                <a:tc>
                  <a:txBody>
                    <a:bodyPr/>
                    <a:lstStyle/>
                    <a:p>
                      <a:r>
                        <a:rPr lang="en-US" b="0" dirty="0">
                          <a:solidFill>
                            <a:schemeClr val="tx1"/>
                          </a:solidFill>
                        </a:rPr>
                        <a:t>Click </a:t>
                      </a:r>
                      <a:r>
                        <a:rPr lang="en-US" b="1" dirty="0">
                          <a:solidFill>
                            <a:schemeClr val="tx1"/>
                          </a:solidFill>
                        </a:rPr>
                        <a:t>Show and Sort</a:t>
                      </a:r>
                      <a:r>
                        <a:rPr lang="en-US" b="0" dirty="0">
                          <a:solidFill>
                            <a:schemeClr val="tx1"/>
                          </a:solidFill>
                        </a:rPr>
                        <a:t>. </a:t>
                      </a:r>
                    </a:p>
                    <a:p>
                      <a:r>
                        <a:rPr lang="en-US" b="0" dirty="0">
                          <a:solidFill>
                            <a:schemeClr val="tx1"/>
                          </a:solidFill>
                        </a:rPr>
                        <a:t>Select:</a:t>
                      </a:r>
                    </a:p>
                    <a:p>
                      <a:pPr marL="285750" indent="-285750">
                        <a:buFont typeface="Arial" panose="020B0604020202020204" pitchFamily="34" charset="0"/>
                        <a:buChar char="•"/>
                      </a:pPr>
                      <a:r>
                        <a:rPr lang="en-US" b="1" dirty="0">
                          <a:solidFill>
                            <a:schemeClr val="tx1"/>
                          </a:solidFill>
                        </a:rPr>
                        <a:t>Which type of messages are displayed </a:t>
                      </a:r>
                      <a:r>
                        <a:rPr lang="en-US" b="0" dirty="0">
                          <a:solidFill>
                            <a:schemeClr val="tx1"/>
                          </a:solidFill>
                        </a:rPr>
                        <a:t>in the section</a:t>
                      </a:r>
                    </a:p>
                    <a:p>
                      <a:pPr marL="285750" lvl="0" indent="-285750">
                        <a:buFont typeface="Arial" panose="020B0604020202020204" pitchFamily="34" charset="0"/>
                        <a:buChar char="•"/>
                      </a:pPr>
                      <a:r>
                        <a:rPr lang="en-US" b="0" dirty="0">
                          <a:solidFill>
                            <a:schemeClr val="tx1"/>
                          </a:solidFill>
                        </a:rPr>
                        <a:t>If messages sort </a:t>
                      </a:r>
                      <a:r>
                        <a:rPr lang="en-US" b="1" dirty="0">
                          <a:solidFill>
                            <a:schemeClr val="tx1"/>
                          </a:solidFill>
                        </a:rPr>
                        <a:t>alphabetically</a:t>
                      </a:r>
                      <a:r>
                        <a:rPr lang="en-US" b="0" dirty="0">
                          <a:solidFill>
                            <a:schemeClr val="tx1"/>
                          </a:solidFill>
                        </a:rPr>
                        <a:t>, </a:t>
                      </a:r>
                      <a:r>
                        <a:rPr lang="en-US" b="1" dirty="0">
                          <a:solidFill>
                            <a:schemeClr val="tx1"/>
                          </a:solidFill>
                        </a:rPr>
                        <a:t>most recent</a:t>
                      </a:r>
                      <a:r>
                        <a:rPr lang="en-US" b="0" dirty="0">
                          <a:solidFill>
                            <a:schemeClr val="tx1"/>
                          </a:solidFill>
                        </a:rPr>
                        <a:t>, or </a:t>
                      </a:r>
                      <a:r>
                        <a:rPr lang="en-US" b="1" dirty="0">
                          <a:solidFill>
                            <a:schemeClr val="tx1"/>
                          </a:solidFill>
                        </a:rPr>
                        <a:t>by priority</a:t>
                      </a:r>
                    </a:p>
                    <a:p>
                      <a:endParaRPr lang="en-US" dirty="0">
                        <a:solidFill>
                          <a:schemeClr val="tx1"/>
                        </a:solidFill>
                      </a:endParaRPr>
                    </a:p>
                  </a:txBody>
                  <a:tcPr>
                    <a:solidFill>
                      <a:schemeClr val="bg1">
                        <a:lumMod val="95000"/>
                      </a:schemeClr>
                    </a:solidFill>
                  </a:tcPr>
                </a:tc>
                <a:extLst>
                  <a:ext uri="{0D108BD9-81ED-4DB2-BD59-A6C34878D82A}">
                    <a16:rowId xmlns:a16="http://schemas.microsoft.com/office/drawing/2014/main" val="1232701262"/>
                  </a:ext>
                </a:extLst>
              </a:tr>
            </a:tbl>
          </a:graphicData>
        </a:graphic>
      </p:graphicFrame>
      <p:sp>
        <p:nvSpPr>
          <p:cNvPr id="2" name="Content Placeholder 1">
            <a:extLst>
              <a:ext uri="{FF2B5EF4-FFF2-40B4-BE49-F238E27FC236}">
                <a16:creationId xmlns:a16="http://schemas.microsoft.com/office/drawing/2014/main" id="{098B9BA8-082B-48F3-B7EF-BA705DDE4D65}"/>
              </a:ext>
            </a:extLst>
          </p:cNvPr>
          <p:cNvSpPr>
            <a:spLocks noGrp="1"/>
          </p:cNvSpPr>
          <p:nvPr>
            <p:ph idx="1"/>
          </p:nvPr>
        </p:nvSpPr>
        <p:spPr>
          <a:xfrm>
            <a:off x="1251546" y="1786742"/>
            <a:ext cx="9688908" cy="488848"/>
          </a:xfrm>
        </p:spPr>
        <p:txBody>
          <a:bodyPr/>
          <a:lstStyle/>
          <a:p>
            <a:pPr marL="0" indent="0" algn="ctr">
              <a:buNone/>
            </a:pPr>
            <a:r>
              <a:rPr lang="en-US" dirty="0"/>
              <a:t>Organize channels, messages, and apps into custom, collapsible sections.</a:t>
            </a:r>
          </a:p>
          <a:p>
            <a:pPr algn="ctr"/>
            <a:endParaRPr lang="en-US" dirty="0"/>
          </a:p>
        </p:txBody>
      </p:sp>
      <p:sp>
        <p:nvSpPr>
          <p:cNvPr id="3" name="Title 2">
            <a:extLst>
              <a:ext uri="{FF2B5EF4-FFF2-40B4-BE49-F238E27FC236}">
                <a16:creationId xmlns:a16="http://schemas.microsoft.com/office/drawing/2014/main" id="{6711B0C9-D03A-4C80-B4C6-20CA0930BE76}"/>
              </a:ext>
            </a:extLst>
          </p:cNvPr>
          <p:cNvSpPr>
            <a:spLocks noGrp="1"/>
          </p:cNvSpPr>
          <p:nvPr>
            <p:ph type="title"/>
          </p:nvPr>
        </p:nvSpPr>
        <p:spPr/>
        <p:txBody>
          <a:bodyPr/>
          <a:lstStyle/>
          <a:p>
            <a:r>
              <a:rPr lang="en-US" dirty="0"/>
              <a:t>Keep Track of What’s Important to You</a:t>
            </a:r>
          </a:p>
        </p:txBody>
      </p:sp>
      <p:sp>
        <p:nvSpPr>
          <p:cNvPr id="5" name="Slide Number Placeholder 4">
            <a:extLst>
              <a:ext uri="{FF2B5EF4-FFF2-40B4-BE49-F238E27FC236}">
                <a16:creationId xmlns:a16="http://schemas.microsoft.com/office/drawing/2014/main" id="{FA4B0C71-6A4D-4A58-8F63-AA8136EDB7DC}"/>
              </a:ext>
            </a:extLst>
          </p:cNvPr>
          <p:cNvSpPr>
            <a:spLocks noGrp="1"/>
          </p:cNvSpPr>
          <p:nvPr>
            <p:ph type="sldNum" sz="quarter" idx="12"/>
          </p:nvPr>
        </p:nvSpPr>
        <p:spPr/>
        <p:txBody>
          <a:bodyPr/>
          <a:lstStyle/>
          <a:p>
            <a:fld id="{4EADB2B1-18EC-453C-8031-D4880FBCDB79}" type="slidenum">
              <a:rPr lang="en-US" smtClean="0"/>
              <a:pPr/>
              <a:t>58</a:t>
            </a:fld>
            <a:endParaRPr lang="en-US"/>
          </a:p>
        </p:txBody>
      </p:sp>
      <p:grpSp>
        <p:nvGrpSpPr>
          <p:cNvPr id="7" name="Group 6">
            <a:extLst>
              <a:ext uri="{FF2B5EF4-FFF2-40B4-BE49-F238E27FC236}">
                <a16:creationId xmlns:a16="http://schemas.microsoft.com/office/drawing/2014/main" id="{742F071C-4818-1DBE-653B-3807F516C768}"/>
              </a:ext>
            </a:extLst>
          </p:cNvPr>
          <p:cNvGrpSpPr/>
          <p:nvPr/>
        </p:nvGrpSpPr>
        <p:grpSpPr>
          <a:xfrm>
            <a:off x="334279" y="3901014"/>
            <a:ext cx="2289479" cy="803115"/>
            <a:chOff x="334279" y="3901014"/>
            <a:chExt cx="2289479" cy="803115"/>
          </a:xfrm>
        </p:grpSpPr>
        <p:pic>
          <p:nvPicPr>
            <p:cNvPr id="4" name="Picture 3" descr="Channels dropdown arrow">
              <a:extLst>
                <a:ext uri="{FF2B5EF4-FFF2-40B4-BE49-F238E27FC236}">
                  <a16:creationId xmlns:a16="http://schemas.microsoft.com/office/drawing/2014/main" id="{1C48BAE4-5DCE-8942-B36F-7AFD365BFCB1}"/>
                </a:ext>
              </a:extLst>
            </p:cNvPr>
            <p:cNvPicPr>
              <a:picLocks noChangeAspect="1"/>
            </p:cNvPicPr>
            <p:nvPr/>
          </p:nvPicPr>
          <p:blipFill>
            <a:blip r:embed="rId2"/>
            <a:stretch>
              <a:fillRect/>
            </a:stretch>
          </p:blipFill>
          <p:spPr>
            <a:xfrm>
              <a:off x="334279" y="3901014"/>
              <a:ext cx="2289479" cy="803115"/>
            </a:xfrm>
            <a:prstGeom prst="rect">
              <a:avLst/>
            </a:prstGeom>
          </p:spPr>
        </p:pic>
        <p:sp>
          <p:nvSpPr>
            <p:cNvPr id="6" name="Rectangle: Rounded Corners 5">
              <a:extLst>
                <a:ext uri="{FF2B5EF4-FFF2-40B4-BE49-F238E27FC236}">
                  <a16:creationId xmlns:a16="http://schemas.microsoft.com/office/drawing/2014/main" id="{48275D75-F00A-2E66-4DB7-5D85C2A80D83}"/>
                </a:ext>
              </a:extLst>
            </p:cNvPr>
            <p:cNvSpPr/>
            <p:nvPr/>
          </p:nvSpPr>
          <p:spPr>
            <a:xfrm>
              <a:off x="2081719" y="4134255"/>
              <a:ext cx="204281" cy="321013"/>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8" name="Picture 7" descr="channel dropdown box with 3 options">
            <a:extLst>
              <a:ext uri="{FF2B5EF4-FFF2-40B4-BE49-F238E27FC236}">
                <a16:creationId xmlns:a16="http://schemas.microsoft.com/office/drawing/2014/main" id="{585C137D-A047-8DB3-AD82-B0A889F6F6D0}"/>
              </a:ext>
            </a:extLst>
          </p:cNvPr>
          <p:cNvPicPr>
            <a:picLocks noChangeAspect="1"/>
          </p:cNvPicPr>
          <p:nvPr/>
        </p:nvPicPr>
        <p:blipFill rotWithShape="1">
          <a:blip r:embed="rId3"/>
          <a:srcRect r="40619"/>
          <a:stretch/>
        </p:blipFill>
        <p:spPr>
          <a:xfrm>
            <a:off x="2795906" y="4056434"/>
            <a:ext cx="3330574" cy="1836579"/>
          </a:xfrm>
          <a:prstGeom prst="rect">
            <a:avLst/>
          </a:prstGeom>
        </p:spPr>
      </p:pic>
      <p:sp>
        <p:nvSpPr>
          <p:cNvPr id="10" name="Rectangle: Rounded Corners 9">
            <a:extLst>
              <a:ext uri="{FF2B5EF4-FFF2-40B4-BE49-F238E27FC236}">
                <a16:creationId xmlns:a16="http://schemas.microsoft.com/office/drawing/2014/main" id="{3C64F84C-4FFC-4AC8-6A2D-A5175C83710A}"/>
              </a:ext>
            </a:extLst>
          </p:cNvPr>
          <p:cNvSpPr/>
          <p:nvPr/>
        </p:nvSpPr>
        <p:spPr>
          <a:xfrm>
            <a:off x="3043756" y="5351944"/>
            <a:ext cx="2909784" cy="395926"/>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Show and Sort pop-up box">
            <a:extLst>
              <a:ext uri="{FF2B5EF4-FFF2-40B4-BE49-F238E27FC236}">
                <a16:creationId xmlns:a16="http://schemas.microsoft.com/office/drawing/2014/main" id="{4C9744B2-FDEB-29A0-484E-26F894B2E9E8}"/>
              </a:ext>
            </a:extLst>
          </p:cNvPr>
          <p:cNvPicPr>
            <a:picLocks noChangeAspect="1"/>
          </p:cNvPicPr>
          <p:nvPr/>
        </p:nvPicPr>
        <p:blipFill>
          <a:blip r:embed="rId4"/>
          <a:stretch>
            <a:fillRect/>
          </a:stretch>
        </p:blipFill>
        <p:spPr>
          <a:xfrm>
            <a:off x="6864721" y="3680468"/>
            <a:ext cx="3630649" cy="2641286"/>
          </a:xfrm>
          <a:prstGeom prst="rect">
            <a:avLst/>
          </a:prstGeom>
          <a:ln>
            <a:solidFill>
              <a:schemeClr val="bg1">
                <a:lumMod val="75000"/>
              </a:schemeClr>
            </a:solidFill>
          </a:ln>
        </p:spPr>
      </p:pic>
    </p:spTree>
    <p:extLst>
      <p:ext uri="{BB962C8B-B14F-4D97-AF65-F5344CB8AC3E}">
        <p14:creationId xmlns:p14="http://schemas.microsoft.com/office/powerpoint/2010/main" val="119296042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D98213-0A96-43E3-A0AB-52F7F2DF7F17}"/>
              </a:ext>
            </a:extLst>
          </p:cNvPr>
          <p:cNvSpPr>
            <a:spLocks noGrp="1"/>
          </p:cNvSpPr>
          <p:nvPr>
            <p:ph idx="1"/>
          </p:nvPr>
        </p:nvSpPr>
        <p:spPr>
          <a:xfrm>
            <a:off x="1097280" y="1919754"/>
            <a:ext cx="5207357" cy="3917950"/>
          </a:xfrm>
        </p:spPr>
        <p:txBody>
          <a:bodyPr/>
          <a:lstStyle/>
          <a:p>
            <a:r>
              <a:rPr lang="en-US" dirty="0"/>
              <a:t>Have a favorite channel?  Star it  </a:t>
            </a:r>
          </a:p>
          <a:p>
            <a:r>
              <a:rPr lang="en-US" dirty="0"/>
              <a:t>Right-click the channel and select </a:t>
            </a:r>
            <a:br>
              <a:rPr lang="en-US" dirty="0"/>
            </a:br>
            <a:r>
              <a:rPr lang="en-US" b="1" dirty="0"/>
              <a:t>Star channel</a:t>
            </a:r>
          </a:p>
          <a:p>
            <a:r>
              <a:rPr lang="en-US" dirty="0"/>
              <a:t>Channel will now appear under the </a:t>
            </a:r>
            <a:br>
              <a:rPr lang="en-US" dirty="0"/>
            </a:br>
            <a:r>
              <a:rPr lang="en-US" b="1" dirty="0"/>
              <a:t>Starred</a:t>
            </a:r>
            <a:r>
              <a:rPr lang="en-US" dirty="0"/>
              <a:t> section</a:t>
            </a:r>
          </a:p>
          <a:p>
            <a:r>
              <a:rPr lang="en-US" b="1" dirty="0"/>
              <a:t>Starred</a:t>
            </a:r>
            <a:r>
              <a:rPr lang="en-US" dirty="0"/>
              <a:t> section is above the </a:t>
            </a:r>
            <a:r>
              <a:rPr lang="en-US" b="1" dirty="0"/>
              <a:t>Channels</a:t>
            </a:r>
            <a:r>
              <a:rPr lang="en-US" dirty="0"/>
              <a:t> section</a:t>
            </a:r>
          </a:p>
          <a:p>
            <a:endParaRPr lang="en-US" dirty="0"/>
          </a:p>
        </p:txBody>
      </p:sp>
      <p:sp>
        <p:nvSpPr>
          <p:cNvPr id="3" name="Title 2">
            <a:extLst>
              <a:ext uri="{FF2B5EF4-FFF2-40B4-BE49-F238E27FC236}">
                <a16:creationId xmlns:a16="http://schemas.microsoft.com/office/drawing/2014/main" id="{813767BD-038A-4A5C-AC89-A7F5BB279F03}"/>
              </a:ext>
            </a:extLst>
          </p:cNvPr>
          <p:cNvSpPr>
            <a:spLocks noGrp="1"/>
          </p:cNvSpPr>
          <p:nvPr>
            <p:ph type="title"/>
          </p:nvPr>
        </p:nvSpPr>
        <p:spPr/>
        <p:txBody>
          <a:bodyPr/>
          <a:lstStyle/>
          <a:p>
            <a:r>
              <a:rPr lang="en-US"/>
              <a:t>Star a Channel</a:t>
            </a:r>
          </a:p>
        </p:txBody>
      </p:sp>
      <p:sp>
        <p:nvSpPr>
          <p:cNvPr id="5" name="Slide Number Placeholder 4">
            <a:extLst>
              <a:ext uri="{FF2B5EF4-FFF2-40B4-BE49-F238E27FC236}">
                <a16:creationId xmlns:a16="http://schemas.microsoft.com/office/drawing/2014/main" id="{F8AEB901-AE54-4699-90E1-2774955DBF56}"/>
              </a:ext>
            </a:extLst>
          </p:cNvPr>
          <p:cNvSpPr>
            <a:spLocks noGrp="1"/>
          </p:cNvSpPr>
          <p:nvPr>
            <p:ph type="sldNum" sz="quarter" idx="12"/>
          </p:nvPr>
        </p:nvSpPr>
        <p:spPr/>
        <p:txBody>
          <a:bodyPr/>
          <a:lstStyle/>
          <a:p>
            <a:fld id="{4EADB2B1-18EC-453C-8031-D4880FBCDB79}" type="slidenum">
              <a:rPr lang="en-US" smtClean="0"/>
              <a:pPr/>
              <a:t>59</a:t>
            </a:fld>
            <a:endParaRPr lang="en-US"/>
          </a:p>
        </p:txBody>
      </p:sp>
      <p:grpSp>
        <p:nvGrpSpPr>
          <p:cNvPr id="15" name="Group 14" descr="Star channel option">
            <a:extLst>
              <a:ext uri="{FF2B5EF4-FFF2-40B4-BE49-F238E27FC236}">
                <a16:creationId xmlns:a16="http://schemas.microsoft.com/office/drawing/2014/main" id="{1DBFF039-5C28-8AD8-5AD1-28EF5F3CE355}"/>
              </a:ext>
            </a:extLst>
          </p:cNvPr>
          <p:cNvGrpSpPr/>
          <p:nvPr/>
        </p:nvGrpSpPr>
        <p:grpSpPr>
          <a:xfrm>
            <a:off x="6179204" y="2036189"/>
            <a:ext cx="2418041" cy="3519411"/>
            <a:chOff x="6304637" y="1919754"/>
            <a:chExt cx="2720576" cy="3711262"/>
          </a:xfrm>
        </p:grpSpPr>
        <p:pic>
          <p:nvPicPr>
            <p:cNvPr id="10" name="Picture 9" descr="Star channel option">
              <a:extLst>
                <a:ext uri="{FF2B5EF4-FFF2-40B4-BE49-F238E27FC236}">
                  <a16:creationId xmlns:a16="http://schemas.microsoft.com/office/drawing/2014/main" id="{CE69B577-17DF-F636-6411-5394E2C86482}"/>
                </a:ext>
              </a:extLst>
            </p:cNvPr>
            <p:cNvPicPr>
              <a:picLocks noChangeAspect="1"/>
            </p:cNvPicPr>
            <p:nvPr/>
          </p:nvPicPr>
          <p:blipFill>
            <a:blip r:embed="rId2"/>
            <a:stretch>
              <a:fillRect/>
            </a:stretch>
          </p:blipFill>
          <p:spPr>
            <a:xfrm>
              <a:off x="6304637" y="1919754"/>
              <a:ext cx="2720576" cy="3711262"/>
            </a:xfrm>
            <a:prstGeom prst="rect">
              <a:avLst/>
            </a:prstGeom>
          </p:spPr>
        </p:pic>
        <p:sp>
          <p:nvSpPr>
            <p:cNvPr id="11" name="Rectangle: Rounded Corners 10">
              <a:extLst>
                <a:ext uri="{FF2B5EF4-FFF2-40B4-BE49-F238E27FC236}">
                  <a16:creationId xmlns:a16="http://schemas.microsoft.com/office/drawing/2014/main" id="{18C022AD-C210-706C-2B81-E33A41637D0F}"/>
                </a:ext>
              </a:extLst>
            </p:cNvPr>
            <p:cNvSpPr/>
            <p:nvPr/>
          </p:nvSpPr>
          <p:spPr>
            <a:xfrm>
              <a:off x="6887183" y="4377447"/>
              <a:ext cx="1060315" cy="282102"/>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descr="Starred section">
            <a:extLst>
              <a:ext uri="{FF2B5EF4-FFF2-40B4-BE49-F238E27FC236}">
                <a16:creationId xmlns:a16="http://schemas.microsoft.com/office/drawing/2014/main" id="{9BE71F67-C865-5730-6C6E-EEF1BD27C012}"/>
              </a:ext>
            </a:extLst>
          </p:cNvPr>
          <p:cNvGrpSpPr/>
          <p:nvPr/>
        </p:nvGrpSpPr>
        <p:grpSpPr>
          <a:xfrm>
            <a:off x="8710227" y="1919754"/>
            <a:ext cx="3254022" cy="2415749"/>
            <a:chOff x="8710227" y="1919754"/>
            <a:chExt cx="3254022" cy="2415749"/>
          </a:xfrm>
        </p:grpSpPr>
        <p:pic>
          <p:nvPicPr>
            <p:cNvPr id="13" name="Picture 12">
              <a:extLst>
                <a:ext uri="{FF2B5EF4-FFF2-40B4-BE49-F238E27FC236}">
                  <a16:creationId xmlns:a16="http://schemas.microsoft.com/office/drawing/2014/main" id="{2C537C20-9E50-A4EF-BE39-7C0A82D9B92A}"/>
                </a:ext>
              </a:extLst>
            </p:cNvPr>
            <p:cNvPicPr>
              <a:picLocks noChangeAspect="1"/>
            </p:cNvPicPr>
            <p:nvPr/>
          </p:nvPicPr>
          <p:blipFill>
            <a:blip r:embed="rId3"/>
            <a:stretch>
              <a:fillRect/>
            </a:stretch>
          </p:blipFill>
          <p:spPr>
            <a:xfrm>
              <a:off x="8710227" y="1919754"/>
              <a:ext cx="3254022" cy="2415749"/>
            </a:xfrm>
            <a:prstGeom prst="rect">
              <a:avLst/>
            </a:prstGeom>
          </p:spPr>
        </p:pic>
        <p:sp>
          <p:nvSpPr>
            <p:cNvPr id="14" name="Rectangle: Rounded Corners 13">
              <a:extLst>
                <a:ext uri="{FF2B5EF4-FFF2-40B4-BE49-F238E27FC236}">
                  <a16:creationId xmlns:a16="http://schemas.microsoft.com/office/drawing/2014/main" id="{89AD0A44-D767-0A5F-D3AA-3CB847E66B94}"/>
                </a:ext>
              </a:extLst>
            </p:cNvPr>
            <p:cNvSpPr/>
            <p:nvPr/>
          </p:nvSpPr>
          <p:spPr>
            <a:xfrm>
              <a:off x="8861196" y="2799760"/>
              <a:ext cx="1312025" cy="282805"/>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65792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085B231-9C4C-46E5-B673-CDB70A94E6DC}"/>
              </a:ext>
            </a:extLst>
          </p:cNvPr>
          <p:cNvSpPr>
            <a:spLocks noGrp="1"/>
          </p:cNvSpPr>
          <p:nvPr>
            <p:ph type="title"/>
          </p:nvPr>
        </p:nvSpPr>
        <p:spPr>
          <a:xfrm>
            <a:off x="457200" y="334045"/>
            <a:ext cx="3200400" cy="1337192"/>
          </a:xfrm>
        </p:spPr>
        <p:txBody>
          <a:bodyPr/>
          <a:lstStyle/>
          <a:p>
            <a:r>
              <a:rPr lang="en-US"/>
              <a:t>Project Channel</a:t>
            </a:r>
          </a:p>
        </p:txBody>
      </p:sp>
      <p:sp>
        <p:nvSpPr>
          <p:cNvPr id="8" name="Content Placeholder 7">
            <a:extLst>
              <a:ext uri="{FF2B5EF4-FFF2-40B4-BE49-F238E27FC236}">
                <a16:creationId xmlns:a16="http://schemas.microsoft.com/office/drawing/2014/main" id="{7217E888-2339-48E4-841B-E0BBB5DFE514}"/>
              </a:ext>
            </a:extLst>
          </p:cNvPr>
          <p:cNvSpPr>
            <a:spLocks noGrp="1"/>
          </p:cNvSpPr>
          <p:nvPr>
            <p:ph idx="1"/>
          </p:nvPr>
        </p:nvSpPr>
        <p:spPr>
          <a:xfrm>
            <a:off x="457200" y="1885668"/>
            <a:ext cx="3200400" cy="4731898"/>
          </a:xfrm>
        </p:spPr>
        <p:txBody>
          <a:bodyPr/>
          <a:lstStyle/>
          <a:p>
            <a:r>
              <a:rPr lang="en-US" dirty="0"/>
              <a:t>Work on specific projects with project teams</a:t>
            </a:r>
          </a:p>
          <a:p>
            <a:r>
              <a:rPr lang="en-US" dirty="0"/>
              <a:t>Share ideas, make decisions, and move work forward</a:t>
            </a:r>
          </a:p>
          <a:p>
            <a:r>
              <a:rPr lang="en-US" dirty="0"/>
              <a:t>Add a topic and description of your project</a:t>
            </a:r>
          </a:p>
          <a:p>
            <a:r>
              <a:rPr lang="en-US" dirty="0"/>
              <a:t>Attach needed files</a:t>
            </a:r>
          </a:p>
          <a:p>
            <a:r>
              <a:rPr lang="en-US" dirty="0"/>
              <a:t>Add members</a:t>
            </a:r>
          </a:p>
          <a:p>
            <a:r>
              <a:rPr lang="en-US" dirty="0"/>
              <a:t>Use the @ symbol to mention someone if you have a question or need something approved</a:t>
            </a:r>
          </a:p>
        </p:txBody>
      </p:sp>
      <p:sp>
        <p:nvSpPr>
          <p:cNvPr id="6" name="Slide Number Placeholder 5">
            <a:extLst>
              <a:ext uri="{FF2B5EF4-FFF2-40B4-BE49-F238E27FC236}">
                <a16:creationId xmlns:a16="http://schemas.microsoft.com/office/drawing/2014/main" id="{EE54E88E-9008-492B-BE0B-C9D71B630248}"/>
              </a:ext>
            </a:extLst>
          </p:cNvPr>
          <p:cNvSpPr>
            <a:spLocks noGrp="1"/>
          </p:cNvSpPr>
          <p:nvPr>
            <p:ph type="sldNum" sz="quarter" idx="14"/>
          </p:nvPr>
        </p:nvSpPr>
        <p:spPr/>
        <p:txBody>
          <a:bodyPr/>
          <a:lstStyle/>
          <a:p>
            <a:fld id="{4EADB2B1-18EC-453C-8031-D4880FBCDB79}" type="slidenum">
              <a:rPr lang="en-US" smtClean="0"/>
              <a:pPr/>
              <a:t>6</a:t>
            </a:fld>
            <a:endParaRPr lang="en-US"/>
          </a:p>
        </p:txBody>
      </p:sp>
      <p:pic>
        <p:nvPicPr>
          <p:cNvPr id="14" name="Picture 13" descr="Channel dropdown">
            <a:extLst>
              <a:ext uri="{FF2B5EF4-FFF2-40B4-BE49-F238E27FC236}">
                <a16:creationId xmlns:a16="http://schemas.microsoft.com/office/drawing/2014/main" id="{72864250-5C1C-4D60-9867-A0E5914113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6698" y="71504"/>
            <a:ext cx="5410669" cy="6233700"/>
          </a:xfrm>
          <a:prstGeom prst="rect">
            <a:avLst/>
          </a:prstGeom>
          <a:ln>
            <a:solidFill>
              <a:schemeClr val="bg1">
                <a:lumMod val="75000"/>
              </a:schemeClr>
            </a:solidFill>
          </a:ln>
        </p:spPr>
      </p:pic>
      <p:cxnSp>
        <p:nvCxnSpPr>
          <p:cNvPr id="15" name="Straight Connector 14">
            <a:extLst>
              <a:ext uri="{FF2B5EF4-FFF2-40B4-BE49-F238E27FC236}">
                <a16:creationId xmlns:a16="http://schemas.microsoft.com/office/drawing/2014/main" id="{444D5F77-9BDE-4F53-A1E4-EAB7871E96E2}"/>
              </a:ext>
            </a:extLst>
          </p:cNvPr>
          <p:cNvCxnSpPr>
            <a:cxnSpLocks/>
          </p:cNvCxnSpPr>
          <p:nvPr/>
        </p:nvCxnSpPr>
        <p:spPr>
          <a:xfrm>
            <a:off x="573932" y="1709589"/>
            <a:ext cx="299611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978439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040151F-BC67-49DA-AAC2-6C0E245507C7}"/>
              </a:ext>
            </a:extLst>
          </p:cNvPr>
          <p:cNvSpPr>
            <a:spLocks noGrp="1"/>
          </p:cNvSpPr>
          <p:nvPr>
            <p:ph idx="1"/>
          </p:nvPr>
        </p:nvSpPr>
        <p:spPr/>
        <p:txBody>
          <a:bodyPr/>
          <a:lstStyle/>
          <a:p>
            <a:pPr marL="0" indent="0">
              <a:buNone/>
            </a:pPr>
            <a:r>
              <a:rPr lang="en-US" sz="2000" dirty="0"/>
              <a:t>Hover over conversation and </a:t>
            </a:r>
            <a:r>
              <a:rPr lang="en-US" dirty="0"/>
              <a:t>c</a:t>
            </a:r>
            <a:r>
              <a:rPr lang="en-US" sz="2000" dirty="0"/>
              <a:t>lick speech bubble in toolbar that pops up in upper right </a:t>
            </a:r>
          </a:p>
          <a:p>
            <a:endParaRPr lang="en-US" dirty="0"/>
          </a:p>
          <a:p>
            <a:pPr marL="0" indent="0">
              <a:buNone/>
            </a:pPr>
            <a:r>
              <a:rPr lang="en-US" sz="2000" dirty="0"/>
              <a:t>Threads create “mini sidebar” conversations in a </a:t>
            </a:r>
            <a:br>
              <a:rPr lang="en-US" sz="2000" dirty="0"/>
            </a:br>
            <a:r>
              <a:rPr lang="en-US" sz="2000" dirty="0"/>
              <a:t>channel on the right-hand side</a:t>
            </a:r>
          </a:p>
          <a:p>
            <a:pPr marL="0" indent="0">
              <a:buNone/>
            </a:pPr>
            <a:endParaRPr lang="en-US" sz="2000" dirty="0"/>
          </a:p>
          <a:p>
            <a:pPr marL="0" indent="0">
              <a:buNone/>
            </a:pPr>
            <a:endParaRPr lang="en-US" dirty="0"/>
          </a:p>
        </p:txBody>
      </p:sp>
      <p:sp>
        <p:nvSpPr>
          <p:cNvPr id="3" name="Title 2">
            <a:extLst>
              <a:ext uri="{FF2B5EF4-FFF2-40B4-BE49-F238E27FC236}">
                <a16:creationId xmlns:a16="http://schemas.microsoft.com/office/drawing/2014/main" id="{7D15B22A-36DB-4B13-9FE0-BC3C2A383EEA}"/>
              </a:ext>
            </a:extLst>
          </p:cNvPr>
          <p:cNvSpPr>
            <a:spLocks noGrp="1"/>
          </p:cNvSpPr>
          <p:nvPr>
            <p:ph type="title"/>
          </p:nvPr>
        </p:nvSpPr>
        <p:spPr/>
        <p:txBody>
          <a:bodyPr/>
          <a:lstStyle/>
          <a:p>
            <a:r>
              <a:rPr lang="en-US"/>
              <a:t>Declutter Channels by Using Threads</a:t>
            </a:r>
          </a:p>
        </p:txBody>
      </p:sp>
      <p:sp>
        <p:nvSpPr>
          <p:cNvPr id="5" name="Slide Number Placeholder 4">
            <a:extLst>
              <a:ext uri="{FF2B5EF4-FFF2-40B4-BE49-F238E27FC236}">
                <a16:creationId xmlns:a16="http://schemas.microsoft.com/office/drawing/2014/main" id="{BDF8B8C6-4B9B-4ECE-93E6-3241E7F6411C}"/>
              </a:ext>
            </a:extLst>
          </p:cNvPr>
          <p:cNvSpPr>
            <a:spLocks noGrp="1"/>
          </p:cNvSpPr>
          <p:nvPr>
            <p:ph type="sldNum" sz="quarter" idx="12"/>
          </p:nvPr>
        </p:nvSpPr>
        <p:spPr/>
        <p:txBody>
          <a:bodyPr/>
          <a:lstStyle/>
          <a:p>
            <a:fld id="{4EADB2B1-18EC-453C-8031-D4880FBCDB79}" type="slidenum">
              <a:rPr lang="en-US" smtClean="0"/>
              <a:pPr/>
              <a:t>60</a:t>
            </a:fld>
            <a:endParaRPr lang="en-US"/>
          </a:p>
        </p:txBody>
      </p:sp>
      <p:pic>
        <p:nvPicPr>
          <p:cNvPr id="6" name="Picture 5" descr="Thread sidebar">
            <a:extLst>
              <a:ext uri="{FF2B5EF4-FFF2-40B4-BE49-F238E27FC236}">
                <a16:creationId xmlns:a16="http://schemas.microsoft.com/office/drawing/2014/main" id="{4C6B34E9-C5A7-7493-A371-ECA8704337FC}"/>
              </a:ext>
            </a:extLst>
          </p:cNvPr>
          <p:cNvPicPr>
            <a:picLocks noChangeAspect="1"/>
          </p:cNvPicPr>
          <p:nvPr/>
        </p:nvPicPr>
        <p:blipFill>
          <a:blip r:embed="rId2"/>
          <a:stretch>
            <a:fillRect/>
          </a:stretch>
        </p:blipFill>
        <p:spPr>
          <a:xfrm>
            <a:off x="6888641" y="3130995"/>
            <a:ext cx="5223541" cy="2139672"/>
          </a:xfrm>
          <a:prstGeom prst="rect">
            <a:avLst/>
          </a:prstGeom>
          <a:ln>
            <a:solidFill>
              <a:schemeClr val="bg1">
                <a:lumMod val="75000"/>
              </a:schemeClr>
            </a:solidFill>
          </a:ln>
        </p:spPr>
      </p:pic>
      <p:sp>
        <p:nvSpPr>
          <p:cNvPr id="9" name="Rectangle: Rounded Corners 8">
            <a:extLst>
              <a:ext uri="{FF2B5EF4-FFF2-40B4-BE49-F238E27FC236}">
                <a16:creationId xmlns:a16="http://schemas.microsoft.com/office/drawing/2014/main" id="{1C8EFA1A-DBFB-23AA-8F4F-AA93F7A103D5}"/>
              </a:ext>
            </a:extLst>
          </p:cNvPr>
          <p:cNvSpPr/>
          <p:nvPr/>
        </p:nvSpPr>
        <p:spPr>
          <a:xfrm>
            <a:off x="10058400" y="2799413"/>
            <a:ext cx="2053782" cy="2802835"/>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Reply in thread speech bubble in popup toolbar">
            <a:extLst>
              <a:ext uri="{FF2B5EF4-FFF2-40B4-BE49-F238E27FC236}">
                <a16:creationId xmlns:a16="http://schemas.microsoft.com/office/drawing/2014/main" id="{CC664046-CFFE-F03C-5753-835B4E3FDFAC}"/>
              </a:ext>
            </a:extLst>
          </p:cNvPr>
          <p:cNvPicPr>
            <a:picLocks noChangeAspect="1"/>
          </p:cNvPicPr>
          <p:nvPr/>
        </p:nvPicPr>
        <p:blipFill>
          <a:blip r:embed="rId3"/>
          <a:stretch>
            <a:fillRect/>
          </a:stretch>
        </p:blipFill>
        <p:spPr>
          <a:xfrm>
            <a:off x="501598" y="3733681"/>
            <a:ext cx="6149873" cy="1386960"/>
          </a:xfrm>
          <a:prstGeom prst="rect">
            <a:avLst/>
          </a:prstGeom>
          <a:ln>
            <a:solidFill>
              <a:schemeClr val="bg1">
                <a:lumMod val="75000"/>
              </a:schemeClr>
            </a:solidFill>
          </a:ln>
        </p:spPr>
      </p:pic>
      <p:sp>
        <p:nvSpPr>
          <p:cNvPr id="12" name="Rectangle: Rounded Corners 11">
            <a:extLst>
              <a:ext uri="{FF2B5EF4-FFF2-40B4-BE49-F238E27FC236}">
                <a16:creationId xmlns:a16="http://schemas.microsoft.com/office/drawing/2014/main" id="{7F31FCCA-9249-F84C-D3EE-625FF607489A}"/>
              </a:ext>
            </a:extLst>
          </p:cNvPr>
          <p:cNvSpPr/>
          <p:nvPr/>
        </p:nvSpPr>
        <p:spPr>
          <a:xfrm>
            <a:off x="5184843" y="4280170"/>
            <a:ext cx="350195" cy="408562"/>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2795889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2BF65BF-2363-4E99-B7D3-DD512D5DA229}"/>
              </a:ext>
            </a:extLst>
          </p:cNvPr>
          <p:cNvSpPr>
            <a:spLocks noGrp="1"/>
          </p:cNvSpPr>
          <p:nvPr>
            <p:ph idx="1"/>
          </p:nvPr>
        </p:nvSpPr>
        <p:spPr>
          <a:xfrm>
            <a:off x="1097281" y="1919754"/>
            <a:ext cx="4637306" cy="3917950"/>
          </a:xfrm>
        </p:spPr>
        <p:txBody>
          <a:bodyPr/>
          <a:lstStyle/>
          <a:p>
            <a:r>
              <a:rPr lang="en-US" dirty="0"/>
              <a:t>Threads help you create organized discussions around specific messages. </a:t>
            </a:r>
          </a:p>
          <a:p>
            <a:r>
              <a:rPr lang="en-US" dirty="0"/>
              <a:t>They let you discuss a topic in more detail, keeping conversations intact and uninterrupted without adding clutter to a channel or direct message (DM) conversation.</a:t>
            </a:r>
          </a:p>
          <a:p>
            <a:r>
              <a:rPr lang="en-US" dirty="0"/>
              <a:t>Hyperlink with number of replies takes you to the conversation thread.</a:t>
            </a:r>
          </a:p>
          <a:p>
            <a:endParaRPr lang="en-US" dirty="0"/>
          </a:p>
          <a:p>
            <a:endParaRPr lang="en-US" dirty="0"/>
          </a:p>
          <a:p>
            <a:endParaRPr lang="en-US" dirty="0"/>
          </a:p>
        </p:txBody>
      </p:sp>
      <p:sp>
        <p:nvSpPr>
          <p:cNvPr id="3" name="Title 2">
            <a:extLst>
              <a:ext uri="{FF2B5EF4-FFF2-40B4-BE49-F238E27FC236}">
                <a16:creationId xmlns:a16="http://schemas.microsoft.com/office/drawing/2014/main" id="{70CE4BC4-AC71-4619-856D-196648B70F1C}"/>
              </a:ext>
            </a:extLst>
          </p:cNvPr>
          <p:cNvSpPr>
            <a:spLocks noGrp="1"/>
          </p:cNvSpPr>
          <p:nvPr>
            <p:ph type="title"/>
          </p:nvPr>
        </p:nvSpPr>
        <p:spPr/>
        <p:txBody>
          <a:bodyPr/>
          <a:lstStyle/>
          <a:p>
            <a:r>
              <a:rPr lang="en-US"/>
              <a:t>Declutter Channels by Using Threads</a:t>
            </a:r>
          </a:p>
        </p:txBody>
      </p:sp>
      <p:sp>
        <p:nvSpPr>
          <p:cNvPr id="5" name="Slide Number Placeholder 4">
            <a:extLst>
              <a:ext uri="{FF2B5EF4-FFF2-40B4-BE49-F238E27FC236}">
                <a16:creationId xmlns:a16="http://schemas.microsoft.com/office/drawing/2014/main" id="{41A8F22A-1D00-4F0E-97BD-73F5BDED0081}"/>
              </a:ext>
            </a:extLst>
          </p:cNvPr>
          <p:cNvSpPr>
            <a:spLocks noGrp="1"/>
          </p:cNvSpPr>
          <p:nvPr>
            <p:ph type="sldNum" sz="quarter" idx="12"/>
          </p:nvPr>
        </p:nvSpPr>
        <p:spPr/>
        <p:txBody>
          <a:bodyPr/>
          <a:lstStyle/>
          <a:p>
            <a:fld id="{4EADB2B1-18EC-453C-8031-D4880FBCDB79}" type="slidenum">
              <a:rPr lang="en-US" smtClean="0"/>
              <a:pPr/>
              <a:t>61</a:t>
            </a:fld>
            <a:endParaRPr lang="en-US"/>
          </a:p>
        </p:txBody>
      </p:sp>
      <p:grpSp>
        <p:nvGrpSpPr>
          <p:cNvPr id="10" name="Group 9" descr="Thread sidebar with conversation and number of replies hyperlink.">
            <a:extLst>
              <a:ext uri="{FF2B5EF4-FFF2-40B4-BE49-F238E27FC236}">
                <a16:creationId xmlns:a16="http://schemas.microsoft.com/office/drawing/2014/main" id="{EF33BFEE-D3AF-A8A0-7E8B-FBEC1B22CD9A}"/>
              </a:ext>
            </a:extLst>
          </p:cNvPr>
          <p:cNvGrpSpPr/>
          <p:nvPr/>
        </p:nvGrpSpPr>
        <p:grpSpPr>
          <a:xfrm>
            <a:off x="5734587" y="1919754"/>
            <a:ext cx="6377900" cy="2890786"/>
            <a:chOff x="5734587" y="1919754"/>
            <a:chExt cx="6377900" cy="2890786"/>
          </a:xfrm>
        </p:grpSpPr>
        <p:pic>
          <p:nvPicPr>
            <p:cNvPr id="7" name="Picture 6">
              <a:extLst>
                <a:ext uri="{FF2B5EF4-FFF2-40B4-BE49-F238E27FC236}">
                  <a16:creationId xmlns:a16="http://schemas.microsoft.com/office/drawing/2014/main" id="{C70C868E-9C55-4061-E37E-E53C830B402E}"/>
                </a:ext>
              </a:extLst>
            </p:cNvPr>
            <p:cNvPicPr>
              <a:picLocks noChangeAspect="1"/>
            </p:cNvPicPr>
            <p:nvPr/>
          </p:nvPicPr>
          <p:blipFill>
            <a:blip r:embed="rId2"/>
            <a:stretch>
              <a:fillRect/>
            </a:stretch>
          </p:blipFill>
          <p:spPr>
            <a:xfrm>
              <a:off x="5734587" y="2050407"/>
              <a:ext cx="6376698" cy="2760133"/>
            </a:xfrm>
            <a:prstGeom prst="rect">
              <a:avLst/>
            </a:prstGeom>
            <a:ln>
              <a:solidFill>
                <a:schemeClr val="bg1">
                  <a:lumMod val="75000"/>
                </a:schemeClr>
              </a:solidFill>
            </a:ln>
          </p:spPr>
        </p:pic>
        <p:sp>
          <p:nvSpPr>
            <p:cNvPr id="8" name="Rectangle: Rounded Corners 7">
              <a:extLst>
                <a:ext uri="{FF2B5EF4-FFF2-40B4-BE49-F238E27FC236}">
                  <a16:creationId xmlns:a16="http://schemas.microsoft.com/office/drawing/2014/main" id="{01949930-4D39-FDAB-B8CC-5406D28278DF}"/>
                </a:ext>
              </a:extLst>
            </p:cNvPr>
            <p:cNvSpPr/>
            <p:nvPr/>
          </p:nvSpPr>
          <p:spPr>
            <a:xfrm>
              <a:off x="5993296" y="4443941"/>
              <a:ext cx="1341782" cy="24732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Rounded Corners 8">
              <a:extLst>
                <a:ext uri="{FF2B5EF4-FFF2-40B4-BE49-F238E27FC236}">
                  <a16:creationId xmlns:a16="http://schemas.microsoft.com/office/drawing/2014/main" id="{71EA0E28-C776-3131-7A3A-69181F65319C}"/>
                </a:ext>
              </a:extLst>
            </p:cNvPr>
            <p:cNvSpPr/>
            <p:nvPr/>
          </p:nvSpPr>
          <p:spPr>
            <a:xfrm>
              <a:off x="9392478" y="1919754"/>
              <a:ext cx="2720009" cy="286096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0003929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E69C50D-8616-457A-B9CB-7CEC98BDDD0C}"/>
              </a:ext>
            </a:extLst>
          </p:cNvPr>
          <p:cNvSpPr>
            <a:spLocks noGrp="1"/>
          </p:cNvSpPr>
          <p:nvPr>
            <p:ph idx="1"/>
          </p:nvPr>
        </p:nvSpPr>
        <p:spPr>
          <a:xfrm>
            <a:off x="1097280" y="1919754"/>
            <a:ext cx="6665789" cy="3917950"/>
          </a:xfrm>
        </p:spPr>
        <p:txBody>
          <a:bodyPr/>
          <a:lstStyle/>
          <a:p>
            <a:r>
              <a:rPr lang="en-US" dirty="0"/>
              <a:t>Select </a:t>
            </a:r>
            <a:r>
              <a:rPr lang="en-US" b="1" dirty="0"/>
              <a:t>Threads</a:t>
            </a:r>
            <a:r>
              <a:rPr lang="en-US" dirty="0"/>
              <a:t> at the top of your left sidebar to see all the conversations you’re following. Threads with unread replies will appear at the top of the list.</a:t>
            </a:r>
          </a:p>
          <a:p>
            <a:r>
              <a:rPr lang="en-US" dirty="0"/>
              <a:t>Threads remain inside the channel, but only read by all members if they click on the thread.  </a:t>
            </a:r>
          </a:p>
          <a:p>
            <a:r>
              <a:rPr lang="en-US" dirty="0"/>
              <a:t>Only those who have contributed or who have followed the thread will be notified of new replies.</a:t>
            </a:r>
          </a:p>
          <a:p>
            <a:r>
              <a:rPr lang="en-US" dirty="0"/>
              <a:t>Thread replies won’t appear in the conversation’s main view.</a:t>
            </a:r>
          </a:p>
          <a:p>
            <a:r>
              <a:rPr lang="en-US" dirty="0"/>
              <a:t>Keeps conversations intact and uninterrupted with other messages. </a:t>
            </a:r>
          </a:p>
          <a:p>
            <a:r>
              <a:rPr lang="en-US" dirty="0"/>
              <a:t>Keeps the channel less cluttered.</a:t>
            </a:r>
          </a:p>
          <a:p>
            <a:pPr marL="0" indent="0">
              <a:lnSpc>
                <a:spcPts val="2400"/>
              </a:lnSpc>
              <a:buNone/>
            </a:pPr>
            <a:r>
              <a:rPr lang="en-US" sz="2000" b="1" i="1" dirty="0"/>
              <a:t>Tip: </a:t>
            </a:r>
            <a:r>
              <a:rPr lang="en-US" sz="2000" i="1" dirty="0"/>
              <a:t>Threads are not private!</a:t>
            </a:r>
          </a:p>
          <a:p>
            <a:endParaRPr lang="en-US" dirty="0"/>
          </a:p>
          <a:p>
            <a:endParaRPr lang="en-US" dirty="0"/>
          </a:p>
        </p:txBody>
      </p:sp>
      <p:sp>
        <p:nvSpPr>
          <p:cNvPr id="3" name="Title 2">
            <a:extLst>
              <a:ext uri="{FF2B5EF4-FFF2-40B4-BE49-F238E27FC236}">
                <a16:creationId xmlns:a16="http://schemas.microsoft.com/office/drawing/2014/main" id="{F6ED8978-3893-4B54-9915-0AA4C5B21533}"/>
              </a:ext>
            </a:extLst>
          </p:cNvPr>
          <p:cNvSpPr>
            <a:spLocks noGrp="1"/>
          </p:cNvSpPr>
          <p:nvPr>
            <p:ph type="title"/>
          </p:nvPr>
        </p:nvSpPr>
        <p:spPr/>
        <p:txBody>
          <a:bodyPr/>
          <a:lstStyle/>
          <a:p>
            <a:r>
              <a:rPr lang="en-US" dirty="0"/>
              <a:t>Declutter Channels by Using Threads</a:t>
            </a:r>
          </a:p>
        </p:txBody>
      </p:sp>
      <p:sp>
        <p:nvSpPr>
          <p:cNvPr id="5" name="Slide Number Placeholder 4">
            <a:extLst>
              <a:ext uri="{FF2B5EF4-FFF2-40B4-BE49-F238E27FC236}">
                <a16:creationId xmlns:a16="http://schemas.microsoft.com/office/drawing/2014/main" id="{F6BEB134-EBBB-41C3-B96A-A45F75BD36B1}"/>
              </a:ext>
            </a:extLst>
          </p:cNvPr>
          <p:cNvSpPr>
            <a:spLocks noGrp="1"/>
          </p:cNvSpPr>
          <p:nvPr>
            <p:ph type="sldNum" sz="quarter" idx="12"/>
          </p:nvPr>
        </p:nvSpPr>
        <p:spPr/>
        <p:txBody>
          <a:bodyPr/>
          <a:lstStyle/>
          <a:p>
            <a:fld id="{4EADB2B1-18EC-453C-8031-D4880FBCDB79}" type="slidenum">
              <a:rPr lang="en-US" smtClean="0"/>
              <a:pPr/>
              <a:t>62</a:t>
            </a:fld>
            <a:endParaRPr lang="en-US"/>
          </a:p>
        </p:txBody>
      </p:sp>
      <p:pic>
        <p:nvPicPr>
          <p:cNvPr id="7" name="Picture 6" descr="Threads section in navigation sidebar">
            <a:extLst>
              <a:ext uri="{FF2B5EF4-FFF2-40B4-BE49-F238E27FC236}">
                <a16:creationId xmlns:a16="http://schemas.microsoft.com/office/drawing/2014/main" id="{234F1F7B-298F-DF6C-24D2-7832B71188A5}"/>
              </a:ext>
            </a:extLst>
          </p:cNvPr>
          <p:cNvPicPr>
            <a:picLocks noChangeAspect="1"/>
          </p:cNvPicPr>
          <p:nvPr/>
        </p:nvPicPr>
        <p:blipFill>
          <a:blip r:embed="rId2"/>
          <a:stretch>
            <a:fillRect/>
          </a:stretch>
        </p:blipFill>
        <p:spPr>
          <a:xfrm>
            <a:off x="9020669" y="1911964"/>
            <a:ext cx="2593870" cy="4373217"/>
          </a:xfrm>
          <a:prstGeom prst="rect">
            <a:avLst/>
          </a:prstGeom>
        </p:spPr>
      </p:pic>
      <p:sp>
        <p:nvSpPr>
          <p:cNvPr id="8" name="Rectangle: Rounded Corners 7">
            <a:extLst>
              <a:ext uri="{FF2B5EF4-FFF2-40B4-BE49-F238E27FC236}">
                <a16:creationId xmlns:a16="http://schemas.microsoft.com/office/drawing/2014/main" id="{76684A77-16AF-3D28-5CAF-6766679F88BF}"/>
              </a:ext>
            </a:extLst>
          </p:cNvPr>
          <p:cNvSpPr/>
          <p:nvPr/>
        </p:nvSpPr>
        <p:spPr>
          <a:xfrm>
            <a:off x="9587060" y="1919754"/>
            <a:ext cx="1312025" cy="257838"/>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194620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70A152-103E-4AF1-B322-ECA1C804E798}"/>
              </a:ext>
            </a:extLst>
          </p:cNvPr>
          <p:cNvSpPr>
            <a:spLocks noGrp="1"/>
          </p:cNvSpPr>
          <p:nvPr>
            <p:ph idx="1"/>
          </p:nvPr>
        </p:nvSpPr>
        <p:spPr/>
        <p:txBody>
          <a:bodyPr/>
          <a:lstStyle/>
          <a:p>
            <a:pPr marL="0" indent="0">
              <a:buNone/>
            </a:pPr>
            <a:r>
              <a:rPr lang="en-US"/>
              <a:t>Reply to my question in the channel as a thread:</a:t>
            </a:r>
          </a:p>
          <a:p>
            <a:pPr marL="0" indent="0">
              <a:buNone/>
            </a:pPr>
            <a:r>
              <a:rPr lang="en-US"/>
              <a:t>“</a:t>
            </a:r>
            <a:r>
              <a:rPr lang="en-US" b="1"/>
              <a:t>What’s your favorite meal of the day – breakfast, lunch, dinner, or snack time?”</a:t>
            </a:r>
          </a:p>
          <a:p>
            <a:pPr marL="0" indent="0">
              <a:buNone/>
            </a:pPr>
            <a:endParaRPr lang="en-US" b="1"/>
          </a:p>
          <a:p>
            <a:pPr marL="0" indent="0">
              <a:buNone/>
            </a:pPr>
            <a:endParaRPr lang="en-US" b="1"/>
          </a:p>
          <a:p>
            <a:pPr marL="0" indent="0">
              <a:buNone/>
            </a:pPr>
            <a:r>
              <a:rPr lang="en-US">
                <a:solidFill>
                  <a:srgbClr val="454245"/>
                </a:solidFill>
                <a:effectLst/>
                <a:latin typeface="Calibri" panose="020F0502020204030204" pitchFamily="34" charset="0"/>
                <a:ea typeface="Times New Roman" panose="02020603050405020304" pitchFamily="18" charset="0"/>
                <a:cs typeface="Calibri" panose="020F0502020204030204" pitchFamily="34" charset="0"/>
              </a:rPr>
              <a:t>You’ll be notified of new replies to a thread if you started a thread, replied to a thread, or were </a:t>
            </a:r>
            <a:r>
              <a:rPr lang="en-US">
                <a:solidFill>
                  <a:schemeClr val="tx1">
                    <a:lumMod val="95000"/>
                    <a:lumOff val="5000"/>
                  </a:schemeClr>
                </a:solidFill>
                <a:effectLst/>
                <a:latin typeface="Calibri" panose="020F0502020204030204" pitchFamily="34" charset="0"/>
                <a:ea typeface="Times New Roman" panose="02020603050405020304" pitchFamily="18" charset="0"/>
                <a:cs typeface="Calibri" panose="020F0502020204030204" pitchFamily="34" charset="0"/>
              </a:rPr>
              <a:t>mentioned</a:t>
            </a:r>
            <a:r>
              <a:rPr lang="en-US">
                <a:solidFill>
                  <a:srgbClr val="454245"/>
                </a:solidFill>
                <a:effectLst/>
                <a:latin typeface="Calibri" panose="020F0502020204030204" pitchFamily="34" charset="0"/>
                <a:ea typeface="Times New Roman" panose="02020603050405020304" pitchFamily="18" charset="0"/>
                <a:cs typeface="Calibri" panose="020F0502020204030204" pitchFamily="34" charset="0"/>
              </a:rPr>
              <a:t> in the original message or any thread replies. </a:t>
            </a:r>
            <a:endParaRPr lang="en-US" b="1">
              <a:latin typeface="Calibri" panose="020F0502020204030204" pitchFamily="34" charset="0"/>
              <a:cs typeface="Calibri" panose="020F0502020204030204" pitchFamily="34" charset="0"/>
            </a:endParaRPr>
          </a:p>
          <a:p>
            <a:endParaRPr lang="en-US"/>
          </a:p>
        </p:txBody>
      </p:sp>
      <p:sp>
        <p:nvSpPr>
          <p:cNvPr id="3" name="Title 2">
            <a:extLst>
              <a:ext uri="{FF2B5EF4-FFF2-40B4-BE49-F238E27FC236}">
                <a16:creationId xmlns:a16="http://schemas.microsoft.com/office/drawing/2014/main" id="{5B9101D2-D905-44BE-A615-C2B87FE22FF4}"/>
              </a:ext>
            </a:extLst>
          </p:cNvPr>
          <p:cNvSpPr>
            <a:spLocks noGrp="1"/>
          </p:cNvSpPr>
          <p:nvPr>
            <p:ph type="title"/>
          </p:nvPr>
        </p:nvSpPr>
        <p:spPr/>
        <p:txBody>
          <a:bodyPr/>
          <a:lstStyle/>
          <a:p>
            <a:r>
              <a:rPr lang="en-US" sz="4600"/>
              <a:t>Try responding to my question in a Thread</a:t>
            </a:r>
          </a:p>
        </p:txBody>
      </p:sp>
      <p:sp>
        <p:nvSpPr>
          <p:cNvPr id="5" name="Slide Number Placeholder 4">
            <a:extLst>
              <a:ext uri="{FF2B5EF4-FFF2-40B4-BE49-F238E27FC236}">
                <a16:creationId xmlns:a16="http://schemas.microsoft.com/office/drawing/2014/main" id="{A792D1B5-0DA1-4074-99F2-45F8B361207E}"/>
              </a:ext>
            </a:extLst>
          </p:cNvPr>
          <p:cNvSpPr>
            <a:spLocks noGrp="1"/>
          </p:cNvSpPr>
          <p:nvPr>
            <p:ph type="sldNum" sz="quarter" idx="12"/>
          </p:nvPr>
        </p:nvSpPr>
        <p:spPr/>
        <p:txBody>
          <a:bodyPr/>
          <a:lstStyle/>
          <a:p>
            <a:fld id="{4EADB2B1-18EC-453C-8031-D4880FBCDB79}" type="slidenum">
              <a:rPr lang="en-US" smtClean="0"/>
              <a:pPr/>
              <a:t>63</a:t>
            </a:fld>
            <a:endParaRPr lang="en-US"/>
          </a:p>
        </p:txBody>
      </p:sp>
    </p:spTree>
    <p:extLst>
      <p:ext uri="{BB962C8B-B14F-4D97-AF65-F5344CB8AC3E}">
        <p14:creationId xmlns:p14="http://schemas.microsoft.com/office/powerpoint/2010/main" val="12472437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EB8539B-8D12-37B8-B284-9FA59CFDEE5A}"/>
              </a:ext>
            </a:extLst>
          </p:cNvPr>
          <p:cNvSpPr>
            <a:spLocks noGrp="1"/>
          </p:cNvSpPr>
          <p:nvPr>
            <p:ph idx="1"/>
          </p:nvPr>
        </p:nvSpPr>
        <p:spPr/>
        <p:txBody>
          <a:bodyPr/>
          <a:lstStyle/>
          <a:p>
            <a:pPr marL="0" indent="0">
              <a:buNone/>
            </a:pPr>
            <a:r>
              <a:rPr lang="en-US" sz="2400" dirty="0"/>
              <a:t>View multiple conversations/channels in different windows.</a:t>
            </a:r>
          </a:p>
          <a:p>
            <a:pPr marL="457200" indent="-457200">
              <a:buFont typeface="+mj-lt"/>
              <a:buAutoNum type="arabicPeriod"/>
            </a:pPr>
            <a:r>
              <a:rPr lang="en-US" sz="2400" dirty="0"/>
              <a:t>Right-click channel or DM.</a:t>
            </a:r>
          </a:p>
          <a:p>
            <a:pPr marL="457200" indent="-457200">
              <a:buFont typeface="+mj-lt"/>
              <a:buAutoNum type="arabicPeriod"/>
            </a:pPr>
            <a:r>
              <a:rPr lang="en-US" sz="2400" dirty="0"/>
              <a:t>Click </a:t>
            </a:r>
            <a:r>
              <a:rPr lang="en-US" sz="2400" b="1" dirty="0"/>
              <a:t>Open in new window </a:t>
            </a:r>
            <a:r>
              <a:rPr lang="en-US" sz="2400" dirty="0"/>
              <a:t>in dropdown.</a:t>
            </a:r>
          </a:p>
          <a:p>
            <a:pPr marL="0" indent="0">
              <a:buNone/>
            </a:pPr>
            <a:endParaRPr lang="en-US" dirty="0"/>
          </a:p>
        </p:txBody>
      </p:sp>
      <p:sp>
        <p:nvSpPr>
          <p:cNvPr id="3" name="Title 2">
            <a:extLst>
              <a:ext uri="{FF2B5EF4-FFF2-40B4-BE49-F238E27FC236}">
                <a16:creationId xmlns:a16="http://schemas.microsoft.com/office/drawing/2014/main" id="{FE5C481A-332A-A625-69C7-CDE16D340E49}"/>
              </a:ext>
            </a:extLst>
          </p:cNvPr>
          <p:cNvSpPr>
            <a:spLocks noGrp="1"/>
          </p:cNvSpPr>
          <p:nvPr>
            <p:ph type="title"/>
          </p:nvPr>
        </p:nvSpPr>
        <p:spPr/>
        <p:txBody>
          <a:bodyPr/>
          <a:lstStyle/>
          <a:p>
            <a:r>
              <a:rPr lang="en-US" dirty="0"/>
              <a:t>Multiple Windows	</a:t>
            </a:r>
          </a:p>
        </p:txBody>
      </p:sp>
      <p:sp>
        <p:nvSpPr>
          <p:cNvPr id="4" name="Slide Number Placeholder 3">
            <a:extLst>
              <a:ext uri="{FF2B5EF4-FFF2-40B4-BE49-F238E27FC236}">
                <a16:creationId xmlns:a16="http://schemas.microsoft.com/office/drawing/2014/main" id="{0A8A7544-5EB8-75A9-7948-EC2BC4F2EAC2}"/>
              </a:ext>
            </a:extLst>
          </p:cNvPr>
          <p:cNvSpPr>
            <a:spLocks noGrp="1"/>
          </p:cNvSpPr>
          <p:nvPr>
            <p:ph type="sldNum" sz="quarter" idx="12"/>
          </p:nvPr>
        </p:nvSpPr>
        <p:spPr/>
        <p:txBody>
          <a:bodyPr/>
          <a:lstStyle/>
          <a:p>
            <a:fld id="{4EADB2B1-18EC-453C-8031-D4880FBCDB79}" type="slidenum">
              <a:rPr lang="en-US" smtClean="0"/>
              <a:pPr/>
              <a:t>64</a:t>
            </a:fld>
            <a:endParaRPr lang="en-US"/>
          </a:p>
        </p:txBody>
      </p:sp>
      <p:pic>
        <p:nvPicPr>
          <p:cNvPr id="6" name="Picture 5" descr="Open in new window command">
            <a:extLst>
              <a:ext uri="{FF2B5EF4-FFF2-40B4-BE49-F238E27FC236}">
                <a16:creationId xmlns:a16="http://schemas.microsoft.com/office/drawing/2014/main" id="{FE5206CF-9241-445E-5997-45E295A8F29E}"/>
              </a:ext>
            </a:extLst>
          </p:cNvPr>
          <p:cNvPicPr>
            <a:picLocks noChangeAspect="1"/>
          </p:cNvPicPr>
          <p:nvPr/>
        </p:nvPicPr>
        <p:blipFill>
          <a:blip r:embed="rId2"/>
          <a:stretch>
            <a:fillRect/>
          </a:stretch>
        </p:blipFill>
        <p:spPr>
          <a:xfrm>
            <a:off x="6835269" y="2359441"/>
            <a:ext cx="4663844" cy="3680779"/>
          </a:xfrm>
          <a:prstGeom prst="rect">
            <a:avLst/>
          </a:prstGeom>
        </p:spPr>
      </p:pic>
      <p:sp>
        <p:nvSpPr>
          <p:cNvPr id="7" name="Rectangle: Rounded Corners 6">
            <a:extLst>
              <a:ext uri="{FF2B5EF4-FFF2-40B4-BE49-F238E27FC236}">
                <a16:creationId xmlns:a16="http://schemas.microsoft.com/office/drawing/2014/main" id="{166DD1CF-978F-AD7F-F711-7426FA2E3A83}"/>
              </a:ext>
            </a:extLst>
          </p:cNvPr>
          <p:cNvSpPr/>
          <p:nvPr/>
        </p:nvSpPr>
        <p:spPr>
          <a:xfrm>
            <a:off x="9163878" y="2544417"/>
            <a:ext cx="2256183" cy="506896"/>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35425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6D6898-0100-CD94-4675-E23D2E5E9BAA}"/>
              </a:ext>
            </a:extLst>
          </p:cNvPr>
          <p:cNvSpPr>
            <a:spLocks noGrp="1"/>
          </p:cNvSpPr>
          <p:nvPr>
            <p:ph idx="1"/>
          </p:nvPr>
        </p:nvSpPr>
        <p:spPr>
          <a:xfrm>
            <a:off x="1066800" y="1919754"/>
            <a:ext cx="10058400" cy="3917950"/>
          </a:xfrm>
        </p:spPr>
        <p:txBody>
          <a:bodyPr/>
          <a:lstStyle/>
          <a:p>
            <a:pPr marL="0" indent="0">
              <a:buNone/>
            </a:pPr>
            <a:r>
              <a:rPr lang="en-US" dirty="0"/>
              <a:t>Locate documents, clips, and attachments that were shared with you, created by you, or recently viewed</a:t>
            </a:r>
          </a:p>
          <a:p>
            <a:pPr marL="457200" indent="-457200">
              <a:buFont typeface="+mj-lt"/>
              <a:buAutoNum type="arabicPeriod"/>
            </a:pPr>
            <a:r>
              <a:rPr lang="en-US" dirty="0"/>
              <a:t>Click </a:t>
            </a:r>
            <a:r>
              <a:rPr lang="en-US" b="1" dirty="0"/>
              <a:t>More</a:t>
            </a:r>
            <a:r>
              <a:rPr lang="en-US" dirty="0"/>
              <a:t>.</a:t>
            </a:r>
          </a:p>
          <a:p>
            <a:pPr marL="457200" indent="-457200">
              <a:buFont typeface="+mj-lt"/>
              <a:buAutoNum type="arabicPeriod"/>
            </a:pPr>
            <a:r>
              <a:rPr lang="en-US" dirty="0"/>
              <a:t>Click </a:t>
            </a:r>
            <a:r>
              <a:rPr lang="en-US" b="1" dirty="0"/>
              <a:t>Your organization</a:t>
            </a:r>
            <a:r>
              <a:rPr lang="en-US" dirty="0"/>
              <a:t>. </a:t>
            </a:r>
          </a:p>
          <a:p>
            <a:pPr marL="457200" indent="-457200">
              <a:buFont typeface="+mj-lt"/>
              <a:buAutoNum type="arabicPeriod"/>
            </a:pPr>
            <a:r>
              <a:rPr lang="en-US" dirty="0"/>
              <a:t>Click </a:t>
            </a:r>
            <a:r>
              <a:rPr lang="en-US" b="1" dirty="0"/>
              <a:t>Files</a:t>
            </a:r>
            <a:r>
              <a:rPr lang="en-US" dirty="0"/>
              <a:t>.</a:t>
            </a:r>
          </a:p>
          <a:p>
            <a:endParaRPr lang="en-US" dirty="0"/>
          </a:p>
        </p:txBody>
      </p:sp>
      <p:sp>
        <p:nvSpPr>
          <p:cNvPr id="3" name="Title 2">
            <a:extLst>
              <a:ext uri="{FF2B5EF4-FFF2-40B4-BE49-F238E27FC236}">
                <a16:creationId xmlns:a16="http://schemas.microsoft.com/office/drawing/2014/main" id="{355B6212-C3D1-54D3-47CC-6CDF83B32A4D}"/>
              </a:ext>
            </a:extLst>
          </p:cNvPr>
          <p:cNvSpPr>
            <a:spLocks noGrp="1"/>
          </p:cNvSpPr>
          <p:nvPr>
            <p:ph type="title"/>
          </p:nvPr>
        </p:nvSpPr>
        <p:spPr/>
        <p:txBody>
          <a:bodyPr/>
          <a:lstStyle/>
          <a:p>
            <a:r>
              <a:rPr lang="en-US" dirty="0"/>
              <a:t>Locate Files	</a:t>
            </a:r>
          </a:p>
        </p:txBody>
      </p:sp>
      <p:sp>
        <p:nvSpPr>
          <p:cNvPr id="4" name="Slide Number Placeholder 3">
            <a:extLst>
              <a:ext uri="{FF2B5EF4-FFF2-40B4-BE49-F238E27FC236}">
                <a16:creationId xmlns:a16="http://schemas.microsoft.com/office/drawing/2014/main" id="{281BCB20-1FD1-A4CB-287E-8CC3316E2C04}"/>
              </a:ext>
            </a:extLst>
          </p:cNvPr>
          <p:cNvSpPr>
            <a:spLocks noGrp="1"/>
          </p:cNvSpPr>
          <p:nvPr>
            <p:ph type="sldNum" sz="quarter" idx="12"/>
          </p:nvPr>
        </p:nvSpPr>
        <p:spPr/>
        <p:txBody>
          <a:bodyPr/>
          <a:lstStyle/>
          <a:p>
            <a:fld id="{4EADB2B1-18EC-453C-8031-D4880FBCDB79}" type="slidenum">
              <a:rPr lang="en-US" smtClean="0"/>
              <a:pPr/>
              <a:t>65</a:t>
            </a:fld>
            <a:endParaRPr lang="en-US"/>
          </a:p>
        </p:txBody>
      </p:sp>
      <p:pic>
        <p:nvPicPr>
          <p:cNvPr id="9" name="Picture 8" descr="More popup with Canvases, Automations, Your organization, and external connections. Your organization selected leading to popup with Files button.">
            <a:extLst>
              <a:ext uri="{FF2B5EF4-FFF2-40B4-BE49-F238E27FC236}">
                <a16:creationId xmlns:a16="http://schemas.microsoft.com/office/drawing/2014/main" id="{28DA0E5C-54A4-5ACE-540E-B9D6AEC246B3}"/>
              </a:ext>
            </a:extLst>
          </p:cNvPr>
          <p:cNvPicPr>
            <a:picLocks noChangeAspect="1"/>
          </p:cNvPicPr>
          <p:nvPr/>
        </p:nvPicPr>
        <p:blipFill>
          <a:blip r:embed="rId2"/>
          <a:stretch>
            <a:fillRect/>
          </a:stretch>
        </p:blipFill>
        <p:spPr>
          <a:xfrm>
            <a:off x="4326902" y="2447449"/>
            <a:ext cx="7252947" cy="3572649"/>
          </a:xfrm>
          <a:prstGeom prst="rect">
            <a:avLst/>
          </a:prstGeom>
        </p:spPr>
      </p:pic>
      <p:sp>
        <p:nvSpPr>
          <p:cNvPr id="7" name="Rectangle: Rounded Corners 6">
            <a:extLst>
              <a:ext uri="{FF2B5EF4-FFF2-40B4-BE49-F238E27FC236}">
                <a16:creationId xmlns:a16="http://schemas.microsoft.com/office/drawing/2014/main" id="{423C4168-8C31-6B3B-092A-99EDE4D58C4E}"/>
              </a:ext>
            </a:extLst>
          </p:cNvPr>
          <p:cNvSpPr/>
          <p:nvPr/>
        </p:nvSpPr>
        <p:spPr>
          <a:xfrm>
            <a:off x="4779390" y="4176074"/>
            <a:ext cx="3337088" cy="641023"/>
          </a:xfrm>
          <a:prstGeom prst="roundRect">
            <a:avLst/>
          </a:prstGeom>
          <a:noFill/>
          <a:ln w="28575">
            <a:solidFill>
              <a:srgbClr val="E01E5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C16AE774-FB5D-2C85-3A11-CC752224A17D}"/>
              </a:ext>
            </a:extLst>
          </p:cNvPr>
          <p:cNvSpPr/>
          <p:nvPr/>
        </p:nvSpPr>
        <p:spPr>
          <a:xfrm>
            <a:off x="8229600" y="5269584"/>
            <a:ext cx="2526384" cy="499620"/>
          </a:xfrm>
          <a:prstGeom prst="roundRect">
            <a:avLst/>
          </a:prstGeom>
          <a:noFill/>
          <a:ln w="28575">
            <a:solidFill>
              <a:srgbClr val="E01E5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E5CCE758-4A26-6CF8-1AB0-45293F025F97}"/>
              </a:ext>
            </a:extLst>
          </p:cNvPr>
          <p:cNvSpPr/>
          <p:nvPr/>
        </p:nvSpPr>
        <p:spPr>
          <a:xfrm>
            <a:off x="4326902" y="3007151"/>
            <a:ext cx="452488" cy="556181"/>
          </a:xfrm>
          <a:prstGeom prst="roundRect">
            <a:avLst/>
          </a:prstGeom>
          <a:noFill/>
          <a:ln w="28575">
            <a:solidFill>
              <a:srgbClr val="E01E5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691472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ABFE860-DD86-4494-BB33-CB8870C7505B}"/>
              </a:ext>
            </a:extLst>
          </p:cNvPr>
          <p:cNvSpPr>
            <a:spLocks noGrp="1"/>
          </p:cNvSpPr>
          <p:nvPr>
            <p:ph idx="1"/>
          </p:nvPr>
        </p:nvSpPr>
        <p:spPr>
          <a:xfrm>
            <a:off x="1097280" y="1919754"/>
            <a:ext cx="2398955" cy="3917950"/>
          </a:xfrm>
        </p:spPr>
        <p:txBody>
          <a:bodyPr/>
          <a:lstStyle/>
          <a:p>
            <a:pPr marL="0" indent="0">
              <a:buNone/>
            </a:pPr>
            <a:r>
              <a:rPr lang="en-US" dirty="0"/>
              <a:t>Find any artifacts you have downloaded in the past.</a:t>
            </a:r>
          </a:p>
          <a:p>
            <a:pPr marL="228600" indent="-256032">
              <a:buFont typeface="+mj-lt"/>
              <a:buAutoNum type="arabicPeriod"/>
            </a:pPr>
            <a:r>
              <a:rPr lang="en-US" dirty="0"/>
              <a:t>Click Profile.</a:t>
            </a:r>
          </a:p>
          <a:p>
            <a:pPr marL="228600" indent="-256032">
              <a:buFont typeface="+mj-lt"/>
              <a:buAutoNum type="arabicPeriod"/>
            </a:pPr>
            <a:r>
              <a:rPr lang="en-US" dirty="0"/>
              <a:t>Click Downloads.</a:t>
            </a:r>
          </a:p>
          <a:p>
            <a:pPr marL="228600" indent="-256032">
              <a:buFont typeface="+mj-lt"/>
              <a:buAutoNum type="arabicPeriod"/>
            </a:pPr>
            <a:r>
              <a:rPr lang="en-US" dirty="0"/>
              <a:t>Scroll to find artifact.</a:t>
            </a:r>
          </a:p>
          <a:p>
            <a:pPr marL="228600" indent="-256032">
              <a:buFont typeface="+mj-lt"/>
              <a:buAutoNum type="arabicPeriod"/>
            </a:pPr>
            <a:endParaRPr lang="en-US" dirty="0"/>
          </a:p>
          <a:p>
            <a:pPr marL="228600" indent="-256032">
              <a:buFont typeface="+mj-lt"/>
              <a:buAutoNum type="arabicPeriod"/>
            </a:pPr>
            <a:endParaRPr lang="en-US" dirty="0"/>
          </a:p>
          <a:p>
            <a:pPr marL="228600" indent="-256032">
              <a:buFont typeface="+mj-lt"/>
              <a:buAutoNum type="arabicPeriod"/>
            </a:pPr>
            <a:endParaRPr lang="en-US" dirty="0"/>
          </a:p>
          <a:p>
            <a:pPr marL="228600" indent="-256032">
              <a:buFont typeface="+mj-lt"/>
              <a:buAutoNum type="arabicPeriod"/>
            </a:pPr>
            <a:endParaRPr lang="en-US" dirty="0"/>
          </a:p>
          <a:p>
            <a:pPr marL="228600" indent="-256032">
              <a:buFont typeface="+mj-lt"/>
              <a:buAutoNum type="arabicPeriod"/>
            </a:pPr>
            <a:endParaRPr lang="en-US" dirty="0"/>
          </a:p>
          <a:p>
            <a:pPr marL="0" indent="0">
              <a:buNone/>
            </a:pPr>
            <a:endParaRPr lang="en-US" dirty="0"/>
          </a:p>
        </p:txBody>
      </p:sp>
      <p:sp>
        <p:nvSpPr>
          <p:cNvPr id="3" name="Title 2">
            <a:extLst>
              <a:ext uri="{FF2B5EF4-FFF2-40B4-BE49-F238E27FC236}">
                <a16:creationId xmlns:a16="http://schemas.microsoft.com/office/drawing/2014/main" id="{16B17325-655B-4EC4-B37F-63F66F732DBD}"/>
              </a:ext>
            </a:extLst>
          </p:cNvPr>
          <p:cNvSpPr>
            <a:spLocks noGrp="1"/>
          </p:cNvSpPr>
          <p:nvPr>
            <p:ph type="title"/>
          </p:nvPr>
        </p:nvSpPr>
        <p:spPr/>
        <p:txBody>
          <a:bodyPr/>
          <a:lstStyle/>
          <a:p>
            <a:r>
              <a:rPr lang="en-US"/>
              <a:t>Downloads</a:t>
            </a:r>
          </a:p>
        </p:txBody>
      </p:sp>
      <p:sp>
        <p:nvSpPr>
          <p:cNvPr id="5" name="Slide Number Placeholder 4">
            <a:extLst>
              <a:ext uri="{FF2B5EF4-FFF2-40B4-BE49-F238E27FC236}">
                <a16:creationId xmlns:a16="http://schemas.microsoft.com/office/drawing/2014/main" id="{27CA7F2B-83AC-40C0-A0A4-A406E48A11B1}"/>
              </a:ext>
            </a:extLst>
          </p:cNvPr>
          <p:cNvSpPr>
            <a:spLocks noGrp="1"/>
          </p:cNvSpPr>
          <p:nvPr>
            <p:ph type="sldNum" sz="quarter" idx="12"/>
          </p:nvPr>
        </p:nvSpPr>
        <p:spPr/>
        <p:txBody>
          <a:bodyPr/>
          <a:lstStyle/>
          <a:p>
            <a:fld id="{4EADB2B1-18EC-453C-8031-D4880FBCDB79}" type="slidenum">
              <a:rPr lang="en-US" smtClean="0"/>
              <a:pPr/>
              <a:t>66</a:t>
            </a:fld>
            <a:endParaRPr lang="en-US"/>
          </a:p>
        </p:txBody>
      </p:sp>
      <p:pic>
        <p:nvPicPr>
          <p:cNvPr id="7" name="Picture 6" descr="Downloads tab">
            <a:extLst>
              <a:ext uri="{FF2B5EF4-FFF2-40B4-BE49-F238E27FC236}">
                <a16:creationId xmlns:a16="http://schemas.microsoft.com/office/drawing/2014/main" id="{13CFEADF-190C-4EE3-8BD3-BF6A1AD2D638}"/>
              </a:ext>
            </a:extLst>
          </p:cNvPr>
          <p:cNvPicPr>
            <a:picLocks noChangeAspect="1"/>
          </p:cNvPicPr>
          <p:nvPr/>
        </p:nvPicPr>
        <p:blipFill>
          <a:blip r:embed="rId2"/>
          <a:stretch>
            <a:fillRect/>
          </a:stretch>
        </p:blipFill>
        <p:spPr>
          <a:xfrm>
            <a:off x="7248494" y="1813458"/>
            <a:ext cx="4658804" cy="4449576"/>
          </a:xfrm>
          <a:prstGeom prst="rect">
            <a:avLst/>
          </a:prstGeom>
        </p:spPr>
      </p:pic>
      <p:pic>
        <p:nvPicPr>
          <p:cNvPr id="8" name="Picture 7" descr="Downloads command in Profile popup">
            <a:extLst>
              <a:ext uri="{FF2B5EF4-FFF2-40B4-BE49-F238E27FC236}">
                <a16:creationId xmlns:a16="http://schemas.microsoft.com/office/drawing/2014/main" id="{D32C70F6-797D-DC54-DB8A-3B58D3A95F52}"/>
              </a:ext>
            </a:extLst>
          </p:cNvPr>
          <p:cNvPicPr>
            <a:picLocks noChangeAspect="1"/>
          </p:cNvPicPr>
          <p:nvPr/>
        </p:nvPicPr>
        <p:blipFill>
          <a:blip r:embed="rId3"/>
          <a:stretch>
            <a:fillRect/>
          </a:stretch>
        </p:blipFill>
        <p:spPr>
          <a:xfrm>
            <a:off x="3307411" y="2323153"/>
            <a:ext cx="3825572" cy="3939881"/>
          </a:xfrm>
          <a:prstGeom prst="rect">
            <a:avLst/>
          </a:prstGeom>
        </p:spPr>
      </p:pic>
      <p:sp>
        <p:nvSpPr>
          <p:cNvPr id="9" name="Rectangle: Rounded Corners 8">
            <a:extLst>
              <a:ext uri="{FF2B5EF4-FFF2-40B4-BE49-F238E27FC236}">
                <a16:creationId xmlns:a16="http://schemas.microsoft.com/office/drawing/2014/main" id="{C3F56552-E0EB-9EE3-46F2-AB2217616C7A}"/>
              </a:ext>
            </a:extLst>
          </p:cNvPr>
          <p:cNvSpPr/>
          <p:nvPr/>
        </p:nvSpPr>
        <p:spPr>
          <a:xfrm>
            <a:off x="4094922" y="5297557"/>
            <a:ext cx="1043608" cy="23853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8442B9C7-F2F3-478C-A3E4-FAE127F25D9D}"/>
              </a:ext>
            </a:extLst>
          </p:cNvPr>
          <p:cNvSpPr/>
          <p:nvPr/>
        </p:nvSpPr>
        <p:spPr>
          <a:xfrm>
            <a:off x="3307411" y="5695619"/>
            <a:ext cx="646024" cy="567415"/>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9941948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descr="Slack Quick Reference Guide">
            <a:extLst>
              <a:ext uri="{FF2B5EF4-FFF2-40B4-BE49-F238E27FC236}">
                <a16:creationId xmlns:a16="http://schemas.microsoft.com/office/drawing/2014/main" id="{EB1D14A4-B2B2-424F-B4EF-E8ECFF4B5196}"/>
              </a:ext>
            </a:extLst>
          </p:cNvPr>
          <p:cNvSpPr>
            <a:spLocks noGrp="1"/>
          </p:cNvSpPr>
          <p:nvPr>
            <p:ph type="title"/>
          </p:nvPr>
        </p:nvSpPr>
        <p:spPr/>
        <p:txBody>
          <a:bodyPr/>
          <a:lstStyle/>
          <a:p>
            <a:r>
              <a:rPr lang="en-US" sz="3600" dirty="0"/>
              <a:t>Download in Channel: </a:t>
            </a:r>
            <a:br>
              <a:rPr lang="en-US" sz="3600" dirty="0"/>
            </a:br>
            <a:r>
              <a:rPr lang="en-US" sz="3600" dirty="0"/>
              <a:t>Slack Beginners Guide and Quick Reference Guide</a:t>
            </a:r>
          </a:p>
        </p:txBody>
      </p:sp>
      <p:sp>
        <p:nvSpPr>
          <p:cNvPr id="5" name="Slide Number Placeholder 4">
            <a:extLst>
              <a:ext uri="{FF2B5EF4-FFF2-40B4-BE49-F238E27FC236}">
                <a16:creationId xmlns:a16="http://schemas.microsoft.com/office/drawing/2014/main" id="{E5B96FDF-F146-4857-90F0-36BE052BED9E}"/>
              </a:ext>
            </a:extLst>
          </p:cNvPr>
          <p:cNvSpPr>
            <a:spLocks noGrp="1"/>
          </p:cNvSpPr>
          <p:nvPr>
            <p:ph type="sldNum" sz="quarter" idx="12"/>
          </p:nvPr>
        </p:nvSpPr>
        <p:spPr/>
        <p:txBody>
          <a:bodyPr/>
          <a:lstStyle/>
          <a:p>
            <a:fld id="{4EADB2B1-18EC-453C-8031-D4880FBCDB79}" type="slidenum">
              <a:rPr lang="en-US" smtClean="0"/>
              <a:pPr/>
              <a:t>67</a:t>
            </a:fld>
            <a:endParaRPr lang="en-US"/>
          </a:p>
        </p:txBody>
      </p:sp>
      <p:graphicFrame>
        <p:nvGraphicFramePr>
          <p:cNvPr id="7" name="Object 6" descr="Slack Beginners Guide">
            <a:extLst>
              <a:ext uri="{FF2B5EF4-FFF2-40B4-BE49-F238E27FC236}">
                <a16:creationId xmlns:a16="http://schemas.microsoft.com/office/drawing/2014/main" id="{8D255066-08CE-4FF7-A855-3A7226D3DB3E}"/>
              </a:ext>
            </a:extLst>
          </p:cNvPr>
          <p:cNvGraphicFramePr>
            <a:graphicFrameLocks noChangeAspect="1"/>
          </p:cNvGraphicFramePr>
          <p:nvPr>
            <p:extLst>
              <p:ext uri="{D42A27DB-BD31-4B8C-83A1-F6EECF244321}">
                <p14:modId xmlns:p14="http://schemas.microsoft.com/office/powerpoint/2010/main" val="2490716503"/>
              </p:ext>
            </p:extLst>
          </p:nvPr>
        </p:nvGraphicFramePr>
        <p:xfrm>
          <a:off x="1219775" y="1980159"/>
          <a:ext cx="3125337" cy="4043365"/>
        </p:xfrm>
        <a:graphic>
          <a:graphicData uri="http://schemas.openxmlformats.org/presentationml/2006/ole">
            <mc:AlternateContent xmlns:mc="http://schemas.openxmlformats.org/markup-compatibility/2006">
              <mc:Choice xmlns:v="urn:schemas-microsoft-com:vml" Requires="v">
                <p:oleObj name="Acrobat Document" r:id="rId2" imgW="4663440" imgH="6034757" progId="AcroExch.Document.DC">
                  <p:embed/>
                </p:oleObj>
              </mc:Choice>
              <mc:Fallback>
                <p:oleObj name="Acrobat Document" r:id="rId2" imgW="4663440" imgH="6034757" progId="AcroExch.Document.DC">
                  <p:embed/>
                  <p:pic>
                    <p:nvPicPr>
                      <p:cNvPr id="7" name="Object 6" descr="Slack Beginners Guide">
                        <a:extLst>
                          <a:ext uri="{FF2B5EF4-FFF2-40B4-BE49-F238E27FC236}">
                            <a16:creationId xmlns:a16="http://schemas.microsoft.com/office/drawing/2014/main" id="{8D255066-08CE-4FF7-A855-3A7226D3DB3E}"/>
                          </a:ext>
                        </a:extLst>
                      </p:cNvPr>
                      <p:cNvPicPr/>
                      <p:nvPr/>
                    </p:nvPicPr>
                    <p:blipFill>
                      <a:blip r:embed="rId3"/>
                      <a:stretch>
                        <a:fillRect/>
                      </a:stretch>
                    </p:blipFill>
                    <p:spPr>
                      <a:xfrm>
                        <a:off x="1219775" y="1980159"/>
                        <a:ext cx="3125337" cy="4043365"/>
                      </a:xfrm>
                      <a:prstGeom prst="rect">
                        <a:avLst/>
                      </a:prstGeom>
                      <a:ln>
                        <a:solidFill>
                          <a:schemeClr val="bg1">
                            <a:lumMod val="75000"/>
                          </a:schemeClr>
                        </a:solidFill>
                      </a:ln>
                    </p:spPr>
                  </p:pic>
                </p:oleObj>
              </mc:Fallback>
            </mc:AlternateContent>
          </a:graphicData>
        </a:graphic>
      </p:graphicFrame>
      <p:pic>
        <p:nvPicPr>
          <p:cNvPr id="9" name="Picture 8">
            <a:extLst>
              <a:ext uri="{FF2B5EF4-FFF2-40B4-BE49-F238E27FC236}">
                <a16:creationId xmlns:a16="http://schemas.microsoft.com/office/drawing/2014/main" id="{238FCEFC-C158-4C21-BC21-CAC564B13614}"/>
              </a:ext>
            </a:extLst>
          </p:cNvPr>
          <p:cNvPicPr>
            <a:picLocks noChangeAspect="1"/>
          </p:cNvPicPr>
          <p:nvPr/>
        </p:nvPicPr>
        <p:blipFill>
          <a:blip r:embed="rId4">
            <a:extLst>
              <a:ext uri="{28A0092B-C50C-407E-A947-70E740481C1C}">
                <a14:useLocalDpi xmlns:a14="http://schemas.microsoft.com/office/drawing/2010/main" val="0"/>
              </a:ext>
            </a:extLst>
          </a:blip>
          <a:srcRect t="1050" b="1050"/>
          <a:stretch/>
        </p:blipFill>
        <p:spPr>
          <a:xfrm>
            <a:off x="5134804" y="1858759"/>
            <a:ext cx="5837421" cy="4286164"/>
          </a:xfrm>
          <a:prstGeom prst="rect">
            <a:avLst/>
          </a:prstGeom>
          <a:ln>
            <a:solidFill>
              <a:schemeClr val="bg1">
                <a:lumMod val="75000"/>
              </a:schemeClr>
            </a:solidFill>
          </a:ln>
        </p:spPr>
      </p:pic>
      <p:sp>
        <p:nvSpPr>
          <p:cNvPr id="2" name="TextBox 1">
            <a:extLst>
              <a:ext uri="{FF2B5EF4-FFF2-40B4-BE49-F238E27FC236}">
                <a16:creationId xmlns:a16="http://schemas.microsoft.com/office/drawing/2014/main" id="{32906C2F-007F-5C8C-BAE9-44693617B504}"/>
              </a:ext>
            </a:extLst>
          </p:cNvPr>
          <p:cNvSpPr txBox="1"/>
          <p:nvPr/>
        </p:nvSpPr>
        <p:spPr>
          <a:xfrm>
            <a:off x="6202837" y="528411"/>
            <a:ext cx="2403835" cy="646331"/>
          </a:xfrm>
          <a:prstGeom prst="rect">
            <a:avLst/>
          </a:prstGeom>
          <a:noFill/>
        </p:spPr>
        <p:txBody>
          <a:bodyPr wrap="square" rtlCol="0">
            <a:spAutoFit/>
          </a:bodyPr>
          <a:lstStyle/>
          <a:p>
            <a:r>
              <a:rPr lang="en-US" dirty="0">
                <a:solidFill>
                  <a:srgbClr val="FF0000"/>
                </a:solidFill>
              </a:rPr>
              <a:t>NEED NEW DOCS TO SWITCH IN</a:t>
            </a:r>
          </a:p>
        </p:txBody>
      </p:sp>
    </p:spTree>
    <p:extLst>
      <p:ext uri="{BB962C8B-B14F-4D97-AF65-F5344CB8AC3E}">
        <p14:creationId xmlns:p14="http://schemas.microsoft.com/office/powerpoint/2010/main" val="419888657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377FAC5-5DF8-49E7-97B8-4906CD24C049}"/>
              </a:ext>
            </a:extLst>
          </p:cNvPr>
          <p:cNvSpPr>
            <a:spLocks noGrp="1"/>
          </p:cNvSpPr>
          <p:nvPr>
            <p:ph idx="1"/>
          </p:nvPr>
        </p:nvSpPr>
        <p:spPr/>
        <p:txBody>
          <a:bodyPr/>
          <a:lstStyle/>
          <a:p>
            <a:r>
              <a:rPr lang="en-US" dirty="0">
                <a:hlinkClick r:id="rId2"/>
              </a:rPr>
              <a:t>#help-slack</a:t>
            </a:r>
            <a:endParaRPr lang="en-US" dirty="0"/>
          </a:p>
          <a:p>
            <a:r>
              <a:rPr lang="en-US" dirty="0">
                <a:hlinkClick r:id="rId3"/>
              </a:rPr>
              <a:t>#announcements-cms-qnet</a:t>
            </a:r>
            <a:endParaRPr lang="en-US" dirty="0"/>
          </a:p>
          <a:p>
            <a:r>
              <a:rPr lang="en-US" dirty="0">
                <a:hlinkClick r:id="rId4"/>
              </a:rPr>
              <a:t>#announcements-slack</a:t>
            </a:r>
            <a:endParaRPr lang="en-US" dirty="0"/>
          </a:p>
          <a:p>
            <a:r>
              <a:rPr lang="en-US" dirty="0">
                <a:hlinkClick r:id="rId5"/>
              </a:rPr>
              <a:t>#slack_apps</a:t>
            </a:r>
            <a:endParaRPr lang="en-US" dirty="0"/>
          </a:p>
          <a:p>
            <a:r>
              <a:rPr lang="en-US" dirty="0">
                <a:hlinkClick r:id="rId6"/>
              </a:rPr>
              <a:t>#help-atlassian</a:t>
            </a:r>
            <a:endParaRPr lang="en-US" dirty="0"/>
          </a:p>
          <a:p>
            <a:r>
              <a:rPr lang="en-US" dirty="0" err="1">
                <a:hlinkClick r:id="rId7"/>
              </a:rPr>
              <a:t>Slackbot</a:t>
            </a:r>
            <a:r>
              <a:rPr lang="en-US" dirty="0"/>
              <a:t> – ask a question</a:t>
            </a:r>
          </a:p>
          <a:p>
            <a:endParaRPr lang="en-US" dirty="0"/>
          </a:p>
          <a:p>
            <a:r>
              <a:rPr lang="en-US" dirty="0"/>
              <a:t>Also refer to the Slack Confluence space for in-depth resources and information at: </a:t>
            </a:r>
            <a:r>
              <a:rPr lang="en-US" dirty="0">
                <a:hlinkClick r:id="rId8"/>
              </a:rPr>
              <a:t>https://qnetconfluence.cms.gov/display/HS/QualityNet+Slack</a:t>
            </a:r>
            <a:endParaRPr lang="en-US" dirty="0"/>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FEEDBACK SURVEY LINK -- </a:t>
            </a:r>
            <a:r>
              <a:rPr lang="en-US" sz="18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9"/>
              </a:rPr>
              <a:t>https://www.surveymonkey.com/r/9SR5J35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3" name="Title 2">
            <a:extLst>
              <a:ext uri="{FF2B5EF4-FFF2-40B4-BE49-F238E27FC236}">
                <a16:creationId xmlns:a16="http://schemas.microsoft.com/office/drawing/2014/main" id="{AAB73AD2-9A0E-426E-9C42-99EA6B26B8DE}"/>
              </a:ext>
            </a:extLst>
          </p:cNvPr>
          <p:cNvSpPr>
            <a:spLocks noGrp="1"/>
          </p:cNvSpPr>
          <p:nvPr>
            <p:ph type="title"/>
          </p:nvPr>
        </p:nvSpPr>
        <p:spPr/>
        <p:txBody>
          <a:bodyPr/>
          <a:lstStyle/>
          <a:p>
            <a:r>
              <a:rPr lang="en-US"/>
              <a:t>Important Channels</a:t>
            </a:r>
          </a:p>
        </p:txBody>
      </p:sp>
      <p:sp>
        <p:nvSpPr>
          <p:cNvPr id="5" name="Slide Number Placeholder 4">
            <a:extLst>
              <a:ext uri="{FF2B5EF4-FFF2-40B4-BE49-F238E27FC236}">
                <a16:creationId xmlns:a16="http://schemas.microsoft.com/office/drawing/2014/main" id="{F1AE91C6-B642-4EDD-8D67-4C94FA5308A5}"/>
              </a:ext>
            </a:extLst>
          </p:cNvPr>
          <p:cNvSpPr>
            <a:spLocks noGrp="1"/>
          </p:cNvSpPr>
          <p:nvPr>
            <p:ph type="sldNum" sz="quarter" idx="12"/>
          </p:nvPr>
        </p:nvSpPr>
        <p:spPr/>
        <p:txBody>
          <a:bodyPr/>
          <a:lstStyle/>
          <a:p>
            <a:fld id="{4EADB2B1-18EC-453C-8031-D4880FBCDB79}" type="slidenum">
              <a:rPr lang="en-US" smtClean="0"/>
              <a:pPr/>
              <a:t>68</a:t>
            </a:fld>
            <a:endParaRPr lang="en-US"/>
          </a:p>
        </p:txBody>
      </p:sp>
    </p:spTree>
    <p:extLst>
      <p:ext uri="{BB962C8B-B14F-4D97-AF65-F5344CB8AC3E}">
        <p14:creationId xmlns:p14="http://schemas.microsoft.com/office/powerpoint/2010/main" val="160138482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315ED002-C65E-8687-588A-ECA705E09ECF}"/>
              </a:ext>
            </a:extLst>
          </p:cNvPr>
          <p:cNvGraphicFramePr>
            <a:graphicFrameLocks noGrp="1"/>
          </p:cNvGraphicFramePr>
          <p:nvPr>
            <p:ph idx="1"/>
          </p:nvPr>
        </p:nvGraphicFramePr>
        <p:xfrm>
          <a:off x="0" y="33090"/>
          <a:ext cx="12192000" cy="7449609"/>
        </p:xfrm>
        <a:graphic>
          <a:graphicData uri="http://schemas.openxmlformats.org/drawingml/2006/table">
            <a:tbl>
              <a:tblPr firstRow="1" firstCol="1" bandRow="1">
                <a:tableStyleId>{5C22544A-7EE6-4342-B048-85BDC9FD1C3A}</a:tableStyleId>
              </a:tblPr>
              <a:tblGrid>
                <a:gridCol w="12192000">
                  <a:extLst>
                    <a:ext uri="{9D8B030D-6E8A-4147-A177-3AD203B41FA5}">
                      <a16:colId xmlns:a16="http://schemas.microsoft.com/office/drawing/2014/main" val="460114354"/>
                    </a:ext>
                  </a:extLst>
                </a:gridCol>
              </a:tblGrid>
              <a:tr h="853259">
                <a:tc>
                  <a:txBody>
                    <a:bodyPr/>
                    <a:lstStyle/>
                    <a:p>
                      <a:pPr marL="0" marR="0" algn="ctr">
                        <a:lnSpc>
                          <a:spcPct val="150000"/>
                        </a:lnSpc>
                        <a:spcBef>
                          <a:spcPts val="0"/>
                        </a:spcBef>
                        <a:spcAft>
                          <a:spcPts val="0"/>
                        </a:spcAft>
                      </a:pPr>
                      <a:r>
                        <a:rPr lang="en-US" sz="3200" kern="100" dirty="0">
                          <a:effectLst/>
                        </a:rPr>
                        <a:t>REMINDER!  </a:t>
                      </a:r>
                    </a:p>
                    <a:p>
                      <a:pPr marL="0" marR="0" algn="ctr">
                        <a:lnSpc>
                          <a:spcPts val="2175"/>
                        </a:lnSpc>
                        <a:spcBef>
                          <a:spcPts val="0"/>
                        </a:spcBef>
                        <a:spcAft>
                          <a:spcPts val="0"/>
                        </a:spcAft>
                      </a:pPr>
                      <a:r>
                        <a:rPr lang="en-US" sz="3200" kern="100" dirty="0">
                          <a:effectLst/>
                        </a:rPr>
                        <a:t>Do NOT Access QualityNet Resources from Outside the U.S. </a:t>
                      </a:r>
                      <a:endParaRPr lang="en-US" sz="3200" b="1" kern="100" dirty="0">
                        <a:effectLst/>
                        <a:latin typeface="Calibri" panose="020F0502020204030204" pitchFamily="34" charset="0"/>
                        <a:cs typeface="Times New Roman" panose="02020603050405020304" pitchFamily="18" charset="0"/>
                      </a:endParaRPr>
                    </a:p>
                  </a:txBody>
                  <a:tcPr marL="0" marR="0" marT="91109" marB="91109" anchor="ctr"/>
                </a:tc>
                <a:extLst>
                  <a:ext uri="{0D108BD9-81ED-4DB2-BD59-A6C34878D82A}">
                    <a16:rowId xmlns:a16="http://schemas.microsoft.com/office/drawing/2014/main" val="80152044"/>
                  </a:ext>
                </a:extLst>
              </a:tr>
              <a:tr h="6219006">
                <a:tc>
                  <a:txBody>
                    <a:bodyPr/>
                    <a:lstStyle/>
                    <a:p>
                      <a:pPr marL="0" marR="0">
                        <a:lnSpc>
                          <a:spcPct val="100000"/>
                        </a:lnSpc>
                        <a:spcBef>
                          <a:spcPts val="0"/>
                        </a:spcBef>
                        <a:spcAft>
                          <a:spcPts val="0"/>
                        </a:spcAft>
                      </a:pPr>
                      <a:r>
                        <a:rPr lang="en-US" sz="2000" kern="100" dirty="0">
                          <a:effectLst/>
                        </a:rPr>
                        <a:t>Lately, there has been an increase in the number of users accessing QualityNet resources from outside the United States (U.S.). This is particularly evident for the Slack application. This notice is a reminder that contractual requirements and security policy prohibit this type of access. </a:t>
                      </a:r>
                    </a:p>
                    <a:p>
                      <a:pPr marL="0" marR="0">
                        <a:lnSpc>
                          <a:spcPct val="100000"/>
                        </a:lnSpc>
                        <a:spcBef>
                          <a:spcPts val="0"/>
                        </a:spcBef>
                        <a:spcAft>
                          <a:spcPts val="0"/>
                        </a:spcAft>
                      </a:pPr>
                      <a:endParaRPr lang="en-US" sz="2000" kern="100" dirty="0">
                        <a:effectLst/>
                      </a:endParaRPr>
                    </a:p>
                    <a:p>
                      <a:pPr marL="0" marR="0">
                        <a:lnSpc>
                          <a:spcPct val="100000"/>
                        </a:lnSpc>
                        <a:spcBef>
                          <a:spcPts val="0"/>
                        </a:spcBef>
                        <a:spcAft>
                          <a:spcPts val="0"/>
                        </a:spcAft>
                      </a:pPr>
                      <a:r>
                        <a:rPr lang="en-US" sz="2000" kern="100" dirty="0">
                          <a:effectLst/>
                        </a:rPr>
                        <a:t>When access from outside the U.S. is detected, the user’s HARP roles will be removed (i.e., access will be disabled) until the investigation is complete and the user returns to the U.S. </a:t>
                      </a:r>
                    </a:p>
                    <a:p>
                      <a:pPr marL="0" marR="0">
                        <a:lnSpc>
                          <a:spcPct val="100000"/>
                        </a:lnSpc>
                        <a:spcBef>
                          <a:spcPts val="0"/>
                        </a:spcBef>
                        <a:spcAft>
                          <a:spcPts val="0"/>
                        </a:spcAft>
                      </a:pPr>
                      <a:endParaRPr lang="en-US" sz="2000" kern="100" dirty="0">
                        <a:effectLst/>
                      </a:endParaRPr>
                    </a:p>
                    <a:p>
                      <a:pPr marL="0" marR="0">
                        <a:lnSpc>
                          <a:spcPct val="100000"/>
                        </a:lnSpc>
                        <a:spcBef>
                          <a:spcPts val="0"/>
                        </a:spcBef>
                        <a:spcAft>
                          <a:spcPts val="0"/>
                        </a:spcAft>
                      </a:pPr>
                      <a:r>
                        <a:rPr lang="en-US" sz="2000" kern="100" dirty="0">
                          <a:effectLst/>
                        </a:rPr>
                        <a:t> It is recommended that you remove the Slack app from your phone if you are traveling abroad and reinstall it after you return to the U.S. If this is not feasible, you must log out of CCSQ Slack before you leave the U.S. and do not log in again until you return. Take these steps to ensure you are logged out from all devices:</a:t>
                      </a:r>
                    </a:p>
                    <a:p>
                      <a:pPr marL="0" marR="0">
                        <a:lnSpc>
                          <a:spcPct val="100000"/>
                        </a:lnSpc>
                        <a:spcBef>
                          <a:spcPts val="0"/>
                        </a:spcBef>
                        <a:spcAft>
                          <a:spcPts val="0"/>
                        </a:spcAft>
                      </a:pPr>
                      <a:endParaRPr lang="en-US" sz="2000" kern="100" dirty="0">
                        <a:effectLst/>
                      </a:endParaRPr>
                    </a:p>
                    <a:p>
                      <a:pPr marL="342900" marR="0" lvl="0" indent="-342900">
                        <a:lnSpc>
                          <a:spcPct val="100000"/>
                        </a:lnSpc>
                        <a:spcBef>
                          <a:spcPts val="0"/>
                        </a:spcBef>
                        <a:spcAft>
                          <a:spcPts val="500"/>
                        </a:spcAft>
                        <a:buFont typeface="+mj-lt"/>
                        <a:buAutoNum type="arabicPeriod"/>
                      </a:pPr>
                      <a:r>
                        <a:rPr lang="en-US" sz="2000" kern="100" dirty="0">
                          <a:effectLst/>
                        </a:rPr>
                        <a:t>From your desktop, navigate to your Account settings by following this link: </a:t>
                      </a:r>
                      <a:r>
                        <a:rPr lang="en-US" sz="2000" u="none" strike="noStrike" kern="100" dirty="0">
                          <a:effectLst/>
                          <a:hlinkClick r:id="rId2"/>
                        </a:rPr>
                        <a:t>https://my.slack.com/account</a:t>
                      </a:r>
                      <a:r>
                        <a:rPr lang="en-US" sz="2000" kern="100" dirty="0">
                          <a:effectLst/>
                        </a:rPr>
                        <a:t>.</a:t>
                      </a:r>
                    </a:p>
                    <a:p>
                      <a:pPr marL="342900" marR="0" lvl="0" indent="-342900">
                        <a:lnSpc>
                          <a:spcPct val="100000"/>
                        </a:lnSpc>
                        <a:spcBef>
                          <a:spcPts val="0"/>
                        </a:spcBef>
                        <a:spcAft>
                          <a:spcPts val="0"/>
                        </a:spcAft>
                        <a:buFont typeface="+mj-lt"/>
                        <a:buAutoNum type="arabicPeriod"/>
                      </a:pPr>
                      <a:r>
                        <a:rPr lang="en-US" sz="2000" kern="100" dirty="0">
                          <a:effectLst/>
                        </a:rPr>
                        <a:t>Click Sign out all other sessions and follow the prompts.</a:t>
                      </a:r>
                    </a:p>
                    <a:p>
                      <a:pPr marL="0" marR="0" lvl="0" indent="0">
                        <a:lnSpc>
                          <a:spcPct val="100000"/>
                        </a:lnSpc>
                        <a:spcBef>
                          <a:spcPts val="0"/>
                        </a:spcBef>
                        <a:spcAft>
                          <a:spcPts val="0"/>
                        </a:spcAft>
                        <a:buFont typeface="+mj-lt"/>
                        <a:buNone/>
                      </a:pPr>
                      <a:endParaRPr lang="en-US" sz="2000" kern="100" dirty="0">
                        <a:effectLst/>
                      </a:endParaRPr>
                    </a:p>
                    <a:p>
                      <a:pPr marL="0" marR="0">
                        <a:lnSpc>
                          <a:spcPct val="100000"/>
                        </a:lnSpc>
                        <a:spcBef>
                          <a:spcPts val="0"/>
                        </a:spcBef>
                        <a:spcAft>
                          <a:spcPts val="0"/>
                        </a:spcAft>
                      </a:pPr>
                      <a:r>
                        <a:rPr lang="en-US" sz="2000" kern="100" dirty="0">
                          <a:effectLst/>
                        </a:rPr>
                        <a:t> Thank you for your attention and cooperation. If you have any questions, please reach out to your CMS Information System Security Officer (ISSO) or Contracting Officer’s Representative (COR).</a:t>
                      </a:r>
                      <a:endParaRPr lang="en-US" sz="20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227772" marR="227772" marT="0" marB="0" anchor="ctr"/>
                </a:tc>
                <a:extLst>
                  <a:ext uri="{0D108BD9-81ED-4DB2-BD59-A6C34878D82A}">
                    <a16:rowId xmlns:a16="http://schemas.microsoft.com/office/drawing/2014/main" val="1162920216"/>
                  </a:ext>
                </a:extLst>
              </a:tr>
            </a:tbl>
          </a:graphicData>
        </a:graphic>
      </p:graphicFrame>
      <p:sp>
        <p:nvSpPr>
          <p:cNvPr id="4" name="Slide Number Placeholder 3">
            <a:extLst>
              <a:ext uri="{FF2B5EF4-FFF2-40B4-BE49-F238E27FC236}">
                <a16:creationId xmlns:a16="http://schemas.microsoft.com/office/drawing/2014/main" id="{58B504E5-8E63-617E-CB5D-1697AF8E8783}"/>
              </a:ext>
            </a:extLst>
          </p:cNvPr>
          <p:cNvSpPr>
            <a:spLocks noGrp="1"/>
          </p:cNvSpPr>
          <p:nvPr>
            <p:ph type="sldNum" sz="quarter" idx="12"/>
          </p:nvPr>
        </p:nvSpPr>
        <p:spPr/>
        <p:txBody>
          <a:bodyPr/>
          <a:lstStyle/>
          <a:p>
            <a:fld id="{4EADB2B1-18EC-453C-8031-D4880FBCDB79}" type="slidenum">
              <a:rPr lang="en-US" smtClean="0"/>
              <a:pPr/>
              <a:t>69</a:t>
            </a:fld>
            <a:endParaRPr lang="en-US"/>
          </a:p>
        </p:txBody>
      </p:sp>
    </p:spTree>
    <p:extLst>
      <p:ext uri="{BB962C8B-B14F-4D97-AF65-F5344CB8AC3E}">
        <p14:creationId xmlns:p14="http://schemas.microsoft.com/office/powerpoint/2010/main" val="678465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892DFB3-787C-5A86-2D0D-B4A2EDDEA09C}"/>
              </a:ext>
            </a:extLst>
          </p:cNvPr>
          <p:cNvSpPr>
            <a:spLocks noGrp="1"/>
          </p:cNvSpPr>
          <p:nvPr>
            <p:ph type="title"/>
          </p:nvPr>
        </p:nvSpPr>
        <p:spPr>
          <a:xfrm>
            <a:off x="838199" y="561305"/>
            <a:ext cx="10515599" cy="932688"/>
          </a:xfrm>
        </p:spPr>
        <p:txBody>
          <a:bodyPr vert="horz" lIns="91440" tIns="45720" rIns="91440" bIns="45720" rtlCol="0" anchor="b">
            <a:normAutofit/>
          </a:bodyPr>
          <a:lstStyle/>
          <a:p>
            <a:pPr algn="ctr"/>
            <a:r>
              <a:rPr lang="en-US" sz="5400" kern="1200" dirty="0">
                <a:solidFill>
                  <a:schemeClr val="tx1"/>
                </a:solidFill>
                <a:latin typeface="+mj-lt"/>
                <a:ea typeface="+mj-ea"/>
                <a:cs typeface="+mj-cs"/>
              </a:rPr>
              <a:t>Important Concepts</a:t>
            </a:r>
          </a:p>
        </p:txBody>
      </p:sp>
      <p:sp>
        <p:nvSpPr>
          <p:cNvPr id="6" name="Slide Number Placeholder 5">
            <a:extLst>
              <a:ext uri="{FF2B5EF4-FFF2-40B4-BE49-F238E27FC236}">
                <a16:creationId xmlns:a16="http://schemas.microsoft.com/office/drawing/2014/main" id="{3AFF6102-FC5E-C847-C782-CE3F8FEDF4E1}"/>
              </a:ext>
            </a:extLst>
          </p:cNvPr>
          <p:cNvSpPr>
            <a:spLocks noGrp="1"/>
          </p:cNvSpPr>
          <p:nvPr>
            <p:ph type="sldNum" sz="quarter" idx="12"/>
          </p:nvPr>
        </p:nvSpPr>
        <p:spPr>
          <a:xfrm>
            <a:off x="8610600" y="6356350"/>
            <a:ext cx="2743200" cy="365125"/>
          </a:xfrm>
        </p:spPr>
        <p:txBody>
          <a:bodyPr vert="horz" lIns="91440" tIns="45720" rIns="91440" bIns="45720" rtlCol="0" anchor="ctr">
            <a:normAutofit/>
          </a:bodyPr>
          <a:lstStyle/>
          <a:p>
            <a:pPr>
              <a:spcAft>
                <a:spcPts val="600"/>
              </a:spcAft>
            </a:pPr>
            <a:fld id="{4EADB2B1-18EC-453C-8031-D4880FBCDB79}" type="slidenum">
              <a:rPr lang="en-US" sz="1200" smtClean="0">
                <a:solidFill>
                  <a:schemeClr val="tx1">
                    <a:tint val="75000"/>
                  </a:schemeClr>
                </a:solidFill>
              </a:rPr>
              <a:pPr>
                <a:spcAft>
                  <a:spcPts val="600"/>
                </a:spcAft>
              </a:pPr>
              <a:t>7</a:t>
            </a:fld>
            <a:endParaRPr lang="en-US" sz="1200">
              <a:solidFill>
                <a:schemeClr val="tx1">
                  <a:tint val="75000"/>
                </a:schemeClr>
              </a:solidFill>
            </a:endParaRPr>
          </a:p>
        </p:txBody>
      </p:sp>
      <p:graphicFrame>
        <p:nvGraphicFramePr>
          <p:cNvPr id="9" name="Content Placeholder 8">
            <a:extLst>
              <a:ext uri="{FF2B5EF4-FFF2-40B4-BE49-F238E27FC236}">
                <a16:creationId xmlns:a16="http://schemas.microsoft.com/office/drawing/2014/main" id="{3B5FC0CF-8346-2810-D24F-8B078454C2F4}"/>
              </a:ext>
            </a:extLst>
          </p:cNvPr>
          <p:cNvGraphicFramePr>
            <a:graphicFrameLocks noGrp="1"/>
          </p:cNvGraphicFramePr>
          <p:nvPr>
            <p:ph idx="1"/>
            <p:extLst>
              <p:ext uri="{D42A27DB-BD31-4B8C-83A1-F6EECF244321}">
                <p14:modId xmlns:p14="http://schemas.microsoft.com/office/powerpoint/2010/main" val="449836689"/>
              </p:ext>
            </p:extLst>
          </p:nvPr>
        </p:nvGraphicFramePr>
        <p:xfrm>
          <a:off x="838199" y="1812353"/>
          <a:ext cx="10515601" cy="4390074"/>
        </p:xfrm>
        <a:graphic>
          <a:graphicData uri="http://schemas.openxmlformats.org/drawingml/2006/table">
            <a:tbl>
              <a:tblPr firstRow="1" firstCol="1" bandRow="1">
                <a:tableStyleId>{3B4B98B0-60AC-42C2-AFA5-B58CD77FA1E5}</a:tableStyleId>
              </a:tblPr>
              <a:tblGrid>
                <a:gridCol w="2042499">
                  <a:extLst>
                    <a:ext uri="{9D8B030D-6E8A-4147-A177-3AD203B41FA5}">
                      <a16:colId xmlns:a16="http://schemas.microsoft.com/office/drawing/2014/main" val="2586896346"/>
                    </a:ext>
                  </a:extLst>
                </a:gridCol>
                <a:gridCol w="8473102">
                  <a:extLst>
                    <a:ext uri="{9D8B030D-6E8A-4147-A177-3AD203B41FA5}">
                      <a16:colId xmlns:a16="http://schemas.microsoft.com/office/drawing/2014/main" val="3098208058"/>
                    </a:ext>
                  </a:extLst>
                </a:gridCol>
              </a:tblGrid>
              <a:tr h="572395">
                <a:tc>
                  <a:txBody>
                    <a:bodyPr/>
                    <a:lstStyle/>
                    <a:p>
                      <a:pPr marL="0" marR="0">
                        <a:lnSpc>
                          <a:spcPct val="107000"/>
                        </a:lnSpc>
                        <a:spcBef>
                          <a:spcPts val="0"/>
                        </a:spcBef>
                        <a:spcAft>
                          <a:spcPts val="0"/>
                        </a:spcAft>
                      </a:pPr>
                      <a:r>
                        <a:rPr lang="en-US" sz="2000" b="1" dirty="0">
                          <a:effectLst/>
                        </a:rPr>
                        <a:t>Workspaces</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nSpc>
                          <a:spcPct val="107000"/>
                        </a:lnSpc>
                        <a:spcBef>
                          <a:spcPts val="0"/>
                        </a:spcBef>
                        <a:spcAft>
                          <a:spcPts val="0"/>
                        </a:spcAft>
                      </a:pPr>
                      <a:r>
                        <a:rPr lang="en-US" sz="1400" b="1" dirty="0">
                          <a:effectLst/>
                        </a:rPr>
                        <a:t>A Slack workspace maps to an organization or a department—think of it as an office building that you need to be invited into. The Slack desktop and mobile apps allow you to log into multiple workspaces at once.</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72503364"/>
                  </a:ext>
                </a:extLst>
              </a:tr>
              <a:tr h="775924">
                <a:tc>
                  <a:txBody>
                    <a:bodyPr/>
                    <a:lstStyle/>
                    <a:p>
                      <a:pPr marL="0" marR="0">
                        <a:lnSpc>
                          <a:spcPct val="107000"/>
                        </a:lnSpc>
                        <a:spcBef>
                          <a:spcPts val="0"/>
                        </a:spcBef>
                        <a:spcAft>
                          <a:spcPts val="0"/>
                        </a:spcAft>
                      </a:pPr>
                      <a:r>
                        <a:rPr lang="en-US" sz="2000" b="1" dirty="0">
                          <a:effectLst/>
                        </a:rPr>
                        <a:t>Channels</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alpha val="20000"/>
                      </a:schemeClr>
                    </a:solidFill>
                  </a:tcPr>
                </a:tc>
                <a:tc>
                  <a:txBody>
                    <a:bodyPr/>
                    <a:lstStyle/>
                    <a:p>
                      <a:pPr marL="0" marR="0">
                        <a:lnSpc>
                          <a:spcPct val="107000"/>
                        </a:lnSpc>
                        <a:spcBef>
                          <a:spcPts val="0"/>
                        </a:spcBef>
                        <a:spcAft>
                          <a:spcPts val="0"/>
                        </a:spcAft>
                      </a:pPr>
                      <a:r>
                        <a:rPr lang="en-US" sz="1400" b="1" dirty="0">
                          <a:effectLst/>
                        </a:rPr>
                        <a:t>Channels are like large conference rooms or offices inside the office building, and can be created for any project, topic, or team. Channels can be public, meaning anyone in the workspace can read or join, or private. Channel names always start with a # (pound sign or hashtag).</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alpha val="20000"/>
                      </a:schemeClr>
                    </a:solidFill>
                  </a:tcPr>
                </a:tc>
                <a:extLst>
                  <a:ext uri="{0D108BD9-81ED-4DB2-BD59-A6C34878D82A}">
                    <a16:rowId xmlns:a16="http://schemas.microsoft.com/office/drawing/2014/main" val="2035704876"/>
                  </a:ext>
                </a:extLst>
              </a:tr>
              <a:tr h="775924">
                <a:tc>
                  <a:txBody>
                    <a:bodyPr/>
                    <a:lstStyle/>
                    <a:p>
                      <a:pPr marL="0" marR="0">
                        <a:lnSpc>
                          <a:spcPct val="107000"/>
                        </a:lnSpc>
                        <a:spcBef>
                          <a:spcPts val="0"/>
                        </a:spcBef>
                        <a:spcAft>
                          <a:spcPts val="0"/>
                        </a:spcAft>
                      </a:pPr>
                      <a:r>
                        <a:rPr lang="en-US" sz="2000" b="1" dirty="0">
                          <a:effectLst/>
                        </a:rPr>
                        <a:t>Direct Messages</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b="1" dirty="0">
                          <a:effectLst/>
                        </a:rPr>
                        <a:t>Direct messages (also known as DMs) are smaller conversations in Slack that happen outside of channels. DMs work well for one-off conversations that don’t require an entire channel of people to weigh in, like if you wanted to ask a teammate to reschedule a meeting. You can DM a single person, or several people at once.</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52821463"/>
                  </a:ext>
                </a:extLst>
              </a:tr>
              <a:tr h="368868">
                <a:tc>
                  <a:txBody>
                    <a:bodyPr/>
                    <a:lstStyle/>
                    <a:p>
                      <a:pPr marL="0" marR="0">
                        <a:lnSpc>
                          <a:spcPct val="107000"/>
                        </a:lnSpc>
                        <a:spcBef>
                          <a:spcPts val="0"/>
                        </a:spcBef>
                        <a:spcAft>
                          <a:spcPts val="0"/>
                        </a:spcAft>
                      </a:pPr>
                      <a:r>
                        <a:rPr lang="en-US" sz="2000" b="1" dirty="0">
                          <a:effectLst/>
                        </a:rPr>
                        <a:t>Conversations</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alpha val="20000"/>
                      </a:schemeClr>
                    </a:solidFill>
                  </a:tcPr>
                </a:tc>
                <a:tc>
                  <a:txBody>
                    <a:bodyPr/>
                    <a:lstStyle/>
                    <a:p>
                      <a:pPr marL="0" marR="0">
                        <a:lnSpc>
                          <a:spcPct val="107000"/>
                        </a:lnSpc>
                        <a:spcBef>
                          <a:spcPts val="0"/>
                        </a:spcBef>
                        <a:spcAft>
                          <a:spcPts val="0"/>
                        </a:spcAft>
                      </a:pPr>
                      <a:r>
                        <a:rPr lang="en-US" sz="1400" b="1" dirty="0">
                          <a:effectLst/>
                        </a:rPr>
                        <a:t>Channels and direct messages are structured similarly in Slack. We refer to them jointly as conversations.</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alpha val="20000"/>
                      </a:schemeClr>
                    </a:solidFill>
                  </a:tcPr>
                </a:tc>
                <a:extLst>
                  <a:ext uri="{0D108BD9-81ED-4DB2-BD59-A6C34878D82A}">
                    <a16:rowId xmlns:a16="http://schemas.microsoft.com/office/drawing/2014/main" val="3107423616"/>
                  </a:ext>
                </a:extLst>
              </a:tr>
              <a:tr h="368868">
                <a:tc>
                  <a:txBody>
                    <a:bodyPr/>
                    <a:lstStyle/>
                    <a:p>
                      <a:pPr marL="0" marR="0">
                        <a:lnSpc>
                          <a:spcPct val="107000"/>
                        </a:lnSpc>
                        <a:spcBef>
                          <a:spcPts val="0"/>
                        </a:spcBef>
                        <a:spcAft>
                          <a:spcPts val="0"/>
                        </a:spcAft>
                      </a:pPr>
                      <a:r>
                        <a:rPr lang="en-US" sz="2000" b="1" dirty="0">
                          <a:effectLst/>
                        </a:rPr>
                        <a:t>Threads</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b="1" dirty="0">
                          <a:effectLst/>
                        </a:rPr>
                        <a:t>Threads help you create organized discussions around specific messages within a conversation.</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36552083"/>
                  </a:ext>
                </a:extLst>
              </a:tr>
              <a:tr h="771010">
                <a:tc>
                  <a:txBody>
                    <a:bodyPr/>
                    <a:lstStyle/>
                    <a:p>
                      <a:pPr marL="0" marR="0">
                        <a:lnSpc>
                          <a:spcPct val="107000"/>
                        </a:lnSpc>
                        <a:spcBef>
                          <a:spcPts val="0"/>
                        </a:spcBef>
                        <a:spcAft>
                          <a:spcPts val="0"/>
                        </a:spcAft>
                      </a:pPr>
                      <a:r>
                        <a:rPr lang="en-US" sz="2000" b="1" dirty="0">
                          <a:effectLst/>
                        </a:rPr>
                        <a:t>Mentions</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alpha val="20000"/>
                      </a:schemeClr>
                    </a:solidFill>
                  </a:tcPr>
                </a:tc>
                <a:tc>
                  <a:txBody>
                    <a:bodyPr/>
                    <a:lstStyle/>
                    <a:p>
                      <a:pPr marL="0" marR="0">
                        <a:lnSpc>
                          <a:spcPts val="1950"/>
                        </a:lnSpc>
                        <a:spcBef>
                          <a:spcPts val="0"/>
                        </a:spcBef>
                        <a:spcAft>
                          <a:spcPts val="450"/>
                        </a:spcAft>
                      </a:pPr>
                      <a:r>
                        <a:rPr lang="en-US" sz="1400" b="1" dirty="0">
                          <a:effectLst/>
                        </a:rPr>
                        <a:t>Mentions are a direct way to notify people of something that needs their attention in Slack. They start with an @ (at symbol).</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alpha val="20000"/>
                      </a:schemeClr>
                    </a:solidFill>
                  </a:tcPr>
                </a:tc>
                <a:extLst>
                  <a:ext uri="{0D108BD9-81ED-4DB2-BD59-A6C34878D82A}">
                    <a16:rowId xmlns:a16="http://schemas.microsoft.com/office/drawing/2014/main" val="1632531681"/>
                  </a:ext>
                </a:extLst>
              </a:tr>
              <a:tr h="572395">
                <a:tc>
                  <a:txBody>
                    <a:bodyPr/>
                    <a:lstStyle/>
                    <a:p>
                      <a:pPr marL="0" marR="0">
                        <a:lnSpc>
                          <a:spcPct val="107000"/>
                        </a:lnSpc>
                        <a:spcBef>
                          <a:spcPts val="0"/>
                        </a:spcBef>
                        <a:spcAft>
                          <a:spcPts val="0"/>
                        </a:spcAft>
                      </a:pPr>
                      <a:r>
                        <a:rPr lang="en-US" sz="2000" b="1" dirty="0">
                          <a:effectLst/>
                        </a:rPr>
                        <a:t>Reactions</a:t>
                      </a:r>
                      <a:endParaRPr lang="en-US"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nSpc>
                          <a:spcPct val="107000"/>
                        </a:lnSpc>
                        <a:spcBef>
                          <a:spcPts val="0"/>
                        </a:spcBef>
                        <a:spcAft>
                          <a:spcPts val="0"/>
                        </a:spcAft>
                      </a:pPr>
                      <a:r>
                        <a:rPr lang="en-US" sz="1400" b="1" dirty="0">
                          <a:effectLst/>
                        </a:rPr>
                        <a:t>An emoji reaction can be attached to a message to replace the need for a follow-up message. You can add multiple emoji reactions to a message.</a:t>
                      </a:r>
                      <a:endParaRPr lang="en-US"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94022" marR="94022" marT="62682" marB="62682"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66221764"/>
                  </a:ext>
                </a:extLst>
              </a:tr>
            </a:tbl>
          </a:graphicData>
        </a:graphic>
      </p:graphicFrame>
    </p:spTree>
    <p:extLst>
      <p:ext uri="{BB962C8B-B14F-4D97-AF65-F5344CB8AC3E}">
        <p14:creationId xmlns:p14="http://schemas.microsoft.com/office/powerpoint/2010/main" val="1829023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5BE2864-4E1C-49A8-9CA5-BC6E95C931E1}"/>
              </a:ext>
            </a:extLst>
          </p:cNvPr>
          <p:cNvSpPr>
            <a:spLocks noGrp="1"/>
          </p:cNvSpPr>
          <p:nvPr>
            <p:ph type="title"/>
          </p:nvPr>
        </p:nvSpPr>
        <p:spPr/>
        <p:txBody>
          <a:bodyPr/>
          <a:lstStyle/>
          <a:p>
            <a:r>
              <a:rPr lang="en-US" dirty="0"/>
              <a:t>The Big Picture</a:t>
            </a:r>
          </a:p>
        </p:txBody>
      </p:sp>
      <p:sp>
        <p:nvSpPr>
          <p:cNvPr id="12" name="TextBox 11" descr="Search bar">
            <a:extLst>
              <a:ext uri="{FF2B5EF4-FFF2-40B4-BE49-F238E27FC236}">
                <a16:creationId xmlns:a16="http://schemas.microsoft.com/office/drawing/2014/main" id="{73ACFE43-D91D-47F9-85B6-EAB4DF7A676C}"/>
              </a:ext>
            </a:extLst>
          </p:cNvPr>
          <p:cNvSpPr txBox="1"/>
          <p:nvPr/>
        </p:nvSpPr>
        <p:spPr>
          <a:xfrm>
            <a:off x="5576430" y="1704774"/>
            <a:ext cx="1755106" cy="369332"/>
          </a:xfrm>
          <a:prstGeom prst="rect">
            <a:avLst/>
          </a:prstGeom>
          <a:noFill/>
        </p:spPr>
        <p:txBody>
          <a:bodyPr wrap="square" rtlCol="0">
            <a:spAutoFit/>
          </a:bodyPr>
          <a:lstStyle/>
          <a:p>
            <a:r>
              <a:rPr lang="en-US" dirty="0"/>
              <a:t>Search Bar</a:t>
            </a:r>
          </a:p>
        </p:txBody>
      </p:sp>
      <p:sp>
        <p:nvSpPr>
          <p:cNvPr id="17" name="TextBox 16" descr="Your Profile&#10;">
            <a:extLst>
              <a:ext uri="{FF2B5EF4-FFF2-40B4-BE49-F238E27FC236}">
                <a16:creationId xmlns:a16="http://schemas.microsoft.com/office/drawing/2014/main" id="{06A40B72-4ED5-46E8-96F0-9F1C55850F47}"/>
              </a:ext>
            </a:extLst>
          </p:cNvPr>
          <p:cNvSpPr txBox="1"/>
          <p:nvPr/>
        </p:nvSpPr>
        <p:spPr>
          <a:xfrm>
            <a:off x="95465" y="5982491"/>
            <a:ext cx="1755106" cy="369332"/>
          </a:xfrm>
          <a:prstGeom prst="rect">
            <a:avLst/>
          </a:prstGeom>
          <a:noFill/>
        </p:spPr>
        <p:txBody>
          <a:bodyPr wrap="square" rtlCol="0">
            <a:spAutoFit/>
          </a:bodyPr>
          <a:lstStyle/>
          <a:p>
            <a:r>
              <a:rPr lang="en-US" dirty="0"/>
              <a:t>Your Profile</a:t>
            </a:r>
          </a:p>
        </p:txBody>
      </p:sp>
      <p:sp>
        <p:nvSpPr>
          <p:cNvPr id="26" name="TextBox 25" descr="Message Composition box">
            <a:extLst>
              <a:ext uri="{FF2B5EF4-FFF2-40B4-BE49-F238E27FC236}">
                <a16:creationId xmlns:a16="http://schemas.microsoft.com/office/drawing/2014/main" id="{B26B693D-3BBC-4669-9D95-4F129F2485BF}"/>
              </a:ext>
            </a:extLst>
          </p:cNvPr>
          <p:cNvSpPr txBox="1"/>
          <p:nvPr/>
        </p:nvSpPr>
        <p:spPr>
          <a:xfrm>
            <a:off x="10008612" y="5562900"/>
            <a:ext cx="1755106" cy="646331"/>
          </a:xfrm>
          <a:prstGeom prst="rect">
            <a:avLst/>
          </a:prstGeom>
          <a:noFill/>
        </p:spPr>
        <p:txBody>
          <a:bodyPr wrap="square" rtlCol="0">
            <a:spAutoFit/>
          </a:bodyPr>
          <a:lstStyle/>
          <a:p>
            <a:r>
              <a:rPr lang="en-US" dirty="0"/>
              <a:t>Message Composition Box</a:t>
            </a:r>
          </a:p>
        </p:txBody>
      </p:sp>
      <p:sp>
        <p:nvSpPr>
          <p:cNvPr id="27" name="Rectangle 26">
            <a:extLst>
              <a:ext uri="{FF2B5EF4-FFF2-40B4-BE49-F238E27FC236}">
                <a16:creationId xmlns:a16="http://schemas.microsoft.com/office/drawing/2014/main" id="{924F1318-1F44-437F-9DF0-FA83D5B0E70A}"/>
              </a:ext>
            </a:extLst>
          </p:cNvPr>
          <p:cNvSpPr/>
          <p:nvPr/>
        </p:nvSpPr>
        <p:spPr>
          <a:xfrm>
            <a:off x="3693111" y="1623528"/>
            <a:ext cx="1382739" cy="241538"/>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3" name="Picture 2">
            <a:extLst>
              <a:ext uri="{FF2B5EF4-FFF2-40B4-BE49-F238E27FC236}">
                <a16:creationId xmlns:a16="http://schemas.microsoft.com/office/drawing/2014/main" id="{F2E54AAA-413B-E722-048C-320CDD9EB4BB}"/>
              </a:ext>
            </a:extLst>
          </p:cNvPr>
          <p:cNvPicPr>
            <a:picLocks noChangeAspect="1"/>
          </p:cNvPicPr>
          <p:nvPr/>
        </p:nvPicPr>
        <p:blipFill>
          <a:blip r:embed="rId2"/>
          <a:stretch>
            <a:fillRect/>
          </a:stretch>
        </p:blipFill>
        <p:spPr>
          <a:xfrm>
            <a:off x="1850571" y="2151063"/>
            <a:ext cx="2065753" cy="4081123"/>
          </a:xfrm>
          <a:prstGeom prst="rect">
            <a:avLst/>
          </a:prstGeom>
        </p:spPr>
      </p:pic>
      <p:sp>
        <p:nvSpPr>
          <p:cNvPr id="25" name="TextBox 24" descr="CCSQ QualityNet Workspace&#10;">
            <a:extLst>
              <a:ext uri="{FF2B5EF4-FFF2-40B4-BE49-F238E27FC236}">
                <a16:creationId xmlns:a16="http://schemas.microsoft.com/office/drawing/2014/main" id="{683DABD8-3C70-41C3-AB05-2F9D5E738748}"/>
              </a:ext>
            </a:extLst>
          </p:cNvPr>
          <p:cNvSpPr txBox="1"/>
          <p:nvPr/>
        </p:nvSpPr>
        <p:spPr>
          <a:xfrm>
            <a:off x="344896" y="1669372"/>
            <a:ext cx="1755106" cy="646331"/>
          </a:xfrm>
          <a:prstGeom prst="rect">
            <a:avLst/>
          </a:prstGeom>
          <a:noFill/>
        </p:spPr>
        <p:txBody>
          <a:bodyPr wrap="square" rtlCol="0">
            <a:spAutoFit/>
          </a:bodyPr>
          <a:lstStyle/>
          <a:p>
            <a:r>
              <a:rPr lang="en-US" dirty="0"/>
              <a:t>CCSQ QualityNet Workspace</a:t>
            </a:r>
          </a:p>
        </p:txBody>
      </p:sp>
      <p:pic>
        <p:nvPicPr>
          <p:cNvPr id="28" name="Picture 27">
            <a:extLst>
              <a:ext uri="{FF2B5EF4-FFF2-40B4-BE49-F238E27FC236}">
                <a16:creationId xmlns:a16="http://schemas.microsoft.com/office/drawing/2014/main" id="{827D0CC9-DDC6-6221-BA6E-1FA9CE739633}"/>
              </a:ext>
            </a:extLst>
          </p:cNvPr>
          <p:cNvPicPr>
            <a:picLocks noChangeAspect="1"/>
          </p:cNvPicPr>
          <p:nvPr/>
        </p:nvPicPr>
        <p:blipFill>
          <a:blip r:embed="rId3"/>
          <a:stretch>
            <a:fillRect/>
          </a:stretch>
        </p:blipFill>
        <p:spPr>
          <a:xfrm>
            <a:off x="3397343" y="2487041"/>
            <a:ext cx="83827" cy="129551"/>
          </a:xfrm>
          <a:prstGeom prst="rect">
            <a:avLst/>
          </a:prstGeom>
        </p:spPr>
      </p:pic>
      <p:sp>
        <p:nvSpPr>
          <p:cNvPr id="24" name="TextBox 23" descr="Channels&#10;">
            <a:extLst>
              <a:ext uri="{FF2B5EF4-FFF2-40B4-BE49-F238E27FC236}">
                <a16:creationId xmlns:a16="http://schemas.microsoft.com/office/drawing/2014/main" id="{FBDEC990-EDCF-4E26-B823-A4A91C9CDDD8}"/>
              </a:ext>
            </a:extLst>
          </p:cNvPr>
          <p:cNvSpPr txBox="1"/>
          <p:nvPr/>
        </p:nvSpPr>
        <p:spPr>
          <a:xfrm>
            <a:off x="571458" y="4066500"/>
            <a:ext cx="1755106" cy="369332"/>
          </a:xfrm>
          <a:prstGeom prst="rect">
            <a:avLst/>
          </a:prstGeom>
          <a:noFill/>
        </p:spPr>
        <p:txBody>
          <a:bodyPr wrap="square" rtlCol="0">
            <a:spAutoFit/>
          </a:bodyPr>
          <a:lstStyle/>
          <a:p>
            <a:r>
              <a:rPr lang="en-US" dirty="0"/>
              <a:t>Channels</a:t>
            </a:r>
          </a:p>
        </p:txBody>
      </p:sp>
      <p:sp>
        <p:nvSpPr>
          <p:cNvPr id="36" name="TextBox 35" descr="Bookmark Bar&#10;">
            <a:extLst>
              <a:ext uri="{FF2B5EF4-FFF2-40B4-BE49-F238E27FC236}">
                <a16:creationId xmlns:a16="http://schemas.microsoft.com/office/drawing/2014/main" id="{7BE9F978-A57D-1BAF-E55C-1462D3917754}"/>
              </a:ext>
            </a:extLst>
          </p:cNvPr>
          <p:cNvSpPr txBox="1"/>
          <p:nvPr/>
        </p:nvSpPr>
        <p:spPr>
          <a:xfrm>
            <a:off x="-75771" y="3371162"/>
            <a:ext cx="1755106" cy="369332"/>
          </a:xfrm>
          <a:prstGeom prst="rect">
            <a:avLst/>
          </a:prstGeom>
          <a:noFill/>
        </p:spPr>
        <p:txBody>
          <a:bodyPr wrap="square" rtlCol="0">
            <a:spAutoFit/>
          </a:bodyPr>
          <a:lstStyle/>
          <a:p>
            <a:r>
              <a:rPr lang="en-US" dirty="0"/>
              <a:t>Bookmark Bar</a:t>
            </a:r>
          </a:p>
        </p:txBody>
      </p:sp>
      <p:sp>
        <p:nvSpPr>
          <p:cNvPr id="45" name="TextBox 44" descr="Create Button&#10;">
            <a:extLst>
              <a:ext uri="{FF2B5EF4-FFF2-40B4-BE49-F238E27FC236}">
                <a16:creationId xmlns:a16="http://schemas.microsoft.com/office/drawing/2014/main" id="{A1F9377E-B018-BE37-C028-E6C092043A0D}"/>
              </a:ext>
            </a:extLst>
          </p:cNvPr>
          <p:cNvSpPr txBox="1"/>
          <p:nvPr/>
        </p:nvSpPr>
        <p:spPr>
          <a:xfrm>
            <a:off x="-22409" y="5686196"/>
            <a:ext cx="1755106" cy="369332"/>
          </a:xfrm>
          <a:prstGeom prst="rect">
            <a:avLst/>
          </a:prstGeom>
          <a:noFill/>
        </p:spPr>
        <p:txBody>
          <a:bodyPr wrap="square" rtlCol="0">
            <a:spAutoFit/>
          </a:bodyPr>
          <a:lstStyle/>
          <a:p>
            <a:r>
              <a:rPr lang="en-US" dirty="0"/>
              <a:t>Create Button</a:t>
            </a:r>
          </a:p>
        </p:txBody>
      </p:sp>
      <p:sp>
        <p:nvSpPr>
          <p:cNvPr id="18" name="TextBox 17" descr="Name of channel you’re viewing&#10;">
            <a:extLst>
              <a:ext uri="{FF2B5EF4-FFF2-40B4-BE49-F238E27FC236}">
                <a16:creationId xmlns:a16="http://schemas.microsoft.com/office/drawing/2014/main" id="{95E947D5-88F0-4F10-B530-E5A88A4A08B8}"/>
              </a:ext>
            </a:extLst>
          </p:cNvPr>
          <p:cNvSpPr txBox="1"/>
          <p:nvPr/>
        </p:nvSpPr>
        <p:spPr>
          <a:xfrm>
            <a:off x="3535781" y="1542106"/>
            <a:ext cx="1839616" cy="646331"/>
          </a:xfrm>
          <a:prstGeom prst="rect">
            <a:avLst/>
          </a:prstGeom>
          <a:noFill/>
        </p:spPr>
        <p:txBody>
          <a:bodyPr wrap="square" rtlCol="0">
            <a:spAutoFit/>
          </a:bodyPr>
          <a:lstStyle/>
          <a:p>
            <a:r>
              <a:rPr lang="en-US" dirty="0"/>
              <a:t>Name of channel you’re viewing</a:t>
            </a:r>
          </a:p>
        </p:txBody>
      </p:sp>
      <p:grpSp>
        <p:nvGrpSpPr>
          <p:cNvPr id="55" name="Group 54" descr="Slack app overview showing search bar, channel name, workspace name, bookmark bar, channels, create button, profile icon, and message composition box">
            <a:extLst>
              <a:ext uri="{FF2B5EF4-FFF2-40B4-BE49-F238E27FC236}">
                <a16:creationId xmlns:a16="http://schemas.microsoft.com/office/drawing/2014/main" id="{F1EAB37A-5768-D2F1-ACF9-BAD7A414449C}"/>
              </a:ext>
            </a:extLst>
          </p:cNvPr>
          <p:cNvGrpSpPr/>
          <p:nvPr/>
        </p:nvGrpSpPr>
        <p:grpSpPr>
          <a:xfrm>
            <a:off x="1850571" y="2140312"/>
            <a:ext cx="8032541" cy="4204907"/>
            <a:chOff x="1821858" y="2114113"/>
            <a:chExt cx="8032541" cy="4204907"/>
          </a:xfrm>
        </p:grpSpPr>
        <p:grpSp>
          <p:nvGrpSpPr>
            <p:cNvPr id="40" name="Group 39" descr="Overview of Slack screen showing CCSQ QualityNet Workspace, Name of channel, search bar, bookmark bar, channels, create button, and message composition box.">
              <a:extLst>
                <a:ext uri="{FF2B5EF4-FFF2-40B4-BE49-F238E27FC236}">
                  <a16:creationId xmlns:a16="http://schemas.microsoft.com/office/drawing/2014/main" id="{1D3F4937-C0B1-4B1D-8223-A981AC177AB2}"/>
                </a:ext>
              </a:extLst>
            </p:cNvPr>
            <p:cNvGrpSpPr/>
            <p:nvPr/>
          </p:nvGrpSpPr>
          <p:grpSpPr>
            <a:xfrm>
              <a:off x="1821858" y="2114113"/>
              <a:ext cx="8032541" cy="4204907"/>
              <a:chOff x="1784223" y="2757635"/>
              <a:chExt cx="8032541" cy="4204907"/>
            </a:xfrm>
          </p:grpSpPr>
          <p:pic>
            <p:nvPicPr>
              <p:cNvPr id="39" name="Picture 38">
                <a:extLst>
                  <a:ext uri="{FF2B5EF4-FFF2-40B4-BE49-F238E27FC236}">
                    <a16:creationId xmlns:a16="http://schemas.microsoft.com/office/drawing/2014/main" id="{D5834886-12BC-02E3-75F2-09A0A134AB02}"/>
                  </a:ext>
                </a:extLst>
              </p:cNvPr>
              <p:cNvPicPr>
                <a:picLocks noChangeAspect="1"/>
              </p:cNvPicPr>
              <p:nvPr/>
            </p:nvPicPr>
            <p:blipFill rotWithShape="1">
              <a:blip r:embed="rId4"/>
              <a:srcRect r="1073"/>
              <a:stretch/>
            </p:blipFill>
            <p:spPr>
              <a:xfrm>
                <a:off x="1784223" y="2757635"/>
                <a:ext cx="8032541" cy="4204907"/>
              </a:xfrm>
              <a:prstGeom prst="rect">
                <a:avLst/>
              </a:prstGeom>
              <a:ln>
                <a:solidFill>
                  <a:schemeClr val="bg1">
                    <a:lumMod val="85000"/>
                  </a:schemeClr>
                </a:solidFill>
              </a:ln>
            </p:spPr>
          </p:pic>
          <p:pic>
            <p:nvPicPr>
              <p:cNvPr id="30" name="Picture 29">
                <a:extLst>
                  <a:ext uri="{FF2B5EF4-FFF2-40B4-BE49-F238E27FC236}">
                    <a16:creationId xmlns:a16="http://schemas.microsoft.com/office/drawing/2014/main" id="{838165DF-993A-C2D2-1A69-F123EB626127}"/>
                  </a:ext>
                </a:extLst>
              </p:cNvPr>
              <p:cNvPicPr>
                <a:picLocks noChangeAspect="1"/>
              </p:cNvPicPr>
              <p:nvPr/>
            </p:nvPicPr>
            <p:blipFill>
              <a:blip r:embed="rId3"/>
              <a:stretch>
                <a:fillRect/>
              </a:stretch>
            </p:blipFill>
            <p:spPr>
              <a:xfrm>
                <a:off x="3239503" y="3055549"/>
                <a:ext cx="74344" cy="144381"/>
              </a:xfrm>
              <a:prstGeom prst="rect">
                <a:avLst/>
              </a:prstGeom>
              <a:ln>
                <a:solidFill>
                  <a:schemeClr val="bg1">
                    <a:lumMod val="85000"/>
                  </a:schemeClr>
                </a:solidFill>
              </a:ln>
            </p:spPr>
          </p:pic>
        </p:grpSp>
        <p:pic>
          <p:nvPicPr>
            <p:cNvPr id="47" name="Picture 46">
              <a:extLst>
                <a:ext uri="{FF2B5EF4-FFF2-40B4-BE49-F238E27FC236}">
                  <a16:creationId xmlns:a16="http://schemas.microsoft.com/office/drawing/2014/main" id="{9FA24C11-6770-A857-DBF2-EDF8030DCE07}"/>
                </a:ext>
              </a:extLst>
            </p:cNvPr>
            <p:cNvPicPr>
              <a:picLocks noChangeAspect="1"/>
            </p:cNvPicPr>
            <p:nvPr/>
          </p:nvPicPr>
          <p:blipFill>
            <a:blip r:embed="rId5"/>
            <a:stretch>
              <a:fillRect/>
            </a:stretch>
          </p:blipFill>
          <p:spPr>
            <a:xfrm>
              <a:off x="1932217" y="2352654"/>
              <a:ext cx="253780" cy="268420"/>
            </a:xfrm>
            <a:prstGeom prst="rect">
              <a:avLst/>
            </a:prstGeom>
            <a:ln>
              <a:solidFill>
                <a:schemeClr val="bg1">
                  <a:lumMod val="85000"/>
                </a:schemeClr>
              </a:solidFill>
            </a:ln>
          </p:spPr>
        </p:pic>
      </p:grpSp>
      <p:sp>
        <p:nvSpPr>
          <p:cNvPr id="8" name="Slide Number Placeholder 7">
            <a:extLst>
              <a:ext uri="{FF2B5EF4-FFF2-40B4-BE49-F238E27FC236}">
                <a16:creationId xmlns:a16="http://schemas.microsoft.com/office/drawing/2014/main" id="{CE98CD77-A26F-4DD0-B9C2-594CCA87420E}"/>
              </a:ext>
            </a:extLst>
          </p:cNvPr>
          <p:cNvSpPr>
            <a:spLocks noGrp="1"/>
          </p:cNvSpPr>
          <p:nvPr>
            <p:ph type="sldNum" sz="quarter" idx="12"/>
          </p:nvPr>
        </p:nvSpPr>
        <p:spPr/>
        <p:txBody>
          <a:bodyPr/>
          <a:lstStyle/>
          <a:p>
            <a:fld id="{4EADB2B1-18EC-453C-8031-D4880FBCDB79}" type="slidenum">
              <a:rPr lang="en-US" smtClean="0"/>
              <a:pPr/>
              <a:t>8</a:t>
            </a:fld>
            <a:endParaRPr lang="en-US"/>
          </a:p>
        </p:txBody>
      </p:sp>
      <p:grpSp>
        <p:nvGrpSpPr>
          <p:cNvPr id="54" name="Group 53">
            <a:extLst>
              <a:ext uri="{FF2B5EF4-FFF2-40B4-BE49-F238E27FC236}">
                <a16:creationId xmlns:a16="http://schemas.microsoft.com/office/drawing/2014/main" id="{B13B9488-4EA5-5808-0579-767F2463A481}"/>
              </a:ext>
            </a:extLst>
          </p:cNvPr>
          <p:cNvGrpSpPr/>
          <p:nvPr/>
        </p:nvGrpSpPr>
        <p:grpSpPr>
          <a:xfrm>
            <a:off x="1679335" y="1989221"/>
            <a:ext cx="1793147" cy="729395"/>
            <a:chOff x="1679335" y="1989221"/>
            <a:chExt cx="1793147" cy="729395"/>
          </a:xfrm>
        </p:grpSpPr>
        <p:grpSp>
          <p:nvGrpSpPr>
            <p:cNvPr id="53" name="Group 52">
              <a:extLst>
                <a:ext uri="{FF2B5EF4-FFF2-40B4-BE49-F238E27FC236}">
                  <a16:creationId xmlns:a16="http://schemas.microsoft.com/office/drawing/2014/main" id="{1619BFC2-6B9D-0225-8797-22723BF13C66}"/>
                </a:ext>
              </a:extLst>
            </p:cNvPr>
            <p:cNvGrpSpPr/>
            <p:nvPr/>
          </p:nvGrpSpPr>
          <p:grpSpPr>
            <a:xfrm>
              <a:off x="2302091" y="2400124"/>
              <a:ext cx="1110392" cy="246221"/>
              <a:chOff x="2302091" y="2400124"/>
              <a:chExt cx="1110392" cy="246221"/>
            </a:xfrm>
          </p:grpSpPr>
          <p:sp>
            <p:nvSpPr>
              <p:cNvPr id="4" name="TextBox 3">
                <a:extLst>
                  <a:ext uri="{FF2B5EF4-FFF2-40B4-BE49-F238E27FC236}">
                    <a16:creationId xmlns:a16="http://schemas.microsoft.com/office/drawing/2014/main" id="{2D0EB584-A379-0B30-A814-77356A551DB9}"/>
                  </a:ext>
                </a:extLst>
              </p:cNvPr>
              <p:cNvSpPr txBox="1"/>
              <p:nvPr/>
            </p:nvSpPr>
            <p:spPr>
              <a:xfrm>
                <a:off x="2302091" y="2400124"/>
                <a:ext cx="1099794" cy="246221"/>
              </a:xfrm>
              <a:prstGeom prst="rect">
                <a:avLst/>
              </a:prstGeom>
              <a:solidFill>
                <a:srgbClr val="D9C3DB"/>
              </a:solidFill>
            </p:spPr>
            <p:txBody>
              <a:bodyPr wrap="square" rtlCol="0">
                <a:spAutoFit/>
              </a:bodyPr>
              <a:lstStyle/>
              <a:p>
                <a:r>
                  <a:rPr lang="en-US" sz="1000" b="1" dirty="0"/>
                  <a:t>CCSQ QualityNet </a:t>
                </a:r>
              </a:p>
            </p:txBody>
          </p:sp>
          <p:pic>
            <p:nvPicPr>
              <p:cNvPr id="52" name="Picture 51">
                <a:extLst>
                  <a:ext uri="{FF2B5EF4-FFF2-40B4-BE49-F238E27FC236}">
                    <a16:creationId xmlns:a16="http://schemas.microsoft.com/office/drawing/2014/main" id="{5D531F1E-3AEE-9424-5F06-B06B24CE5446}"/>
                  </a:ext>
                </a:extLst>
              </p:cNvPr>
              <p:cNvPicPr>
                <a:picLocks noChangeAspect="1"/>
              </p:cNvPicPr>
              <p:nvPr/>
            </p:nvPicPr>
            <p:blipFill rotWithShape="1">
              <a:blip r:embed="rId6"/>
              <a:srcRect l="19116" t="41062"/>
              <a:stretch/>
            </p:blipFill>
            <p:spPr>
              <a:xfrm>
                <a:off x="3297328" y="2488156"/>
                <a:ext cx="115155" cy="115377"/>
              </a:xfrm>
              <a:prstGeom prst="rect">
                <a:avLst/>
              </a:prstGeom>
            </p:spPr>
          </p:pic>
        </p:grpSp>
        <p:sp>
          <p:nvSpPr>
            <p:cNvPr id="50" name="Oval 49">
              <a:extLst>
                <a:ext uri="{FF2B5EF4-FFF2-40B4-BE49-F238E27FC236}">
                  <a16:creationId xmlns:a16="http://schemas.microsoft.com/office/drawing/2014/main" id="{1C8BB478-F9ED-4068-7859-258CB16A4FB9}"/>
                </a:ext>
              </a:extLst>
            </p:cNvPr>
            <p:cNvSpPr/>
            <p:nvPr/>
          </p:nvSpPr>
          <p:spPr>
            <a:xfrm>
              <a:off x="2238792" y="2366426"/>
              <a:ext cx="1233690" cy="352190"/>
            </a:xfrm>
            <a:prstGeom prst="ellipse">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Arrow Connector 48">
              <a:extLst>
                <a:ext uri="{FF2B5EF4-FFF2-40B4-BE49-F238E27FC236}">
                  <a16:creationId xmlns:a16="http://schemas.microsoft.com/office/drawing/2014/main" id="{12C37F51-F9D8-936C-BDA3-3E774D3033FE}"/>
                </a:ext>
              </a:extLst>
            </p:cNvPr>
            <p:cNvCxnSpPr/>
            <p:nvPr/>
          </p:nvCxnSpPr>
          <p:spPr>
            <a:xfrm>
              <a:off x="1679335" y="1989221"/>
              <a:ext cx="986030" cy="420449"/>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9" name="Straight Arrow Connector 18">
            <a:extLst>
              <a:ext uri="{FF2B5EF4-FFF2-40B4-BE49-F238E27FC236}">
                <a16:creationId xmlns:a16="http://schemas.microsoft.com/office/drawing/2014/main" id="{8D8394EA-7AF4-418E-8A67-D742F512F477}"/>
              </a:ext>
            </a:extLst>
          </p:cNvPr>
          <p:cNvCxnSpPr>
            <a:cxnSpLocks/>
          </p:cNvCxnSpPr>
          <p:nvPr/>
        </p:nvCxnSpPr>
        <p:spPr>
          <a:xfrm>
            <a:off x="4384480" y="2115937"/>
            <a:ext cx="0" cy="315642"/>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ED51475F-3BFF-4E9C-BA0D-C5AD00A51A8F}"/>
              </a:ext>
            </a:extLst>
          </p:cNvPr>
          <p:cNvSpPr/>
          <p:nvPr/>
        </p:nvSpPr>
        <p:spPr>
          <a:xfrm>
            <a:off x="3900665" y="2366426"/>
            <a:ext cx="1066799" cy="243435"/>
          </a:xfrm>
          <a:prstGeom prst="ellipse">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 name="Straight Arrow Connector 12">
            <a:extLst>
              <a:ext uri="{FF2B5EF4-FFF2-40B4-BE49-F238E27FC236}">
                <a16:creationId xmlns:a16="http://schemas.microsoft.com/office/drawing/2014/main" id="{C27A2F00-E25A-4EA8-8FD9-9E3341EA82A3}"/>
              </a:ext>
            </a:extLst>
          </p:cNvPr>
          <p:cNvCxnSpPr>
            <a:cxnSpLocks/>
          </p:cNvCxnSpPr>
          <p:nvPr/>
        </p:nvCxnSpPr>
        <p:spPr>
          <a:xfrm>
            <a:off x="6245813" y="1989221"/>
            <a:ext cx="0" cy="230228"/>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672460AF-E5C3-4D32-9889-3B23472BD261}"/>
              </a:ext>
            </a:extLst>
          </p:cNvPr>
          <p:cNvSpPr/>
          <p:nvPr/>
        </p:nvSpPr>
        <p:spPr>
          <a:xfrm>
            <a:off x="5074738" y="2029228"/>
            <a:ext cx="2256798" cy="380442"/>
          </a:xfrm>
          <a:prstGeom prst="ellipse">
            <a:avLst/>
          </a:prstGeom>
          <a:noFill/>
          <a:ln w="28575">
            <a:solidFill>
              <a:srgbClr val="E01E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6F483205-70B8-4F16-9EFE-6609B9F0B321}"/>
              </a:ext>
            </a:extLst>
          </p:cNvPr>
          <p:cNvCxnSpPr>
            <a:cxnSpLocks/>
          </p:cNvCxnSpPr>
          <p:nvPr/>
        </p:nvCxnSpPr>
        <p:spPr>
          <a:xfrm flipH="1">
            <a:off x="9321101" y="5846653"/>
            <a:ext cx="760741" cy="0"/>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04B61206-E08B-479D-A648-54B3E7A5481D}"/>
              </a:ext>
            </a:extLst>
          </p:cNvPr>
          <p:cNvCxnSpPr>
            <a:cxnSpLocks/>
          </p:cNvCxnSpPr>
          <p:nvPr/>
        </p:nvCxnSpPr>
        <p:spPr>
          <a:xfrm>
            <a:off x="1513907" y="4280944"/>
            <a:ext cx="966412" cy="0"/>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9FCF9D78-769A-EA5F-B783-2562AF16564B}"/>
              </a:ext>
            </a:extLst>
          </p:cNvPr>
          <p:cNvCxnSpPr>
            <a:cxnSpLocks/>
          </p:cNvCxnSpPr>
          <p:nvPr/>
        </p:nvCxnSpPr>
        <p:spPr>
          <a:xfrm>
            <a:off x="1326203" y="3566357"/>
            <a:ext cx="556178" cy="0"/>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34C48F6B-37BA-2654-D09C-06969374FED1}"/>
              </a:ext>
            </a:extLst>
          </p:cNvPr>
          <p:cNvCxnSpPr>
            <a:cxnSpLocks/>
          </p:cNvCxnSpPr>
          <p:nvPr/>
        </p:nvCxnSpPr>
        <p:spPr>
          <a:xfrm>
            <a:off x="1326203" y="6204052"/>
            <a:ext cx="556178" cy="0"/>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290B684C-FDE4-26C5-ACB5-C2182EC87838}"/>
              </a:ext>
            </a:extLst>
          </p:cNvPr>
          <p:cNvCxnSpPr>
            <a:cxnSpLocks/>
          </p:cNvCxnSpPr>
          <p:nvPr/>
        </p:nvCxnSpPr>
        <p:spPr>
          <a:xfrm>
            <a:off x="1376039" y="5886065"/>
            <a:ext cx="556178" cy="0"/>
          </a:xfrm>
          <a:prstGeom prst="straightConnector1">
            <a:avLst/>
          </a:prstGeom>
          <a:ln w="28575">
            <a:solidFill>
              <a:srgbClr val="E01E5A"/>
            </a:solidFill>
            <a:tailEnd type="triangle"/>
          </a:ln>
        </p:spPr>
        <p:style>
          <a:lnRef idx="1">
            <a:schemeClr val="accent1"/>
          </a:lnRef>
          <a:fillRef idx="0">
            <a:schemeClr val="accent1"/>
          </a:fillRef>
          <a:effectRef idx="0">
            <a:schemeClr val="accent1"/>
          </a:effectRef>
          <a:fontRef idx="minor">
            <a:schemeClr val="tx1"/>
          </a:fontRef>
        </p:style>
      </p:cxnSp>
      <p:sp>
        <p:nvSpPr>
          <p:cNvPr id="2" name="Oval 1">
            <a:extLst>
              <a:ext uri="{FF2B5EF4-FFF2-40B4-BE49-F238E27FC236}">
                <a16:creationId xmlns:a16="http://schemas.microsoft.com/office/drawing/2014/main" id="{87237753-C6EC-7A0C-291E-8254A693FC42}"/>
              </a:ext>
            </a:extLst>
          </p:cNvPr>
          <p:cNvSpPr/>
          <p:nvPr/>
        </p:nvSpPr>
        <p:spPr>
          <a:xfrm>
            <a:off x="9605913" y="2431580"/>
            <a:ext cx="277199" cy="171954"/>
          </a:xfrm>
          <a:prstGeom prst="ellipse">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descr="Search bar">
            <a:extLst>
              <a:ext uri="{FF2B5EF4-FFF2-40B4-BE49-F238E27FC236}">
                <a16:creationId xmlns:a16="http://schemas.microsoft.com/office/drawing/2014/main" id="{0E66707F-D24D-3302-EB41-209658418BFA}"/>
              </a:ext>
            </a:extLst>
          </p:cNvPr>
          <p:cNvSpPr txBox="1"/>
          <p:nvPr/>
        </p:nvSpPr>
        <p:spPr>
          <a:xfrm>
            <a:off x="10070786" y="2234201"/>
            <a:ext cx="1755106" cy="369332"/>
          </a:xfrm>
          <a:prstGeom prst="rect">
            <a:avLst/>
          </a:prstGeom>
          <a:noFill/>
        </p:spPr>
        <p:txBody>
          <a:bodyPr wrap="square" rtlCol="0">
            <a:spAutoFit/>
          </a:bodyPr>
          <a:lstStyle/>
          <a:p>
            <a:r>
              <a:rPr lang="en-US" dirty="0"/>
              <a:t>Canvas</a:t>
            </a:r>
          </a:p>
        </p:txBody>
      </p:sp>
      <p:cxnSp>
        <p:nvCxnSpPr>
          <p:cNvPr id="7" name="Straight Arrow Connector 6">
            <a:extLst>
              <a:ext uri="{FF2B5EF4-FFF2-40B4-BE49-F238E27FC236}">
                <a16:creationId xmlns:a16="http://schemas.microsoft.com/office/drawing/2014/main" id="{CFFCA0B4-6D84-0885-3A3C-57AB4612B79C}"/>
              </a:ext>
            </a:extLst>
          </p:cNvPr>
          <p:cNvCxnSpPr>
            <a:stCxn id="5" idx="1"/>
            <a:endCxn id="2" idx="6"/>
          </p:cNvCxnSpPr>
          <p:nvPr/>
        </p:nvCxnSpPr>
        <p:spPr>
          <a:xfrm flipH="1">
            <a:off x="9883112" y="2418867"/>
            <a:ext cx="187674" cy="98690"/>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7847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BF96F53-7CE7-4C04-8BEA-2FEC04F0A7AB}"/>
              </a:ext>
            </a:extLst>
          </p:cNvPr>
          <p:cNvSpPr>
            <a:spLocks noGrp="1"/>
          </p:cNvSpPr>
          <p:nvPr>
            <p:ph type="title"/>
          </p:nvPr>
        </p:nvSpPr>
        <p:spPr>
          <a:xfrm>
            <a:off x="457200" y="1332418"/>
            <a:ext cx="3200400" cy="1337192"/>
          </a:xfrm>
        </p:spPr>
        <p:txBody>
          <a:bodyPr>
            <a:noAutofit/>
          </a:bodyPr>
          <a:lstStyle/>
          <a:p>
            <a:r>
              <a:rPr lang="en-US"/>
              <a:t>Left-Hand Navigation Panel</a:t>
            </a:r>
          </a:p>
        </p:txBody>
      </p:sp>
      <p:sp>
        <p:nvSpPr>
          <p:cNvPr id="6" name="Slide Number Placeholder 5">
            <a:extLst>
              <a:ext uri="{FF2B5EF4-FFF2-40B4-BE49-F238E27FC236}">
                <a16:creationId xmlns:a16="http://schemas.microsoft.com/office/drawing/2014/main" id="{ADF72F59-7BB2-4CE9-98E2-27A57B1792BA}"/>
              </a:ext>
            </a:extLst>
          </p:cNvPr>
          <p:cNvSpPr>
            <a:spLocks noGrp="1"/>
          </p:cNvSpPr>
          <p:nvPr>
            <p:ph type="sldNum" sz="quarter" idx="14"/>
          </p:nvPr>
        </p:nvSpPr>
        <p:spPr/>
        <p:txBody>
          <a:bodyPr/>
          <a:lstStyle/>
          <a:p>
            <a:fld id="{4EADB2B1-18EC-453C-8031-D4880FBCDB79}" type="slidenum">
              <a:rPr lang="en-US" smtClean="0"/>
              <a:pPr/>
              <a:t>9</a:t>
            </a:fld>
            <a:endParaRPr lang="en-US"/>
          </a:p>
        </p:txBody>
      </p:sp>
      <p:cxnSp>
        <p:nvCxnSpPr>
          <p:cNvPr id="12" name="Straight Connector 11">
            <a:extLst>
              <a:ext uri="{FF2B5EF4-FFF2-40B4-BE49-F238E27FC236}">
                <a16:creationId xmlns:a16="http://schemas.microsoft.com/office/drawing/2014/main" id="{3E4DEC2A-45C4-4ED0-93E7-088BDE5D0ACB}"/>
              </a:ext>
            </a:extLst>
          </p:cNvPr>
          <p:cNvCxnSpPr>
            <a:cxnSpLocks/>
          </p:cNvCxnSpPr>
          <p:nvPr/>
        </p:nvCxnSpPr>
        <p:spPr>
          <a:xfrm>
            <a:off x="573932" y="2735946"/>
            <a:ext cx="2996119" cy="0"/>
          </a:xfrm>
          <a:prstGeom prst="line">
            <a:avLst/>
          </a:prstGeom>
          <a:ln w="635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10AFE850-1E43-CE1A-D11F-E2D6306BBDE3}"/>
              </a:ext>
            </a:extLst>
          </p:cNvPr>
          <p:cNvPicPr>
            <a:picLocks noChangeAspect="1"/>
          </p:cNvPicPr>
          <p:nvPr/>
        </p:nvPicPr>
        <p:blipFill>
          <a:blip r:embed="rId2">
            <a:extLst>
              <a:ext uri="{28A0092B-C50C-407E-A947-70E740481C1C}">
                <a14:useLocalDpi xmlns:a14="http://schemas.microsoft.com/office/drawing/2010/main" val="0"/>
              </a:ext>
            </a:extLst>
          </a:blip>
          <a:srcRect t="1659" b="1659"/>
          <a:stretch/>
        </p:blipFill>
        <p:spPr>
          <a:xfrm>
            <a:off x="6324375" y="692496"/>
            <a:ext cx="3298561" cy="6132414"/>
          </a:xfrm>
          <a:prstGeom prst="rect">
            <a:avLst/>
          </a:prstGeom>
        </p:spPr>
      </p:pic>
      <p:sp>
        <p:nvSpPr>
          <p:cNvPr id="5" name="TextBox 4">
            <a:extLst>
              <a:ext uri="{FF2B5EF4-FFF2-40B4-BE49-F238E27FC236}">
                <a16:creationId xmlns:a16="http://schemas.microsoft.com/office/drawing/2014/main" id="{311C87AE-0ED1-25C3-4975-63862679DCB3}"/>
              </a:ext>
            </a:extLst>
          </p:cNvPr>
          <p:cNvSpPr txBox="1"/>
          <p:nvPr/>
        </p:nvSpPr>
        <p:spPr>
          <a:xfrm>
            <a:off x="5072321" y="230859"/>
            <a:ext cx="1438182" cy="6924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Workspace Menu</a:t>
            </a:r>
          </a:p>
          <a:p>
            <a:r>
              <a:rPr lang="en-US" sz="900" dirty="0">
                <a:latin typeface="Arial" panose="020B0604020202020204" pitchFamily="34" charset="0"/>
                <a:cs typeface="Arial" panose="020B0604020202020204" pitchFamily="34" charset="0"/>
              </a:rPr>
              <a:t>Find your profile, account settings, and more.</a:t>
            </a:r>
          </a:p>
        </p:txBody>
      </p:sp>
      <p:cxnSp>
        <p:nvCxnSpPr>
          <p:cNvPr id="9" name="Straight Arrow Connector 8">
            <a:extLst>
              <a:ext uri="{FF2B5EF4-FFF2-40B4-BE49-F238E27FC236}">
                <a16:creationId xmlns:a16="http://schemas.microsoft.com/office/drawing/2014/main" id="{E3F1D15F-6FA5-0111-13B1-09CC32DA291D}"/>
              </a:ext>
            </a:extLst>
          </p:cNvPr>
          <p:cNvCxnSpPr>
            <a:cxnSpLocks/>
            <a:endCxn id="86" idx="1"/>
          </p:cNvCxnSpPr>
          <p:nvPr/>
        </p:nvCxnSpPr>
        <p:spPr>
          <a:xfrm>
            <a:off x="6326603" y="505364"/>
            <a:ext cx="162277" cy="255979"/>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879E781-6069-92F9-D5E1-802209A645DE}"/>
              </a:ext>
            </a:extLst>
          </p:cNvPr>
          <p:cNvSpPr txBox="1"/>
          <p:nvPr/>
        </p:nvSpPr>
        <p:spPr>
          <a:xfrm>
            <a:off x="6933459" y="0"/>
            <a:ext cx="1873189" cy="6924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Workspace Name</a:t>
            </a:r>
          </a:p>
          <a:p>
            <a:r>
              <a:rPr lang="en-US" sz="900" dirty="0">
                <a:latin typeface="Arial" panose="020B0604020202020204" pitchFamily="34" charset="0"/>
                <a:cs typeface="Arial" panose="020B0604020202020204" pitchFamily="34" charset="0"/>
              </a:rPr>
              <a:t>Identify if you are in CCSQ QualityNet workspace (CCSQ community </a:t>
            </a:r>
            <a:r>
              <a:rPr lang="en-US" sz="900" i="1" dirty="0">
                <a:latin typeface="Arial" panose="020B0604020202020204" pitchFamily="34" charset="0"/>
                <a:cs typeface="Arial" panose="020B0604020202020204" pitchFamily="34" charset="0"/>
              </a:rPr>
              <a:t>and contractors).</a:t>
            </a:r>
          </a:p>
        </p:txBody>
      </p:sp>
      <p:cxnSp>
        <p:nvCxnSpPr>
          <p:cNvPr id="17" name="Straight Arrow Connector 16">
            <a:extLst>
              <a:ext uri="{FF2B5EF4-FFF2-40B4-BE49-F238E27FC236}">
                <a16:creationId xmlns:a16="http://schemas.microsoft.com/office/drawing/2014/main" id="{623843F9-06EB-A512-6A0C-7CE443117ECA}"/>
              </a:ext>
            </a:extLst>
          </p:cNvPr>
          <p:cNvCxnSpPr/>
          <p:nvPr/>
        </p:nvCxnSpPr>
        <p:spPr>
          <a:xfrm>
            <a:off x="7792059" y="692497"/>
            <a:ext cx="0" cy="381701"/>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D63DC34-5968-56B7-12A4-1B8F08326B39}"/>
              </a:ext>
            </a:extLst>
          </p:cNvPr>
          <p:cNvSpPr txBox="1"/>
          <p:nvPr/>
        </p:nvSpPr>
        <p:spPr>
          <a:xfrm>
            <a:off x="9789502" y="506027"/>
            <a:ext cx="1533935" cy="5539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Filter</a:t>
            </a:r>
          </a:p>
          <a:p>
            <a:r>
              <a:rPr lang="en-US" sz="900" dirty="0">
                <a:latin typeface="Arial" panose="020B0604020202020204" pitchFamily="34" charset="0"/>
                <a:cs typeface="Arial" panose="020B0604020202020204" pitchFamily="34" charset="0"/>
              </a:rPr>
              <a:t>Narrow down what activity</a:t>
            </a:r>
          </a:p>
          <a:p>
            <a:r>
              <a:rPr lang="en-US" sz="900" dirty="0">
                <a:latin typeface="Arial" panose="020B0604020202020204" pitchFamily="34" charset="0"/>
                <a:cs typeface="Arial" panose="020B0604020202020204" pitchFamily="34" charset="0"/>
              </a:rPr>
              <a:t>you’d like to view.</a:t>
            </a:r>
            <a:endParaRPr lang="en-US" sz="900" i="1" dirty="0">
              <a:latin typeface="Arial" panose="020B0604020202020204" pitchFamily="34" charset="0"/>
              <a:cs typeface="Arial" panose="020B0604020202020204" pitchFamily="34" charset="0"/>
            </a:endParaRPr>
          </a:p>
        </p:txBody>
      </p:sp>
      <p:cxnSp>
        <p:nvCxnSpPr>
          <p:cNvPr id="20" name="Straight Arrow Connector 19">
            <a:extLst>
              <a:ext uri="{FF2B5EF4-FFF2-40B4-BE49-F238E27FC236}">
                <a16:creationId xmlns:a16="http://schemas.microsoft.com/office/drawing/2014/main" id="{6A71E21A-FBB6-F3DC-A9DC-B7B8108D9262}"/>
              </a:ext>
            </a:extLst>
          </p:cNvPr>
          <p:cNvCxnSpPr>
            <a:cxnSpLocks/>
            <a:stCxn id="18" idx="1"/>
            <a:endCxn id="106" idx="0"/>
          </p:cNvCxnSpPr>
          <p:nvPr/>
        </p:nvCxnSpPr>
        <p:spPr>
          <a:xfrm flipH="1">
            <a:off x="9103631" y="783026"/>
            <a:ext cx="685871" cy="232569"/>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CAE8F31A-A661-20CB-BD6D-EAB2EDD94E69}"/>
              </a:ext>
            </a:extLst>
          </p:cNvPr>
          <p:cNvSpPr txBox="1"/>
          <p:nvPr/>
        </p:nvSpPr>
        <p:spPr>
          <a:xfrm>
            <a:off x="4499011" y="806947"/>
            <a:ext cx="1873189" cy="8309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Workspace Icon</a:t>
            </a:r>
          </a:p>
          <a:p>
            <a:r>
              <a:rPr lang="en-US" sz="900" dirty="0">
                <a:latin typeface="Arial" panose="020B0604020202020204" pitchFamily="34" charset="0"/>
                <a:cs typeface="Arial" panose="020B0604020202020204" pitchFamily="34" charset="0"/>
              </a:rPr>
              <a:t>Identify if you are in CCSQ QualityNet workspace. Click and toggle to switch to another workspace to which you belong.</a:t>
            </a:r>
            <a:endParaRPr lang="en-US" sz="900" i="1" dirty="0">
              <a:latin typeface="Arial" panose="020B0604020202020204" pitchFamily="34" charset="0"/>
              <a:cs typeface="Arial" panose="020B0604020202020204" pitchFamily="34" charset="0"/>
            </a:endParaRPr>
          </a:p>
        </p:txBody>
      </p:sp>
      <p:cxnSp>
        <p:nvCxnSpPr>
          <p:cNvPr id="24" name="Straight Arrow Connector 23">
            <a:extLst>
              <a:ext uri="{FF2B5EF4-FFF2-40B4-BE49-F238E27FC236}">
                <a16:creationId xmlns:a16="http://schemas.microsoft.com/office/drawing/2014/main" id="{ABA52FCA-B849-D9DB-1D19-48EC6C4D4284}"/>
              </a:ext>
            </a:extLst>
          </p:cNvPr>
          <p:cNvCxnSpPr>
            <a:cxnSpLocks/>
          </p:cNvCxnSpPr>
          <p:nvPr/>
        </p:nvCxnSpPr>
        <p:spPr>
          <a:xfrm>
            <a:off x="5791412" y="950250"/>
            <a:ext cx="716338" cy="140855"/>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22BF738B-D45B-1918-2862-834B7C958DE2}"/>
              </a:ext>
            </a:extLst>
          </p:cNvPr>
          <p:cNvSpPr txBox="1"/>
          <p:nvPr/>
        </p:nvSpPr>
        <p:spPr>
          <a:xfrm>
            <a:off x="9579314" y="1141773"/>
            <a:ext cx="1974215" cy="5539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Threads</a:t>
            </a:r>
          </a:p>
          <a:p>
            <a:r>
              <a:rPr lang="en-US" sz="900" dirty="0">
                <a:latin typeface="Arial" panose="020B0604020202020204" pitchFamily="34" charset="0"/>
                <a:cs typeface="Arial" panose="020B0604020202020204" pitchFamily="34" charset="0"/>
              </a:rPr>
              <a:t>Read side conversations and replies in conversations you follow.</a:t>
            </a:r>
            <a:endParaRPr lang="en-US" sz="900" i="1" dirty="0">
              <a:latin typeface="Arial" panose="020B0604020202020204" pitchFamily="34" charset="0"/>
              <a:cs typeface="Arial" panose="020B0604020202020204" pitchFamily="34" charset="0"/>
            </a:endParaRPr>
          </a:p>
        </p:txBody>
      </p:sp>
      <p:cxnSp>
        <p:nvCxnSpPr>
          <p:cNvPr id="29" name="Straight Arrow Connector 28">
            <a:extLst>
              <a:ext uri="{FF2B5EF4-FFF2-40B4-BE49-F238E27FC236}">
                <a16:creationId xmlns:a16="http://schemas.microsoft.com/office/drawing/2014/main" id="{D59AD810-D05E-DE9C-4A9A-9E54EA998F75}"/>
              </a:ext>
            </a:extLst>
          </p:cNvPr>
          <p:cNvCxnSpPr>
            <a:cxnSpLocks/>
          </p:cNvCxnSpPr>
          <p:nvPr/>
        </p:nvCxnSpPr>
        <p:spPr>
          <a:xfrm flipH="1">
            <a:off x="7923879" y="1374424"/>
            <a:ext cx="1699057" cy="237868"/>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7AEA4D0F-FEB5-42FE-83A5-014B1A4F3D62}"/>
              </a:ext>
            </a:extLst>
          </p:cNvPr>
          <p:cNvSpPr txBox="1"/>
          <p:nvPr/>
        </p:nvSpPr>
        <p:spPr>
          <a:xfrm>
            <a:off x="9579314" y="1722500"/>
            <a:ext cx="1873189" cy="8309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Drafts &amp; sent</a:t>
            </a:r>
          </a:p>
          <a:p>
            <a:r>
              <a:rPr lang="en-US" sz="900" dirty="0">
                <a:latin typeface="Arial" panose="020B0604020202020204" pitchFamily="34" charset="0"/>
                <a:cs typeface="Arial" panose="020B0604020202020204" pitchFamily="34" charset="0"/>
              </a:rPr>
              <a:t>View messages that you’ve started drafting, but not yet sent. Also view Scheduled and Sent messages.</a:t>
            </a:r>
            <a:endParaRPr lang="en-US" sz="900" i="1" dirty="0">
              <a:latin typeface="Arial" panose="020B0604020202020204" pitchFamily="34" charset="0"/>
              <a:cs typeface="Arial" panose="020B0604020202020204" pitchFamily="34" charset="0"/>
            </a:endParaRPr>
          </a:p>
        </p:txBody>
      </p:sp>
      <p:cxnSp>
        <p:nvCxnSpPr>
          <p:cNvPr id="36" name="Straight Arrow Connector 35">
            <a:extLst>
              <a:ext uri="{FF2B5EF4-FFF2-40B4-BE49-F238E27FC236}">
                <a16:creationId xmlns:a16="http://schemas.microsoft.com/office/drawing/2014/main" id="{0BB80630-1046-7962-C7DB-1D1B7EE6B452}"/>
              </a:ext>
            </a:extLst>
          </p:cNvPr>
          <p:cNvCxnSpPr>
            <a:cxnSpLocks/>
          </p:cNvCxnSpPr>
          <p:nvPr/>
        </p:nvCxnSpPr>
        <p:spPr>
          <a:xfrm flipH="1" flipV="1">
            <a:off x="8149546" y="1798761"/>
            <a:ext cx="1397094" cy="63914"/>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F56CF076-131D-6B25-A9C2-184DA0E07662}"/>
              </a:ext>
            </a:extLst>
          </p:cNvPr>
          <p:cNvSpPr txBox="1"/>
          <p:nvPr/>
        </p:nvSpPr>
        <p:spPr>
          <a:xfrm>
            <a:off x="4743276" y="1585676"/>
            <a:ext cx="1548425" cy="5539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Home</a:t>
            </a:r>
          </a:p>
          <a:p>
            <a:r>
              <a:rPr lang="en-US" sz="900" dirty="0">
                <a:latin typeface="Arial" panose="020B0604020202020204" pitchFamily="34" charset="0"/>
                <a:cs typeface="Arial" panose="020B0604020202020204" pitchFamily="34" charset="0"/>
              </a:rPr>
              <a:t>See all your conversations in both channels and DMs.</a:t>
            </a:r>
            <a:endParaRPr lang="en-US" sz="900" i="1" dirty="0">
              <a:latin typeface="Arial" panose="020B0604020202020204" pitchFamily="34" charset="0"/>
              <a:cs typeface="Arial" panose="020B0604020202020204" pitchFamily="34" charset="0"/>
            </a:endParaRPr>
          </a:p>
        </p:txBody>
      </p:sp>
      <p:cxnSp>
        <p:nvCxnSpPr>
          <p:cNvPr id="41" name="Straight Arrow Connector 40">
            <a:extLst>
              <a:ext uri="{FF2B5EF4-FFF2-40B4-BE49-F238E27FC236}">
                <a16:creationId xmlns:a16="http://schemas.microsoft.com/office/drawing/2014/main" id="{74211835-336D-A24A-33EE-D07E9FE1FB93}"/>
              </a:ext>
            </a:extLst>
          </p:cNvPr>
          <p:cNvCxnSpPr>
            <a:cxnSpLocks/>
          </p:cNvCxnSpPr>
          <p:nvPr/>
        </p:nvCxnSpPr>
        <p:spPr>
          <a:xfrm flipV="1">
            <a:off x="5278404" y="1690365"/>
            <a:ext cx="1210476" cy="32135"/>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6491F772-296C-4934-1DA0-B692C2776927}"/>
              </a:ext>
            </a:extLst>
          </p:cNvPr>
          <p:cNvSpPr txBox="1"/>
          <p:nvPr/>
        </p:nvSpPr>
        <p:spPr>
          <a:xfrm>
            <a:off x="4793941" y="2103516"/>
            <a:ext cx="1873189" cy="5539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DMs</a:t>
            </a:r>
          </a:p>
          <a:p>
            <a:r>
              <a:rPr lang="en-US" sz="900" dirty="0">
                <a:latin typeface="Arial" panose="020B0604020202020204" pitchFamily="34" charset="0"/>
                <a:cs typeface="Arial" panose="020B0604020202020204" pitchFamily="34" charset="0"/>
              </a:rPr>
              <a:t>A list of all DMs that can be searched and filtered.</a:t>
            </a:r>
            <a:endParaRPr lang="en-US" sz="900" i="1" dirty="0">
              <a:latin typeface="Arial" panose="020B0604020202020204" pitchFamily="34" charset="0"/>
              <a:cs typeface="Arial" panose="020B0604020202020204" pitchFamily="34" charset="0"/>
            </a:endParaRPr>
          </a:p>
        </p:txBody>
      </p:sp>
      <p:cxnSp>
        <p:nvCxnSpPr>
          <p:cNvPr id="44" name="Straight Arrow Connector 43">
            <a:extLst>
              <a:ext uri="{FF2B5EF4-FFF2-40B4-BE49-F238E27FC236}">
                <a16:creationId xmlns:a16="http://schemas.microsoft.com/office/drawing/2014/main" id="{5BBCEEB9-D4CB-6F59-578E-95B623AFF4C7}"/>
              </a:ext>
            </a:extLst>
          </p:cNvPr>
          <p:cNvCxnSpPr>
            <a:cxnSpLocks/>
          </p:cNvCxnSpPr>
          <p:nvPr/>
        </p:nvCxnSpPr>
        <p:spPr>
          <a:xfrm>
            <a:off x="5301656" y="2245048"/>
            <a:ext cx="1275104" cy="49537"/>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77E3F086-DC66-C828-39D1-DFDE8B25E21E}"/>
              </a:ext>
            </a:extLst>
          </p:cNvPr>
          <p:cNvSpPr txBox="1"/>
          <p:nvPr/>
        </p:nvSpPr>
        <p:spPr>
          <a:xfrm>
            <a:off x="4826615" y="2642055"/>
            <a:ext cx="1618573" cy="6924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Activity</a:t>
            </a:r>
          </a:p>
          <a:p>
            <a:r>
              <a:rPr lang="en-US" sz="900" dirty="0">
                <a:latin typeface="Arial" panose="020B0604020202020204" pitchFamily="34" charset="0"/>
                <a:cs typeface="Arial" panose="020B0604020202020204" pitchFamily="34" charset="0"/>
              </a:rPr>
              <a:t>View all your mentions, reactions, threads, and app notifications.</a:t>
            </a:r>
            <a:endParaRPr lang="en-US" sz="900" i="1" dirty="0">
              <a:latin typeface="Arial" panose="020B0604020202020204" pitchFamily="34" charset="0"/>
              <a:cs typeface="Arial" panose="020B0604020202020204" pitchFamily="34" charset="0"/>
            </a:endParaRPr>
          </a:p>
        </p:txBody>
      </p:sp>
      <p:cxnSp>
        <p:nvCxnSpPr>
          <p:cNvPr id="51" name="Straight Arrow Connector 50">
            <a:extLst>
              <a:ext uri="{FF2B5EF4-FFF2-40B4-BE49-F238E27FC236}">
                <a16:creationId xmlns:a16="http://schemas.microsoft.com/office/drawing/2014/main" id="{5902DCC7-0532-94F9-047C-4BF5091E6E18}"/>
              </a:ext>
            </a:extLst>
          </p:cNvPr>
          <p:cNvCxnSpPr/>
          <p:nvPr/>
        </p:nvCxnSpPr>
        <p:spPr>
          <a:xfrm>
            <a:off x="5550834" y="2814597"/>
            <a:ext cx="1032411" cy="95811"/>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C7E7AF43-AD47-6673-22AB-1CA6E55A7985}"/>
              </a:ext>
            </a:extLst>
          </p:cNvPr>
          <p:cNvSpPr txBox="1"/>
          <p:nvPr/>
        </p:nvSpPr>
        <p:spPr>
          <a:xfrm>
            <a:off x="4131453" y="3236858"/>
            <a:ext cx="2396572" cy="6924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Later</a:t>
            </a:r>
          </a:p>
          <a:p>
            <a:r>
              <a:rPr lang="en-US" sz="900" dirty="0">
                <a:latin typeface="Arial" panose="020B0604020202020204" pitchFamily="34" charset="0"/>
                <a:cs typeface="Arial" panose="020B0604020202020204" pitchFamily="34" charset="0"/>
              </a:rPr>
              <a:t>View your reminders and saved messages in one place. The folder is divided into In progress, Archived, and Completed tabs.</a:t>
            </a:r>
            <a:endParaRPr lang="en-US" sz="900" i="1" dirty="0">
              <a:latin typeface="Arial" panose="020B0604020202020204" pitchFamily="34" charset="0"/>
              <a:cs typeface="Arial" panose="020B0604020202020204" pitchFamily="34" charset="0"/>
            </a:endParaRPr>
          </a:p>
        </p:txBody>
      </p:sp>
      <p:cxnSp>
        <p:nvCxnSpPr>
          <p:cNvPr id="54" name="Straight Arrow Connector 53">
            <a:extLst>
              <a:ext uri="{FF2B5EF4-FFF2-40B4-BE49-F238E27FC236}">
                <a16:creationId xmlns:a16="http://schemas.microsoft.com/office/drawing/2014/main" id="{8E424542-B240-6041-87A0-90F667DFF169}"/>
              </a:ext>
            </a:extLst>
          </p:cNvPr>
          <p:cNvCxnSpPr>
            <a:cxnSpLocks/>
          </p:cNvCxnSpPr>
          <p:nvPr/>
        </p:nvCxnSpPr>
        <p:spPr>
          <a:xfrm flipV="1">
            <a:off x="6291701" y="3506680"/>
            <a:ext cx="291544" cy="102656"/>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73C88E47-5769-3B4A-4BE4-23F2C4579B4D}"/>
              </a:ext>
            </a:extLst>
          </p:cNvPr>
          <p:cNvSpPr txBox="1"/>
          <p:nvPr/>
        </p:nvSpPr>
        <p:spPr>
          <a:xfrm>
            <a:off x="4891930" y="3878180"/>
            <a:ext cx="1618573" cy="8309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More</a:t>
            </a:r>
          </a:p>
          <a:p>
            <a:r>
              <a:rPr lang="en-US" sz="900" dirty="0">
                <a:latin typeface="Arial" panose="020B0604020202020204" pitchFamily="34" charset="0"/>
                <a:cs typeface="Arial" panose="020B0604020202020204" pitchFamily="34" charset="0"/>
              </a:rPr>
              <a:t>View canvases, files, workflows (located in Automations), people and user groups, and more.</a:t>
            </a:r>
            <a:endParaRPr lang="en-US" sz="900" i="1" dirty="0">
              <a:latin typeface="Arial" panose="020B0604020202020204" pitchFamily="34" charset="0"/>
              <a:cs typeface="Arial" panose="020B0604020202020204" pitchFamily="34" charset="0"/>
            </a:endParaRPr>
          </a:p>
        </p:txBody>
      </p:sp>
      <p:cxnSp>
        <p:nvCxnSpPr>
          <p:cNvPr id="58" name="Straight Arrow Connector 57">
            <a:extLst>
              <a:ext uri="{FF2B5EF4-FFF2-40B4-BE49-F238E27FC236}">
                <a16:creationId xmlns:a16="http://schemas.microsoft.com/office/drawing/2014/main" id="{45CFA4ED-4CC2-DBB2-46ED-2E6FE961125D}"/>
              </a:ext>
            </a:extLst>
          </p:cNvPr>
          <p:cNvCxnSpPr/>
          <p:nvPr/>
        </p:nvCxnSpPr>
        <p:spPr>
          <a:xfrm flipV="1">
            <a:off x="5517488" y="4006051"/>
            <a:ext cx="1093372" cy="16327"/>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2D0EDC68-606C-059F-579C-A0A1784A6D43}"/>
              </a:ext>
            </a:extLst>
          </p:cNvPr>
          <p:cNvSpPr txBox="1"/>
          <p:nvPr/>
        </p:nvSpPr>
        <p:spPr>
          <a:xfrm>
            <a:off x="4576619" y="5509999"/>
            <a:ext cx="1676115" cy="5539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Create button</a:t>
            </a:r>
          </a:p>
          <a:p>
            <a:r>
              <a:rPr lang="en-US" sz="900" dirty="0">
                <a:latin typeface="Arial" panose="020B0604020202020204" pitchFamily="34" charset="0"/>
                <a:cs typeface="Arial" panose="020B0604020202020204" pitchFamily="34" charset="0"/>
              </a:rPr>
              <a:t>Kick off a new huddle, canvas, message or channel.</a:t>
            </a:r>
            <a:endParaRPr lang="en-US" sz="900" i="1" dirty="0">
              <a:latin typeface="Arial" panose="020B0604020202020204" pitchFamily="34" charset="0"/>
              <a:cs typeface="Arial" panose="020B0604020202020204" pitchFamily="34" charset="0"/>
            </a:endParaRPr>
          </a:p>
        </p:txBody>
      </p:sp>
      <p:cxnSp>
        <p:nvCxnSpPr>
          <p:cNvPr id="61" name="Straight Arrow Connector 60">
            <a:extLst>
              <a:ext uri="{FF2B5EF4-FFF2-40B4-BE49-F238E27FC236}">
                <a16:creationId xmlns:a16="http://schemas.microsoft.com/office/drawing/2014/main" id="{730C88FA-FA9E-D9DF-2816-219C1A1DEC2C}"/>
              </a:ext>
            </a:extLst>
          </p:cNvPr>
          <p:cNvCxnSpPr>
            <a:cxnSpLocks/>
          </p:cNvCxnSpPr>
          <p:nvPr/>
        </p:nvCxnSpPr>
        <p:spPr>
          <a:xfrm>
            <a:off x="5663953" y="5687437"/>
            <a:ext cx="846550" cy="340402"/>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50EA0278-4363-4734-330B-C1180645106C}"/>
              </a:ext>
            </a:extLst>
          </p:cNvPr>
          <p:cNvSpPr txBox="1"/>
          <p:nvPr/>
        </p:nvSpPr>
        <p:spPr>
          <a:xfrm>
            <a:off x="4812454" y="6212992"/>
            <a:ext cx="1354175" cy="6924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Profile</a:t>
            </a:r>
          </a:p>
          <a:p>
            <a:r>
              <a:rPr lang="en-US" sz="900" dirty="0">
                <a:latin typeface="Arial" panose="020B0604020202020204" pitchFamily="34" charset="0"/>
                <a:cs typeface="Arial" panose="020B0604020202020204" pitchFamily="34" charset="0"/>
              </a:rPr>
              <a:t>Your profile information and Preferences settings.</a:t>
            </a:r>
            <a:endParaRPr lang="en-US" sz="900" i="1" dirty="0">
              <a:latin typeface="Arial" panose="020B0604020202020204" pitchFamily="34" charset="0"/>
              <a:cs typeface="Arial" panose="020B0604020202020204" pitchFamily="34" charset="0"/>
            </a:endParaRPr>
          </a:p>
        </p:txBody>
      </p:sp>
      <p:cxnSp>
        <p:nvCxnSpPr>
          <p:cNvPr id="65" name="Straight Arrow Connector 64">
            <a:extLst>
              <a:ext uri="{FF2B5EF4-FFF2-40B4-BE49-F238E27FC236}">
                <a16:creationId xmlns:a16="http://schemas.microsoft.com/office/drawing/2014/main" id="{B8F5599B-A461-CFFD-D327-268A64B31537}"/>
              </a:ext>
            </a:extLst>
          </p:cNvPr>
          <p:cNvCxnSpPr>
            <a:cxnSpLocks/>
          </p:cNvCxnSpPr>
          <p:nvPr/>
        </p:nvCxnSpPr>
        <p:spPr>
          <a:xfrm>
            <a:off x="5435605" y="6352636"/>
            <a:ext cx="888770" cy="172998"/>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74" name="TextBox 73">
            <a:extLst>
              <a:ext uri="{FF2B5EF4-FFF2-40B4-BE49-F238E27FC236}">
                <a16:creationId xmlns:a16="http://schemas.microsoft.com/office/drawing/2014/main" id="{F4DD8931-A4F7-A080-90A3-4EBB8AC78188}"/>
              </a:ext>
            </a:extLst>
          </p:cNvPr>
          <p:cNvSpPr txBox="1"/>
          <p:nvPr/>
        </p:nvSpPr>
        <p:spPr>
          <a:xfrm>
            <a:off x="9579314" y="2447003"/>
            <a:ext cx="1873189" cy="5539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Starred</a:t>
            </a:r>
          </a:p>
          <a:p>
            <a:r>
              <a:rPr lang="en-US" sz="900" dirty="0">
                <a:latin typeface="Arial" panose="020B0604020202020204" pitchFamily="34" charset="0"/>
                <a:cs typeface="Arial" panose="020B0604020202020204" pitchFamily="34" charset="0"/>
              </a:rPr>
              <a:t>Star channels or DMS to bring them to the top your list.</a:t>
            </a:r>
            <a:endParaRPr lang="en-US" sz="900" i="1" dirty="0">
              <a:latin typeface="Arial" panose="020B0604020202020204" pitchFamily="34" charset="0"/>
              <a:cs typeface="Arial" panose="020B0604020202020204" pitchFamily="34" charset="0"/>
            </a:endParaRPr>
          </a:p>
        </p:txBody>
      </p:sp>
      <p:cxnSp>
        <p:nvCxnSpPr>
          <p:cNvPr id="76" name="Straight Arrow Connector 75">
            <a:extLst>
              <a:ext uri="{FF2B5EF4-FFF2-40B4-BE49-F238E27FC236}">
                <a16:creationId xmlns:a16="http://schemas.microsoft.com/office/drawing/2014/main" id="{5D8584F8-2FE6-E26C-A14D-541A73B186E6}"/>
              </a:ext>
            </a:extLst>
          </p:cNvPr>
          <p:cNvCxnSpPr/>
          <p:nvPr/>
        </p:nvCxnSpPr>
        <p:spPr>
          <a:xfrm flipH="1" flipV="1">
            <a:off x="7919184" y="2233630"/>
            <a:ext cx="1660130" cy="364040"/>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51785F1D-A8AC-1632-15E4-32EBCD01B582}"/>
              </a:ext>
            </a:extLst>
          </p:cNvPr>
          <p:cNvSpPr txBox="1"/>
          <p:nvPr/>
        </p:nvSpPr>
        <p:spPr>
          <a:xfrm>
            <a:off x="9579313" y="2937375"/>
            <a:ext cx="1873189" cy="6924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Channels</a:t>
            </a:r>
          </a:p>
          <a:p>
            <a:r>
              <a:rPr lang="en-US" sz="900" dirty="0">
                <a:latin typeface="Arial" panose="020B0604020202020204" pitchFamily="34" charset="0"/>
                <a:cs typeface="Arial" panose="020B0604020202020204" pitchFamily="34" charset="0"/>
              </a:rPr>
              <a:t>Collaboration happens in channels, open to anyone in your workspace.</a:t>
            </a:r>
            <a:endParaRPr lang="en-US" sz="900" i="1" dirty="0">
              <a:latin typeface="Arial" panose="020B0604020202020204" pitchFamily="34" charset="0"/>
              <a:cs typeface="Arial" panose="020B0604020202020204" pitchFamily="34" charset="0"/>
            </a:endParaRPr>
          </a:p>
        </p:txBody>
      </p:sp>
      <p:sp>
        <p:nvSpPr>
          <p:cNvPr id="78" name="TextBox 77">
            <a:extLst>
              <a:ext uri="{FF2B5EF4-FFF2-40B4-BE49-F238E27FC236}">
                <a16:creationId xmlns:a16="http://schemas.microsoft.com/office/drawing/2014/main" id="{459C6531-2874-D081-3C3E-7B6F442E9576}"/>
              </a:ext>
            </a:extLst>
          </p:cNvPr>
          <p:cNvSpPr txBox="1"/>
          <p:nvPr/>
        </p:nvSpPr>
        <p:spPr>
          <a:xfrm>
            <a:off x="9674691" y="3712081"/>
            <a:ext cx="1873189" cy="692497"/>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Private Channels</a:t>
            </a:r>
          </a:p>
          <a:p>
            <a:r>
              <a:rPr lang="en-US" sz="900" dirty="0">
                <a:latin typeface="Arial" panose="020B0604020202020204" pitchFamily="34" charset="0"/>
                <a:cs typeface="Arial" panose="020B0604020202020204" pitchFamily="34" charset="0"/>
              </a:rPr>
              <a:t>Invite others to confidential conversations in channels signified by a lock icon.</a:t>
            </a:r>
            <a:endParaRPr lang="en-US" sz="900" i="1" dirty="0">
              <a:latin typeface="Arial" panose="020B0604020202020204" pitchFamily="34" charset="0"/>
              <a:cs typeface="Arial" panose="020B0604020202020204" pitchFamily="34" charset="0"/>
            </a:endParaRPr>
          </a:p>
        </p:txBody>
      </p:sp>
      <p:cxnSp>
        <p:nvCxnSpPr>
          <p:cNvPr id="80" name="Straight Arrow Connector 79">
            <a:extLst>
              <a:ext uri="{FF2B5EF4-FFF2-40B4-BE49-F238E27FC236}">
                <a16:creationId xmlns:a16="http://schemas.microsoft.com/office/drawing/2014/main" id="{F21D44E7-AA6C-0A51-8DA7-8EDC9F6E5070}"/>
              </a:ext>
            </a:extLst>
          </p:cNvPr>
          <p:cNvCxnSpPr>
            <a:cxnSpLocks/>
          </p:cNvCxnSpPr>
          <p:nvPr/>
        </p:nvCxnSpPr>
        <p:spPr>
          <a:xfrm flipH="1" flipV="1">
            <a:off x="7183503" y="3099723"/>
            <a:ext cx="2534099" cy="778457"/>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488003C3-0FE8-BEF0-681A-2666470B2B83}"/>
              </a:ext>
            </a:extLst>
          </p:cNvPr>
          <p:cNvSpPr txBox="1"/>
          <p:nvPr/>
        </p:nvSpPr>
        <p:spPr>
          <a:xfrm>
            <a:off x="9622936" y="4536531"/>
            <a:ext cx="2083867" cy="415498"/>
          </a:xfrm>
          <a:prstGeom prst="rect">
            <a:avLst/>
          </a:prstGeom>
          <a:noFill/>
        </p:spPr>
        <p:txBody>
          <a:bodyPr wrap="square" rtlCol="0">
            <a:spAutoFit/>
          </a:bodyPr>
          <a:lstStyle/>
          <a:p>
            <a:r>
              <a:rPr lang="en-US" sz="1200" b="1" dirty="0">
                <a:solidFill>
                  <a:srgbClr val="DB3568"/>
                </a:solidFill>
                <a:latin typeface="Arial" panose="020B0604020202020204" pitchFamily="34" charset="0"/>
                <a:cs typeface="Arial" panose="020B0604020202020204" pitchFamily="34" charset="0"/>
              </a:rPr>
              <a:t>Direct messages</a:t>
            </a:r>
          </a:p>
          <a:p>
            <a:r>
              <a:rPr lang="en-US" sz="900" dirty="0">
                <a:latin typeface="Arial" panose="020B0604020202020204" pitchFamily="34" charset="0"/>
                <a:cs typeface="Arial" panose="020B0604020202020204" pitchFamily="34" charset="0"/>
              </a:rPr>
              <a:t>Talk 1:1 or in groups up to 9 people.</a:t>
            </a:r>
          </a:p>
        </p:txBody>
      </p:sp>
      <p:cxnSp>
        <p:nvCxnSpPr>
          <p:cNvPr id="85" name="Straight Arrow Connector 84">
            <a:extLst>
              <a:ext uri="{FF2B5EF4-FFF2-40B4-BE49-F238E27FC236}">
                <a16:creationId xmlns:a16="http://schemas.microsoft.com/office/drawing/2014/main" id="{AFE34CEA-E148-1746-15FE-139548AC1BE1}"/>
              </a:ext>
            </a:extLst>
          </p:cNvPr>
          <p:cNvCxnSpPr>
            <a:cxnSpLocks/>
          </p:cNvCxnSpPr>
          <p:nvPr/>
        </p:nvCxnSpPr>
        <p:spPr>
          <a:xfrm flipH="1" flipV="1">
            <a:off x="8230755" y="4376295"/>
            <a:ext cx="1463822" cy="253794"/>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86" name="Rectangle: Rounded Corners 85">
            <a:extLst>
              <a:ext uri="{FF2B5EF4-FFF2-40B4-BE49-F238E27FC236}">
                <a16:creationId xmlns:a16="http://schemas.microsoft.com/office/drawing/2014/main" id="{820309B1-7CB4-5516-C8A7-4B0628E47A05}"/>
              </a:ext>
            </a:extLst>
          </p:cNvPr>
          <p:cNvSpPr/>
          <p:nvPr/>
        </p:nvSpPr>
        <p:spPr>
          <a:xfrm>
            <a:off x="6488880" y="663688"/>
            <a:ext cx="210746" cy="19530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Rounded Corners 87">
            <a:extLst>
              <a:ext uri="{FF2B5EF4-FFF2-40B4-BE49-F238E27FC236}">
                <a16:creationId xmlns:a16="http://schemas.microsoft.com/office/drawing/2014/main" id="{8B3E5074-A5F5-23E1-AF28-8CBE49BC3D53}"/>
              </a:ext>
            </a:extLst>
          </p:cNvPr>
          <p:cNvSpPr/>
          <p:nvPr/>
        </p:nvSpPr>
        <p:spPr>
          <a:xfrm>
            <a:off x="6398928" y="923364"/>
            <a:ext cx="366431" cy="44430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Rounded Corners 88">
            <a:extLst>
              <a:ext uri="{FF2B5EF4-FFF2-40B4-BE49-F238E27FC236}">
                <a16:creationId xmlns:a16="http://schemas.microsoft.com/office/drawing/2014/main" id="{A6AD9FE5-F85C-FFD0-092D-AFFECCDF43B4}"/>
              </a:ext>
            </a:extLst>
          </p:cNvPr>
          <p:cNvSpPr/>
          <p:nvPr/>
        </p:nvSpPr>
        <p:spPr>
          <a:xfrm>
            <a:off x="6372200" y="1422652"/>
            <a:ext cx="449713" cy="538982"/>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Rounded Corners 89">
            <a:extLst>
              <a:ext uri="{FF2B5EF4-FFF2-40B4-BE49-F238E27FC236}">
                <a16:creationId xmlns:a16="http://schemas.microsoft.com/office/drawing/2014/main" id="{5BF14D04-7C73-A730-5C3C-EC9953951DDD}"/>
              </a:ext>
            </a:extLst>
          </p:cNvPr>
          <p:cNvSpPr/>
          <p:nvPr/>
        </p:nvSpPr>
        <p:spPr>
          <a:xfrm>
            <a:off x="6419043" y="2077814"/>
            <a:ext cx="366431" cy="44430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Rounded Corners 90">
            <a:extLst>
              <a:ext uri="{FF2B5EF4-FFF2-40B4-BE49-F238E27FC236}">
                <a16:creationId xmlns:a16="http://schemas.microsoft.com/office/drawing/2014/main" id="{86E7BFC9-BD0C-B45F-ABF2-5199792C94B0}"/>
              </a:ext>
            </a:extLst>
          </p:cNvPr>
          <p:cNvSpPr/>
          <p:nvPr/>
        </p:nvSpPr>
        <p:spPr>
          <a:xfrm>
            <a:off x="6419042" y="2677573"/>
            <a:ext cx="366431" cy="44430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Rectangle: Rounded Corners 91">
            <a:extLst>
              <a:ext uri="{FF2B5EF4-FFF2-40B4-BE49-F238E27FC236}">
                <a16:creationId xmlns:a16="http://schemas.microsoft.com/office/drawing/2014/main" id="{DE8CAB85-350E-6BDD-7181-41AACDF85219}"/>
              </a:ext>
            </a:extLst>
          </p:cNvPr>
          <p:cNvSpPr/>
          <p:nvPr/>
        </p:nvSpPr>
        <p:spPr>
          <a:xfrm>
            <a:off x="6419041" y="3226176"/>
            <a:ext cx="366431" cy="44430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Rectangle: Rounded Corners 92">
            <a:extLst>
              <a:ext uri="{FF2B5EF4-FFF2-40B4-BE49-F238E27FC236}">
                <a16:creationId xmlns:a16="http://schemas.microsoft.com/office/drawing/2014/main" id="{BC4AFB11-DF09-2951-8D87-57625F74E337}"/>
              </a:ext>
            </a:extLst>
          </p:cNvPr>
          <p:cNvSpPr/>
          <p:nvPr/>
        </p:nvSpPr>
        <p:spPr>
          <a:xfrm>
            <a:off x="6428093" y="3824257"/>
            <a:ext cx="366431" cy="44430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Rectangle: Rounded Corners 93">
            <a:extLst>
              <a:ext uri="{FF2B5EF4-FFF2-40B4-BE49-F238E27FC236}">
                <a16:creationId xmlns:a16="http://schemas.microsoft.com/office/drawing/2014/main" id="{4A26D859-9C97-528D-074C-DAE9E82462FC}"/>
              </a:ext>
            </a:extLst>
          </p:cNvPr>
          <p:cNvSpPr/>
          <p:nvPr/>
        </p:nvSpPr>
        <p:spPr>
          <a:xfrm>
            <a:off x="6428093" y="5934636"/>
            <a:ext cx="366431" cy="444307"/>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Rectangle: Rounded Corners 94">
            <a:extLst>
              <a:ext uri="{FF2B5EF4-FFF2-40B4-BE49-F238E27FC236}">
                <a16:creationId xmlns:a16="http://schemas.microsoft.com/office/drawing/2014/main" id="{472CC711-19A2-00DD-2770-89268C1D15FE}"/>
              </a:ext>
            </a:extLst>
          </p:cNvPr>
          <p:cNvSpPr/>
          <p:nvPr/>
        </p:nvSpPr>
        <p:spPr>
          <a:xfrm>
            <a:off x="6369133" y="6432532"/>
            <a:ext cx="436084" cy="403060"/>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Rectangle: Rounded Corners 95">
            <a:extLst>
              <a:ext uri="{FF2B5EF4-FFF2-40B4-BE49-F238E27FC236}">
                <a16:creationId xmlns:a16="http://schemas.microsoft.com/office/drawing/2014/main" id="{5D869AE9-15D9-2A8C-A86A-7186C17F8834}"/>
              </a:ext>
            </a:extLst>
          </p:cNvPr>
          <p:cNvSpPr/>
          <p:nvPr/>
        </p:nvSpPr>
        <p:spPr>
          <a:xfrm>
            <a:off x="7058854" y="971271"/>
            <a:ext cx="1434695" cy="325080"/>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Rectangle: Rounded Corners 96">
            <a:extLst>
              <a:ext uri="{FF2B5EF4-FFF2-40B4-BE49-F238E27FC236}">
                <a16:creationId xmlns:a16="http://schemas.microsoft.com/office/drawing/2014/main" id="{A52EE3D2-CA1D-C4E2-B38F-27A42A4A77D6}"/>
              </a:ext>
            </a:extLst>
          </p:cNvPr>
          <p:cNvSpPr/>
          <p:nvPr/>
        </p:nvSpPr>
        <p:spPr>
          <a:xfrm>
            <a:off x="7039995" y="1404426"/>
            <a:ext cx="879190" cy="28593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ectangle: Rounded Corners 97">
            <a:extLst>
              <a:ext uri="{FF2B5EF4-FFF2-40B4-BE49-F238E27FC236}">
                <a16:creationId xmlns:a16="http://schemas.microsoft.com/office/drawing/2014/main" id="{9DE277A2-DD40-DC81-B5EC-5799DA4E83C2}"/>
              </a:ext>
            </a:extLst>
          </p:cNvPr>
          <p:cNvSpPr/>
          <p:nvPr/>
        </p:nvSpPr>
        <p:spPr>
          <a:xfrm>
            <a:off x="7058854" y="1724520"/>
            <a:ext cx="1126844" cy="19316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ectangle: Rounded Corners 98">
            <a:extLst>
              <a:ext uri="{FF2B5EF4-FFF2-40B4-BE49-F238E27FC236}">
                <a16:creationId xmlns:a16="http://schemas.microsoft.com/office/drawing/2014/main" id="{A6276643-018D-C4AE-73CC-2C38A09AFDEE}"/>
              </a:ext>
            </a:extLst>
          </p:cNvPr>
          <p:cNvSpPr/>
          <p:nvPr/>
        </p:nvSpPr>
        <p:spPr>
          <a:xfrm>
            <a:off x="7050289" y="2122899"/>
            <a:ext cx="825273" cy="19316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ectangle: Rounded Corners 99">
            <a:extLst>
              <a:ext uri="{FF2B5EF4-FFF2-40B4-BE49-F238E27FC236}">
                <a16:creationId xmlns:a16="http://schemas.microsoft.com/office/drawing/2014/main" id="{9A14D148-6659-60AC-CFA2-D6C9A1E8CEAB}"/>
              </a:ext>
            </a:extLst>
          </p:cNvPr>
          <p:cNvSpPr/>
          <p:nvPr/>
        </p:nvSpPr>
        <p:spPr>
          <a:xfrm>
            <a:off x="7051118" y="2464345"/>
            <a:ext cx="931069" cy="19316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Rounded Corners 100">
            <a:extLst>
              <a:ext uri="{FF2B5EF4-FFF2-40B4-BE49-F238E27FC236}">
                <a16:creationId xmlns:a16="http://schemas.microsoft.com/office/drawing/2014/main" id="{3F987B44-7DEB-0F87-5B27-5918D147859C}"/>
              </a:ext>
            </a:extLst>
          </p:cNvPr>
          <p:cNvSpPr/>
          <p:nvPr/>
        </p:nvSpPr>
        <p:spPr>
          <a:xfrm>
            <a:off x="7097284" y="4223980"/>
            <a:ext cx="1219420" cy="19316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3" name="Straight Arrow Connector 102">
            <a:extLst>
              <a:ext uri="{FF2B5EF4-FFF2-40B4-BE49-F238E27FC236}">
                <a16:creationId xmlns:a16="http://schemas.microsoft.com/office/drawing/2014/main" id="{C1C85CCD-2A11-81E0-3FC1-441273CB0BA9}"/>
              </a:ext>
            </a:extLst>
          </p:cNvPr>
          <p:cNvCxnSpPr>
            <a:cxnSpLocks/>
          </p:cNvCxnSpPr>
          <p:nvPr/>
        </p:nvCxnSpPr>
        <p:spPr>
          <a:xfrm flipH="1" flipV="1">
            <a:off x="7975622" y="2562680"/>
            <a:ext cx="1647314" cy="539141"/>
          </a:xfrm>
          <a:prstGeom prst="straightConnector1">
            <a:avLst/>
          </a:prstGeom>
          <a:ln w="28575">
            <a:solidFill>
              <a:srgbClr val="DB3568"/>
            </a:solidFill>
            <a:tailEnd type="triangle"/>
          </a:ln>
        </p:spPr>
        <p:style>
          <a:lnRef idx="1">
            <a:schemeClr val="accent1"/>
          </a:lnRef>
          <a:fillRef idx="0">
            <a:schemeClr val="accent1"/>
          </a:fillRef>
          <a:effectRef idx="0">
            <a:schemeClr val="accent1"/>
          </a:effectRef>
          <a:fontRef idx="minor">
            <a:schemeClr val="tx1"/>
          </a:fontRef>
        </p:style>
      </p:cxnSp>
      <p:sp>
        <p:nvSpPr>
          <p:cNvPr id="104" name="Rectangle: Rounded Corners 103">
            <a:extLst>
              <a:ext uri="{FF2B5EF4-FFF2-40B4-BE49-F238E27FC236}">
                <a16:creationId xmlns:a16="http://schemas.microsoft.com/office/drawing/2014/main" id="{CF4986F4-0AC3-0FA2-8CAB-71AA84E18C43}"/>
              </a:ext>
            </a:extLst>
          </p:cNvPr>
          <p:cNvSpPr/>
          <p:nvPr/>
        </p:nvSpPr>
        <p:spPr>
          <a:xfrm>
            <a:off x="7039995" y="2937375"/>
            <a:ext cx="258536" cy="19316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Rounded Corners 105">
            <a:extLst>
              <a:ext uri="{FF2B5EF4-FFF2-40B4-BE49-F238E27FC236}">
                <a16:creationId xmlns:a16="http://schemas.microsoft.com/office/drawing/2014/main" id="{EE72609F-48AE-D1EA-56E2-6A156A636D4D}"/>
              </a:ext>
            </a:extLst>
          </p:cNvPr>
          <p:cNvSpPr/>
          <p:nvPr/>
        </p:nvSpPr>
        <p:spPr>
          <a:xfrm>
            <a:off x="8974363" y="1015595"/>
            <a:ext cx="258536" cy="193169"/>
          </a:xfrm>
          <a:prstGeom prst="roundRect">
            <a:avLst/>
          </a:prstGeom>
          <a:noFill/>
          <a:ln w="28575">
            <a:solidFill>
              <a:srgbClr val="DB356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53326665"/>
      </p:ext>
    </p:extLst>
  </p:cSld>
  <p:clrMapOvr>
    <a:masterClrMapping/>
  </p:clrMapOvr>
</p:sld>
</file>

<file path=ppt/theme/theme1.xml><?xml version="1.0" encoding="utf-8"?>
<a:theme xmlns:a="http://schemas.openxmlformats.org/drawingml/2006/main" name="Master Theme">
  <a:themeElements>
    <a:clrScheme name="Custom 6">
      <a:dk1>
        <a:sysClr val="windowText" lastClr="000000"/>
      </a:dk1>
      <a:lt1>
        <a:sysClr val="window" lastClr="FFFFFF"/>
      </a:lt1>
      <a:dk2>
        <a:srgbClr val="44546A"/>
      </a:dk2>
      <a:lt2>
        <a:srgbClr val="E7E6E6"/>
      </a:lt2>
      <a:accent1>
        <a:srgbClr val="EBAD24"/>
      </a:accent1>
      <a:accent2>
        <a:srgbClr val="3DBEB8"/>
      </a:accent2>
      <a:accent3>
        <a:srgbClr val="404040"/>
      </a:accent3>
      <a:accent4>
        <a:srgbClr val="FFC000"/>
      </a:accent4>
      <a:accent5>
        <a:srgbClr val="5B9BD5"/>
      </a:accent5>
      <a:accent6>
        <a:srgbClr val="70AD47"/>
      </a:accent6>
      <a:hlink>
        <a:srgbClr val="E01E5A"/>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24858</TotalTime>
  <Words>3894</Words>
  <Application>Microsoft Office PowerPoint</Application>
  <PresentationFormat>Widescreen</PresentationFormat>
  <Paragraphs>608</Paragraphs>
  <Slides>69</Slides>
  <Notes>9</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69</vt:i4>
      </vt:variant>
    </vt:vector>
  </HeadingPairs>
  <TitlesOfParts>
    <vt:vector size="76" baseType="lpstr">
      <vt:lpstr>Arial</vt:lpstr>
      <vt:lpstr>Calibri</vt:lpstr>
      <vt:lpstr>Calibri Light</vt:lpstr>
      <vt:lpstr>Helvetica</vt:lpstr>
      <vt:lpstr>Slack-Lato</vt:lpstr>
      <vt:lpstr>Master Theme</vt:lpstr>
      <vt:lpstr>Acrobat Document</vt:lpstr>
      <vt:lpstr>CCSQ QualityNet Slack</vt:lpstr>
      <vt:lpstr>Login to CCSQ QualityNet Slack</vt:lpstr>
      <vt:lpstr>What is Slack?</vt:lpstr>
      <vt:lpstr>The Big Picture – What is a channel?</vt:lpstr>
      <vt:lpstr>Channels have a variety of uses</vt:lpstr>
      <vt:lpstr>Project Channel</vt:lpstr>
      <vt:lpstr>Important Concepts</vt:lpstr>
      <vt:lpstr>The Big Picture</vt:lpstr>
      <vt:lpstr>Left-Hand Navigation Panel</vt:lpstr>
      <vt:lpstr># Channel Icons</vt:lpstr>
      <vt:lpstr>Profile</vt:lpstr>
      <vt:lpstr>Preferences</vt:lpstr>
      <vt:lpstr>Keywords</vt:lpstr>
      <vt:lpstr>Notification Sounds</vt:lpstr>
      <vt:lpstr>Message Notification</vt:lpstr>
      <vt:lpstr>Press Enter </vt:lpstr>
      <vt:lpstr>Colors</vt:lpstr>
      <vt:lpstr>Direct Messages (DMs)</vt:lpstr>
      <vt:lpstr>@Mentions  (Direct Messages)</vt:lpstr>
      <vt:lpstr>Message Visibility Preferences </vt:lpstr>
      <vt:lpstr>@Mentions Sort to Section Tops </vt:lpstr>
      <vt:lpstr>How to Compose a Message in a Channel</vt:lpstr>
      <vt:lpstr>How to Compose a Message to a Specific Individual</vt:lpstr>
      <vt:lpstr>Message To Specific Individual(s)</vt:lpstr>
      <vt:lpstr>How to Compose a Message</vt:lpstr>
      <vt:lpstr>Attachments</vt:lpstr>
      <vt:lpstr>Try sending me a DM!</vt:lpstr>
      <vt:lpstr>Drafts are Never Lost</vt:lpstr>
      <vt:lpstr>Tabs in Drafts Folder</vt:lpstr>
      <vt:lpstr>Schedule Message</vt:lpstr>
      <vt:lpstr>Emojis</vt:lpstr>
      <vt:lpstr>Let’s Try This In Channel</vt:lpstr>
      <vt:lpstr>Giphy App &amp; Online Library of Animated Gifs &amp; Stickers</vt:lpstr>
      <vt:lpstr>Giphy App</vt:lpstr>
      <vt:lpstr>Huddle</vt:lpstr>
      <vt:lpstr>Start a Huddle</vt:lpstr>
      <vt:lpstr>Huddle Start Alternatives</vt:lpstr>
      <vt:lpstr>Huddle Windows</vt:lpstr>
      <vt:lpstr>Huddle Toolbars</vt:lpstr>
      <vt:lpstr>Recording a Video Clip</vt:lpstr>
      <vt:lpstr>     Recording an Audio Clip </vt:lpstr>
      <vt:lpstr>Reminders</vt:lpstr>
      <vt:lpstr>Protect Your Time – Set Your Status</vt:lpstr>
      <vt:lpstr>Protect Your Time – Away Status</vt:lpstr>
      <vt:lpstr>Protect Your Time – Pause Notifications</vt:lpstr>
      <vt:lpstr>Canvas</vt:lpstr>
      <vt:lpstr>Why Use Canvas?</vt:lpstr>
      <vt:lpstr>Canvas Layout Features</vt:lpstr>
      <vt:lpstr>Canvas Creation – 2 Methods</vt:lpstr>
      <vt:lpstr>Canvas Views</vt:lpstr>
      <vt:lpstr>Creating Channels</vt:lpstr>
      <vt:lpstr>Creating Channels</vt:lpstr>
      <vt:lpstr>Creating Channels – First Search </vt:lpstr>
      <vt:lpstr>Creating Channels</vt:lpstr>
      <vt:lpstr>Channel Members</vt:lpstr>
      <vt:lpstr>Channel Members</vt:lpstr>
      <vt:lpstr>Mute or Leave a Channel</vt:lpstr>
      <vt:lpstr>Keep Track of What’s Important to You</vt:lpstr>
      <vt:lpstr>Star a Channel</vt:lpstr>
      <vt:lpstr>Declutter Channels by Using Threads</vt:lpstr>
      <vt:lpstr>Declutter Channels by Using Threads</vt:lpstr>
      <vt:lpstr>Declutter Channels by Using Threads</vt:lpstr>
      <vt:lpstr>Try responding to my question in a Thread</vt:lpstr>
      <vt:lpstr>Multiple Windows </vt:lpstr>
      <vt:lpstr>Locate Files </vt:lpstr>
      <vt:lpstr>Downloads</vt:lpstr>
      <vt:lpstr>Download in Channel:  Slack Beginners Guide and Quick Reference Guide</vt:lpstr>
      <vt:lpstr>Important Channels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Wendy Goldband</dc:creator>
  <cp:lastModifiedBy>Wendy Goldband</cp:lastModifiedBy>
  <cp:revision>8</cp:revision>
  <dcterms:created xsi:type="dcterms:W3CDTF">2021-12-01T19:23:45Z</dcterms:created>
  <dcterms:modified xsi:type="dcterms:W3CDTF">2023-12-08T16:10:19Z</dcterms:modified>
</cp:coreProperties>
</file>