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60" r:id="rId5"/>
  </p:sldMasterIdLst>
  <p:notesMasterIdLst>
    <p:notesMasterId r:id="rId49"/>
  </p:notesMasterIdLst>
  <p:sldIdLst>
    <p:sldId id="356" r:id="rId6"/>
    <p:sldId id="334" r:id="rId7"/>
    <p:sldId id="357" r:id="rId8"/>
    <p:sldId id="358" r:id="rId9"/>
    <p:sldId id="359" r:id="rId10"/>
    <p:sldId id="362" r:id="rId11"/>
    <p:sldId id="363" r:id="rId12"/>
    <p:sldId id="364" r:id="rId13"/>
    <p:sldId id="365" r:id="rId14"/>
    <p:sldId id="366" r:id="rId15"/>
    <p:sldId id="367" r:id="rId16"/>
    <p:sldId id="368" r:id="rId17"/>
    <p:sldId id="398" r:id="rId18"/>
    <p:sldId id="369" r:id="rId19"/>
    <p:sldId id="370" r:id="rId20"/>
    <p:sldId id="371" r:id="rId21"/>
    <p:sldId id="372" r:id="rId22"/>
    <p:sldId id="373" r:id="rId23"/>
    <p:sldId id="374" r:id="rId24"/>
    <p:sldId id="375" r:id="rId25"/>
    <p:sldId id="376" r:id="rId26"/>
    <p:sldId id="377" r:id="rId27"/>
    <p:sldId id="378" r:id="rId28"/>
    <p:sldId id="379" r:id="rId29"/>
    <p:sldId id="380" r:id="rId30"/>
    <p:sldId id="381" r:id="rId31"/>
    <p:sldId id="382" r:id="rId32"/>
    <p:sldId id="383" r:id="rId33"/>
    <p:sldId id="384" r:id="rId34"/>
    <p:sldId id="385" r:id="rId35"/>
    <p:sldId id="386" r:id="rId36"/>
    <p:sldId id="387" r:id="rId37"/>
    <p:sldId id="388" r:id="rId38"/>
    <p:sldId id="389" r:id="rId39"/>
    <p:sldId id="391" r:id="rId40"/>
    <p:sldId id="392" r:id="rId41"/>
    <p:sldId id="393" r:id="rId42"/>
    <p:sldId id="394" r:id="rId43"/>
    <p:sldId id="399" r:id="rId44"/>
    <p:sldId id="360" r:id="rId45"/>
    <p:sldId id="395" r:id="rId46"/>
    <p:sldId id="396" r:id="rId47"/>
    <p:sldId id="397" r:id="rId48"/>
  </p:sldIdLst>
  <p:sldSz cx="12161838" cy="6858000"/>
  <p:notesSz cx="6950075" cy="9236075"/>
  <p:defaultTextStyle>
    <a:defPPr>
      <a:defRPr lang="en-US"/>
    </a:defPPr>
    <a:lvl1pPr marL="0" algn="l" defTabSz="121724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8625" algn="l" defTabSz="121724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7249" algn="l" defTabSz="121724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5874" algn="l" defTabSz="121724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4499" algn="l" defTabSz="121724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3123" algn="l" defTabSz="121724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1748" algn="l" defTabSz="121724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0372" algn="l" defTabSz="121724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68997" algn="l" defTabSz="1217249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83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09">
          <p15:clr>
            <a:srgbClr val="A4A3A4"/>
          </p15:clr>
        </p15:guide>
        <p15:guide id="2" pos="218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NNIFER DUBBS" initials="J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29B60"/>
    <a:srgbClr val="D5E1EB"/>
    <a:srgbClr val="C4D4E2"/>
    <a:srgbClr val="BFD3C0"/>
    <a:srgbClr val="DAE7D9"/>
    <a:srgbClr val="CFE0CE"/>
    <a:srgbClr val="7686A6"/>
    <a:srgbClr val="EBEDF1"/>
    <a:srgbClr val="D461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73" autoAdjust="0"/>
    <p:restoredTop sz="95214" autoAdjust="0"/>
  </p:normalViewPr>
  <p:slideViewPr>
    <p:cSldViewPr>
      <p:cViewPr varScale="1">
        <p:scale>
          <a:sx n="63" d="100"/>
          <a:sy n="63" d="100"/>
        </p:scale>
        <p:origin x="-132" y="-492"/>
      </p:cViewPr>
      <p:guideLst>
        <p:guide orient="horz" pos="2160"/>
        <p:guide pos="3840"/>
        <p:guide pos="3831"/>
      </p:guideLst>
    </p:cSldViewPr>
  </p:slideViewPr>
  <p:outlineViewPr>
    <p:cViewPr>
      <p:scale>
        <a:sx n="33" d="100"/>
        <a:sy n="33" d="100"/>
      </p:scale>
      <p:origin x="0" y="224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3245" y="-77"/>
      </p:cViewPr>
      <p:guideLst>
        <p:guide orient="horz" pos="2909"/>
        <p:guide pos="218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8" Type="http://schemas.openxmlformats.org/officeDocument/2006/relationships/slide" Target="slides/slide3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44599737532809E-2"/>
          <c:y val="6.5585875984252001E-2"/>
          <c:w val="0.72019110892388505"/>
          <c:h val="0.825346456692913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0DB-4C18-909B-138F9C256DF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0DB-4C18-909B-138F9C256DF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0DB-4C18-909B-138F9C256D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6986112"/>
        <c:axId val="146987648"/>
      </c:barChart>
      <c:catAx>
        <c:axId val="1469861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46987648"/>
        <c:crosses val="autoZero"/>
        <c:auto val="1"/>
        <c:lblAlgn val="ctr"/>
        <c:lblOffset val="100"/>
        <c:noMultiLvlLbl val="0"/>
      </c:catAx>
      <c:valAx>
        <c:axId val="1469876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698611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977C60-C9CE-4B5D-A794-D7BAFF626E00}" type="doc">
      <dgm:prSet loTypeId="urn:microsoft.com/office/officeart/2005/8/layout/hList7#1" loCatId="list" qsTypeId="urn:microsoft.com/office/officeart/2005/8/quickstyle/simple1" qsCatId="simple" csTypeId="urn:microsoft.com/office/officeart/2005/8/colors/accent1_2" csCatId="accent1" phldr="0"/>
      <dgm:spPr/>
    </dgm:pt>
    <dgm:pt modelId="{982A9893-AF29-44BF-9EE1-825C96CCCB84}">
      <dgm:prSet phldrT="[Text]" phldr="1"/>
      <dgm:spPr/>
      <dgm:t>
        <a:bodyPr/>
        <a:lstStyle/>
        <a:p>
          <a:endParaRPr lang="en-US" dirty="0"/>
        </a:p>
      </dgm:t>
    </dgm:pt>
    <dgm:pt modelId="{218B9BB6-ED6A-4AE6-AE96-F46EB8019E39}" type="parTrans" cxnId="{6CD0867F-E7D9-4D6E-8421-3F112030556B}">
      <dgm:prSet/>
      <dgm:spPr/>
      <dgm:t>
        <a:bodyPr/>
        <a:lstStyle/>
        <a:p>
          <a:endParaRPr lang="en-US"/>
        </a:p>
      </dgm:t>
    </dgm:pt>
    <dgm:pt modelId="{743629A4-0FAF-4D8C-AD37-606688062970}" type="sibTrans" cxnId="{6CD0867F-E7D9-4D6E-8421-3F112030556B}">
      <dgm:prSet/>
      <dgm:spPr/>
      <dgm:t>
        <a:bodyPr/>
        <a:lstStyle/>
        <a:p>
          <a:endParaRPr lang="en-US"/>
        </a:p>
      </dgm:t>
    </dgm:pt>
    <dgm:pt modelId="{4100DFDA-6187-4CAB-98EC-F1FCD515AD00}">
      <dgm:prSet phldrT="[Text]" phldr="1"/>
      <dgm:spPr/>
      <dgm:t>
        <a:bodyPr/>
        <a:lstStyle/>
        <a:p>
          <a:endParaRPr lang="en-US" dirty="0"/>
        </a:p>
      </dgm:t>
    </dgm:pt>
    <dgm:pt modelId="{00982176-5CFD-4A9D-B838-1841B248C78E}" type="parTrans" cxnId="{856E57D4-B6CE-4FCF-89EE-DC7E2426A457}">
      <dgm:prSet/>
      <dgm:spPr/>
      <dgm:t>
        <a:bodyPr/>
        <a:lstStyle/>
        <a:p>
          <a:endParaRPr lang="en-US"/>
        </a:p>
      </dgm:t>
    </dgm:pt>
    <dgm:pt modelId="{B1681C19-379C-4EE6-BB21-3F0D567FA05A}" type="sibTrans" cxnId="{856E57D4-B6CE-4FCF-89EE-DC7E2426A457}">
      <dgm:prSet/>
      <dgm:spPr/>
      <dgm:t>
        <a:bodyPr/>
        <a:lstStyle/>
        <a:p>
          <a:endParaRPr lang="en-US"/>
        </a:p>
      </dgm:t>
    </dgm:pt>
    <dgm:pt modelId="{29BCA6C7-AB94-4DDC-9002-88ECCECDD470}">
      <dgm:prSet phldrT="[Text]" phldr="1"/>
      <dgm:spPr/>
      <dgm:t>
        <a:bodyPr/>
        <a:lstStyle/>
        <a:p>
          <a:endParaRPr lang="en-US" dirty="0"/>
        </a:p>
      </dgm:t>
    </dgm:pt>
    <dgm:pt modelId="{708B6C34-6D74-4F56-A826-5CCC00AB734A}" type="parTrans" cxnId="{C2FB1B0A-9CF0-4C48-835C-E396B13158A6}">
      <dgm:prSet/>
      <dgm:spPr/>
      <dgm:t>
        <a:bodyPr/>
        <a:lstStyle/>
        <a:p>
          <a:endParaRPr lang="en-US"/>
        </a:p>
      </dgm:t>
    </dgm:pt>
    <dgm:pt modelId="{95208092-1108-42CA-8183-CAE2CBA67A17}" type="sibTrans" cxnId="{C2FB1B0A-9CF0-4C48-835C-E396B13158A6}">
      <dgm:prSet/>
      <dgm:spPr/>
      <dgm:t>
        <a:bodyPr/>
        <a:lstStyle/>
        <a:p>
          <a:endParaRPr lang="en-US"/>
        </a:p>
      </dgm:t>
    </dgm:pt>
    <dgm:pt modelId="{5259A90A-D943-4F44-B744-430CF8FFFA8D}" type="pres">
      <dgm:prSet presAssocID="{16977C60-C9CE-4B5D-A794-D7BAFF626E00}" presName="Name0" presStyleCnt="0">
        <dgm:presLayoutVars>
          <dgm:dir/>
          <dgm:resizeHandles val="exact"/>
        </dgm:presLayoutVars>
      </dgm:prSet>
      <dgm:spPr/>
    </dgm:pt>
    <dgm:pt modelId="{54CDFF4C-81B0-41BB-9998-7B4B129B3E28}" type="pres">
      <dgm:prSet presAssocID="{16977C60-C9CE-4B5D-A794-D7BAFF626E00}" presName="fgShape" presStyleLbl="fgShp" presStyleIdx="0" presStyleCnt="1"/>
      <dgm:spPr/>
    </dgm:pt>
    <dgm:pt modelId="{CE3A265A-0DB6-49CD-8425-46DFF56BDCDD}" type="pres">
      <dgm:prSet presAssocID="{16977C60-C9CE-4B5D-A794-D7BAFF626E00}" presName="linComp" presStyleCnt="0"/>
      <dgm:spPr/>
    </dgm:pt>
    <dgm:pt modelId="{D8C8F432-9D2A-423F-A480-E04ABC1348EA}" type="pres">
      <dgm:prSet presAssocID="{982A9893-AF29-44BF-9EE1-825C96CCCB84}" presName="compNode" presStyleCnt="0"/>
      <dgm:spPr/>
    </dgm:pt>
    <dgm:pt modelId="{14380E18-9A73-4693-AA09-9A5B938DE7BE}" type="pres">
      <dgm:prSet presAssocID="{982A9893-AF29-44BF-9EE1-825C96CCCB84}" presName="bkgdShape" presStyleLbl="node1" presStyleIdx="0" presStyleCnt="3"/>
      <dgm:spPr/>
      <dgm:t>
        <a:bodyPr/>
        <a:lstStyle/>
        <a:p>
          <a:endParaRPr lang="en-US"/>
        </a:p>
      </dgm:t>
    </dgm:pt>
    <dgm:pt modelId="{52792FB9-D706-44E9-8794-BA0A0D87EE97}" type="pres">
      <dgm:prSet presAssocID="{982A9893-AF29-44BF-9EE1-825C96CCCB84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D8C7D9-E7AA-49D5-B7CA-202B5E8212D9}" type="pres">
      <dgm:prSet presAssocID="{982A9893-AF29-44BF-9EE1-825C96CCCB84}" presName="invisiNode" presStyleLbl="node1" presStyleIdx="0" presStyleCnt="3"/>
      <dgm:spPr/>
    </dgm:pt>
    <dgm:pt modelId="{878BC7C1-2F4C-46EE-9F04-B02E8B8A9171}" type="pres">
      <dgm:prSet presAssocID="{982A9893-AF29-44BF-9EE1-825C96CCCB84}" presName="imagNode" presStyleLbl="fgImgPlace1" presStyleIdx="0" presStyleCnt="3"/>
      <dgm:spPr/>
    </dgm:pt>
    <dgm:pt modelId="{710D4F04-8E65-41C1-AE1A-EC820565D65D}" type="pres">
      <dgm:prSet presAssocID="{743629A4-0FAF-4D8C-AD37-606688062970}" presName="sibTrans" presStyleLbl="sibTrans2D1" presStyleIdx="0" presStyleCnt="0"/>
      <dgm:spPr/>
      <dgm:t>
        <a:bodyPr/>
        <a:lstStyle/>
        <a:p>
          <a:endParaRPr lang="en-US"/>
        </a:p>
      </dgm:t>
    </dgm:pt>
    <dgm:pt modelId="{5B0D38DC-7CF7-4C7E-91E7-940A04B4AF00}" type="pres">
      <dgm:prSet presAssocID="{4100DFDA-6187-4CAB-98EC-F1FCD515AD00}" presName="compNode" presStyleCnt="0"/>
      <dgm:spPr/>
    </dgm:pt>
    <dgm:pt modelId="{8DA777F8-8704-4AAB-9FA5-0F95BB444C08}" type="pres">
      <dgm:prSet presAssocID="{4100DFDA-6187-4CAB-98EC-F1FCD515AD00}" presName="bkgdShape" presStyleLbl="node1" presStyleIdx="1" presStyleCnt="3"/>
      <dgm:spPr/>
      <dgm:t>
        <a:bodyPr/>
        <a:lstStyle/>
        <a:p>
          <a:endParaRPr lang="en-US"/>
        </a:p>
      </dgm:t>
    </dgm:pt>
    <dgm:pt modelId="{AEC3DBBF-E3B5-48F9-B68F-834054216858}" type="pres">
      <dgm:prSet presAssocID="{4100DFDA-6187-4CAB-98EC-F1FCD515AD00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DE0D8A-336E-4555-9A78-8010E6148BF3}" type="pres">
      <dgm:prSet presAssocID="{4100DFDA-6187-4CAB-98EC-F1FCD515AD00}" presName="invisiNode" presStyleLbl="node1" presStyleIdx="1" presStyleCnt="3"/>
      <dgm:spPr/>
    </dgm:pt>
    <dgm:pt modelId="{CBF537D4-A545-4B6C-939F-63E432C9F5A6}" type="pres">
      <dgm:prSet presAssocID="{4100DFDA-6187-4CAB-98EC-F1FCD515AD00}" presName="imagNode" presStyleLbl="fgImgPlace1" presStyleIdx="1" presStyleCnt="3"/>
      <dgm:spPr/>
    </dgm:pt>
    <dgm:pt modelId="{AB92182A-DE47-4F5D-AAE9-9241E3443498}" type="pres">
      <dgm:prSet presAssocID="{B1681C19-379C-4EE6-BB21-3F0D567FA05A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570698D-C253-448B-B958-9248DE8E585F}" type="pres">
      <dgm:prSet presAssocID="{29BCA6C7-AB94-4DDC-9002-88ECCECDD470}" presName="compNode" presStyleCnt="0"/>
      <dgm:spPr/>
    </dgm:pt>
    <dgm:pt modelId="{DC57AA67-BB0C-436A-8311-CCADCB517509}" type="pres">
      <dgm:prSet presAssocID="{29BCA6C7-AB94-4DDC-9002-88ECCECDD470}" presName="bkgdShape" presStyleLbl="node1" presStyleIdx="2" presStyleCnt="3"/>
      <dgm:spPr/>
      <dgm:t>
        <a:bodyPr/>
        <a:lstStyle/>
        <a:p>
          <a:endParaRPr lang="en-US"/>
        </a:p>
      </dgm:t>
    </dgm:pt>
    <dgm:pt modelId="{A7079005-9C7D-4CC2-AF0F-671C3A00B010}" type="pres">
      <dgm:prSet presAssocID="{29BCA6C7-AB94-4DDC-9002-88ECCECDD470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49FBB1-0B4B-4609-871C-FED7BF315C9F}" type="pres">
      <dgm:prSet presAssocID="{29BCA6C7-AB94-4DDC-9002-88ECCECDD470}" presName="invisiNode" presStyleLbl="node1" presStyleIdx="2" presStyleCnt="3"/>
      <dgm:spPr/>
    </dgm:pt>
    <dgm:pt modelId="{50205122-CAA7-4B2D-9630-970F04BD2C9B}" type="pres">
      <dgm:prSet presAssocID="{29BCA6C7-AB94-4DDC-9002-88ECCECDD470}" presName="imagNode" presStyleLbl="fgImgPlace1" presStyleIdx="2" presStyleCnt="3"/>
      <dgm:spPr/>
    </dgm:pt>
  </dgm:ptLst>
  <dgm:cxnLst>
    <dgm:cxn modelId="{726BEDE8-8110-4C67-A2B6-87D9DEA8525A}" type="presOf" srcId="{B1681C19-379C-4EE6-BB21-3F0D567FA05A}" destId="{AB92182A-DE47-4F5D-AAE9-9241E3443498}" srcOrd="0" destOrd="0" presId="urn:microsoft.com/office/officeart/2005/8/layout/hList7#1"/>
    <dgm:cxn modelId="{F7709C7D-50AE-4246-BEFC-786037C91834}" type="presOf" srcId="{982A9893-AF29-44BF-9EE1-825C96CCCB84}" destId="{14380E18-9A73-4693-AA09-9A5B938DE7BE}" srcOrd="0" destOrd="0" presId="urn:microsoft.com/office/officeart/2005/8/layout/hList7#1"/>
    <dgm:cxn modelId="{C2FB1B0A-9CF0-4C48-835C-E396B13158A6}" srcId="{16977C60-C9CE-4B5D-A794-D7BAFF626E00}" destId="{29BCA6C7-AB94-4DDC-9002-88ECCECDD470}" srcOrd="2" destOrd="0" parTransId="{708B6C34-6D74-4F56-A826-5CCC00AB734A}" sibTransId="{95208092-1108-42CA-8183-CAE2CBA67A17}"/>
    <dgm:cxn modelId="{F6B390B2-3AAE-40FF-AB99-FD72784E974B}" type="presOf" srcId="{4100DFDA-6187-4CAB-98EC-F1FCD515AD00}" destId="{8DA777F8-8704-4AAB-9FA5-0F95BB444C08}" srcOrd="0" destOrd="0" presId="urn:microsoft.com/office/officeart/2005/8/layout/hList7#1"/>
    <dgm:cxn modelId="{856E57D4-B6CE-4FCF-89EE-DC7E2426A457}" srcId="{16977C60-C9CE-4B5D-A794-D7BAFF626E00}" destId="{4100DFDA-6187-4CAB-98EC-F1FCD515AD00}" srcOrd="1" destOrd="0" parTransId="{00982176-5CFD-4A9D-B838-1841B248C78E}" sibTransId="{B1681C19-379C-4EE6-BB21-3F0D567FA05A}"/>
    <dgm:cxn modelId="{635D40B2-C7E7-4920-8364-AC5B33027F82}" type="presOf" srcId="{29BCA6C7-AB94-4DDC-9002-88ECCECDD470}" destId="{A7079005-9C7D-4CC2-AF0F-671C3A00B010}" srcOrd="1" destOrd="0" presId="urn:microsoft.com/office/officeart/2005/8/layout/hList7#1"/>
    <dgm:cxn modelId="{9288753C-3D08-445A-AF7B-ED4044235CB8}" type="presOf" srcId="{982A9893-AF29-44BF-9EE1-825C96CCCB84}" destId="{52792FB9-D706-44E9-8794-BA0A0D87EE97}" srcOrd="1" destOrd="0" presId="urn:microsoft.com/office/officeart/2005/8/layout/hList7#1"/>
    <dgm:cxn modelId="{A793A950-083B-4AD0-BC98-A72CCEEB4CC5}" type="presOf" srcId="{16977C60-C9CE-4B5D-A794-D7BAFF626E00}" destId="{5259A90A-D943-4F44-B744-430CF8FFFA8D}" srcOrd="0" destOrd="0" presId="urn:microsoft.com/office/officeart/2005/8/layout/hList7#1"/>
    <dgm:cxn modelId="{E9F9FB97-7037-4161-8813-1FC137B21FDC}" type="presOf" srcId="{4100DFDA-6187-4CAB-98EC-F1FCD515AD00}" destId="{AEC3DBBF-E3B5-48F9-B68F-834054216858}" srcOrd="1" destOrd="0" presId="urn:microsoft.com/office/officeart/2005/8/layout/hList7#1"/>
    <dgm:cxn modelId="{8EFF1ECD-88F3-4280-88EF-F75F6C8E90E5}" type="presOf" srcId="{743629A4-0FAF-4D8C-AD37-606688062970}" destId="{710D4F04-8E65-41C1-AE1A-EC820565D65D}" srcOrd="0" destOrd="0" presId="urn:microsoft.com/office/officeart/2005/8/layout/hList7#1"/>
    <dgm:cxn modelId="{28C04DDB-23BE-4936-8821-617CC5AB4A1E}" type="presOf" srcId="{29BCA6C7-AB94-4DDC-9002-88ECCECDD470}" destId="{DC57AA67-BB0C-436A-8311-CCADCB517509}" srcOrd="0" destOrd="0" presId="urn:microsoft.com/office/officeart/2005/8/layout/hList7#1"/>
    <dgm:cxn modelId="{6CD0867F-E7D9-4D6E-8421-3F112030556B}" srcId="{16977C60-C9CE-4B5D-A794-D7BAFF626E00}" destId="{982A9893-AF29-44BF-9EE1-825C96CCCB84}" srcOrd="0" destOrd="0" parTransId="{218B9BB6-ED6A-4AE6-AE96-F46EB8019E39}" sibTransId="{743629A4-0FAF-4D8C-AD37-606688062970}"/>
    <dgm:cxn modelId="{CFED0A68-738C-482D-A252-3D553210EDA1}" type="presParOf" srcId="{5259A90A-D943-4F44-B744-430CF8FFFA8D}" destId="{54CDFF4C-81B0-41BB-9998-7B4B129B3E28}" srcOrd="0" destOrd="0" presId="urn:microsoft.com/office/officeart/2005/8/layout/hList7#1"/>
    <dgm:cxn modelId="{473D0565-F148-499F-9035-54355C7F7BB7}" type="presParOf" srcId="{5259A90A-D943-4F44-B744-430CF8FFFA8D}" destId="{CE3A265A-0DB6-49CD-8425-46DFF56BDCDD}" srcOrd="1" destOrd="0" presId="urn:microsoft.com/office/officeart/2005/8/layout/hList7#1"/>
    <dgm:cxn modelId="{42C54B84-2ADE-4567-8CE9-58E55109BE43}" type="presParOf" srcId="{CE3A265A-0DB6-49CD-8425-46DFF56BDCDD}" destId="{D8C8F432-9D2A-423F-A480-E04ABC1348EA}" srcOrd="0" destOrd="0" presId="urn:microsoft.com/office/officeart/2005/8/layout/hList7#1"/>
    <dgm:cxn modelId="{F8CA568E-130D-4344-AE0D-61A2CB7B3B06}" type="presParOf" srcId="{D8C8F432-9D2A-423F-A480-E04ABC1348EA}" destId="{14380E18-9A73-4693-AA09-9A5B938DE7BE}" srcOrd="0" destOrd="0" presId="urn:microsoft.com/office/officeart/2005/8/layout/hList7#1"/>
    <dgm:cxn modelId="{B5C0FBAA-1ED8-481C-AF4C-5B5FD8FA1E31}" type="presParOf" srcId="{D8C8F432-9D2A-423F-A480-E04ABC1348EA}" destId="{52792FB9-D706-44E9-8794-BA0A0D87EE97}" srcOrd="1" destOrd="0" presId="urn:microsoft.com/office/officeart/2005/8/layout/hList7#1"/>
    <dgm:cxn modelId="{3B0D26EF-7D10-45B2-BA2B-1F378958B640}" type="presParOf" srcId="{D8C8F432-9D2A-423F-A480-E04ABC1348EA}" destId="{7ED8C7D9-E7AA-49D5-B7CA-202B5E8212D9}" srcOrd="2" destOrd="0" presId="urn:microsoft.com/office/officeart/2005/8/layout/hList7#1"/>
    <dgm:cxn modelId="{4C3C346D-88CA-49C5-8A04-106A9EA2209F}" type="presParOf" srcId="{D8C8F432-9D2A-423F-A480-E04ABC1348EA}" destId="{878BC7C1-2F4C-46EE-9F04-B02E8B8A9171}" srcOrd="3" destOrd="0" presId="urn:microsoft.com/office/officeart/2005/8/layout/hList7#1"/>
    <dgm:cxn modelId="{067A1374-2F5A-4828-8177-773FA89F5198}" type="presParOf" srcId="{CE3A265A-0DB6-49CD-8425-46DFF56BDCDD}" destId="{710D4F04-8E65-41C1-AE1A-EC820565D65D}" srcOrd="1" destOrd="0" presId="urn:microsoft.com/office/officeart/2005/8/layout/hList7#1"/>
    <dgm:cxn modelId="{4FEC4C27-5E07-445A-A892-FF4D9F512B80}" type="presParOf" srcId="{CE3A265A-0DB6-49CD-8425-46DFF56BDCDD}" destId="{5B0D38DC-7CF7-4C7E-91E7-940A04B4AF00}" srcOrd="2" destOrd="0" presId="urn:microsoft.com/office/officeart/2005/8/layout/hList7#1"/>
    <dgm:cxn modelId="{4AE84500-560E-49FE-87B3-171E779AC99D}" type="presParOf" srcId="{5B0D38DC-7CF7-4C7E-91E7-940A04B4AF00}" destId="{8DA777F8-8704-4AAB-9FA5-0F95BB444C08}" srcOrd="0" destOrd="0" presId="urn:microsoft.com/office/officeart/2005/8/layout/hList7#1"/>
    <dgm:cxn modelId="{497006E1-3991-445E-9CD6-B49E2B22A993}" type="presParOf" srcId="{5B0D38DC-7CF7-4C7E-91E7-940A04B4AF00}" destId="{AEC3DBBF-E3B5-48F9-B68F-834054216858}" srcOrd="1" destOrd="0" presId="urn:microsoft.com/office/officeart/2005/8/layout/hList7#1"/>
    <dgm:cxn modelId="{C15E31A1-9D63-404E-AC53-F6D925DCC85B}" type="presParOf" srcId="{5B0D38DC-7CF7-4C7E-91E7-940A04B4AF00}" destId="{0CDE0D8A-336E-4555-9A78-8010E6148BF3}" srcOrd="2" destOrd="0" presId="urn:microsoft.com/office/officeart/2005/8/layout/hList7#1"/>
    <dgm:cxn modelId="{D41F3200-D482-4A95-A5B0-0DDE93A854F9}" type="presParOf" srcId="{5B0D38DC-7CF7-4C7E-91E7-940A04B4AF00}" destId="{CBF537D4-A545-4B6C-939F-63E432C9F5A6}" srcOrd="3" destOrd="0" presId="urn:microsoft.com/office/officeart/2005/8/layout/hList7#1"/>
    <dgm:cxn modelId="{A3D9ACFC-A95A-42E1-8A3E-163FAC7113BE}" type="presParOf" srcId="{CE3A265A-0DB6-49CD-8425-46DFF56BDCDD}" destId="{AB92182A-DE47-4F5D-AAE9-9241E3443498}" srcOrd="3" destOrd="0" presId="urn:microsoft.com/office/officeart/2005/8/layout/hList7#1"/>
    <dgm:cxn modelId="{88158B2E-0474-44D5-A65E-A7AD64790F97}" type="presParOf" srcId="{CE3A265A-0DB6-49CD-8425-46DFF56BDCDD}" destId="{4570698D-C253-448B-B958-9248DE8E585F}" srcOrd="4" destOrd="0" presId="urn:microsoft.com/office/officeart/2005/8/layout/hList7#1"/>
    <dgm:cxn modelId="{09D58A13-716D-4A7C-B0AE-404643EDAB90}" type="presParOf" srcId="{4570698D-C253-448B-B958-9248DE8E585F}" destId="{DC57AA67-BB0C-436A-8311-CCADCB517509}" srcOrd="0" destOrd="0" presId="urn:microsoft.com/office/officeart/2005/8/layout/hList7#1"/>
    <dgm:cxn modelId="{5565003C-B12F-4B69-AA97-9427359E4434}" type="presParOf" srcId="{4570698D-C253-448B-B958-9248DE8E585F}" destId="{A7079005-9C7D-4CC2-AF0F-671C3A00B010}" srcOrd="1" destOrd="0" presId="urn:microsoft.com/office/officeart/2005/8/layout/hList7#1"/>
    <dgm:cxn modelId="{B2083369-AB5E-46DB-8B60-CA5236A73C6E}" type="presParOf" srcId="{4570698D-C253-448B-B958-9248DE8E585F}" destId="{B649FBB1-0B4B-4609-871C-FED7BF315C9F}" srcOrd="2" destOrd="0" presId="urn:microsoft.com/office/officeart/2005/8/layout/hList7#1"/>
    <dgm:cxn modelId="{91CD1DD8-2302-4A88-B2D4-11B1BBE1DFB2}" type="presParOf" srcId="{4570698D-C253-448B-B958-9248DE8E585F}" destId="{50205122-CAA7-4B2D-9630-970F04BD2C9B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AF88C0F4-4BA9-4D1E-9AC2-D9EE8739D6D8}" type="datetimeFigureOut">
              <a:rPr lang="en-US" smtClean="0"/>
              <a:t>11/14/2019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225" y="692150"/>
            <a:ext cx="6143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025BB319-024B-4379-922C-FAC9DC6A616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353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724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8625" algn="l" defTabSz="121724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7249" algn="l" defTabSz="121724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5874" algn="l" defTabSz="121724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4499" algn="l" defTabSz="121724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3123" algn="l" defTabSz="121724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1748" algn="l" defTabSz="121724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0372" algn="l" defTabSz="121724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68997" algn="l" defTabSz="1217249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066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5667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7833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8391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32509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7861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0492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3955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2548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5408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490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32649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5799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620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2031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276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2081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1803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1525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59714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05431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5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1463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45330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18649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01943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27238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01412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38980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36126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83803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05823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720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08972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66589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12614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83700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131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8265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4655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1813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9774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3225" y="692150"/>
            <a:ext cx="6143625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5BB319-024B-4379-922C-FAC9DC6A616E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347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79172" y="2422144"/>
            <a:ext cx="5191490" cy="4435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2218692" y="4928188"/>
            <a:ext cx="245699" cy="492443"/>
          </a:xfrm>
          <a:prstGeom prst="rect">
            <a:avLst/>
          </a:prstGeom>
          <a:noFill/>
        </p:spPr>
        <p:txBody>
          <a:bodyPr wrap="none" lIns="121725" tIns="60862" rIns="121725" bIns="60862" rtlCol="0">
            <a:spAutoFit/>
          </a:bodyPr>
          <a:lstStyle/>
          <a:p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7905195" y="3048000"/>
            <a:ext cx="3952597" cy="914400"/>
          </a:xfrm>
        </p:spPr>
        <p:txBody>
          <a:bodyPr>
            <a:normAutofit/>
          </a:bodyPr>
          <a:lstStyle>
            <a:lvl1pPr marL="0" indent="0" algn="l">
              <a:buNone/>
              <a:defRPr sz="32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3200" b="1" i="1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3700" b="0" i="1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7905195" y="4267200"/>
            <a:ext cx="3952597" cy="838200"/>
          </a:xfrm>
        </p:spPr>
        <p:txBody>
          <a:bodyPr>
            <a:normAutofit/>
          </a:bodyPr>
          <a:lstStyle>
            <a:lvl1pPr marL="0" indent="0" algn="l">
              <a:buNone/>
              <a:defRPr sz="32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3200" b="0" i="1">
                <a:solidFill>
                  <a:srgbClr val="084A9C"/>
                </a:solidFill>
              </a:rPr>
              <a:t>Presenter/Date</a:t>
            </a:r>
            <a:endParaRPr lang="en-US" sz="3700" b="0" i="1">
              <a:solidFill>
                <a:srgbClr val="084A9C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218692" y="4928188"/>
            <a:ext cx="245699" cy="492443"/>
          </a:xfrm>
          <a:prstGeom prst="rect">
            <a:avLst/>
          </a:prstGeom>
          <a:noFill/>
        </p:spPr>
        <p:txBody>
          <a:bodyPr wrap="none" lIns="121725" tIns="60862" rIns="121725" bIns="60862" rtlCol="0">
            <a:spAutoFit/>
          </a:bodyPr>
          <a:lstStyle/>
          <a:p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15" name="Picture 14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700" y="228600"/>
            <a:ext cx="3527684" cy="914400"/>
          </a:xfrm>
          <a:prstGeom prst="rect">
            <a:avLst/>
          </a:prstGeom>
        </p:spPr>
      </p:pic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5984" y="6356352"/>
            <a:ext cx="2837762" cy="365125"/>
          </a:xfrm>
          <a:prstGeom prst="rect">
            <a:avLst/>
          </a:prstGeom>
        </p:spPr>
        <p:txBody>
          <a:bodyPr vert="horz" lIns="121725" tIns="60862" rIns="121725" bIns="60862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-45041" y="1303869"/>
            <a:ext cx="12251925" cy="1320799"/>
            <a:chOff x="-16933" y="1"/>
            <a:chExt cx="9211733" cy="1015999"/>
          </a:xfrm>
        </p:grpSpPr>
        <p:sp>
          <p:nvSpPr>
            <p:cNvPr id="16" name="Rectangle 15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3328"/>
                </a:lnSpc>
                <a:spcBef>
                  <a:spcPct val="0"/>
                </a:spcBef>
                <a:spcAft>
                  <a:spcPts val="1331"/>
                </a:spcAft>
                <a:buClr>
                  <a:srgbClr val="FDAA03"/>
                </a:buClr>
              </a:pPr>
              <a:endParaRPr lang="en-US" sz="2400" b="1" dirty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7" name="Rectangle 16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3328"/>
                </a:lnSpc>
                <a:spcBef>
                  <a:spcPct val="0"/>
                </a:spcBef>
                <a:spcAft>
                  <a:spcPts val="1331"/>
                </a:spcAft>
                <a:buClr>
                  <a:srgbClr val="FDAA03"/>
                </a:buClr>
              </a:pPr>
              <a:endParaRPr lang="en-US" sz="2400" b="1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18" name="Title 9"/>
          <p:cNvSpPr>
            <a:spLocks noGrp="1"/>
          </p:cNvSpPr>
          <p:nvPr>
            <p:ph type="title"/>
          </p:nvPr>
        </p:nvSpPr>
        <p:spPr>
          <a:xfrm>
            <a:off x="22521" y="1490136"/>
            <a:ext cx="12161838" cy="830299"/>
          </a:xfrm>
          <a:noFill/>
          <a:ln>
            <a:noFill/>
          </a:ln>
          <a:effectLst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2547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CMS title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404376"/>
            <a:ext cx="5212286" cy="4453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-2218692" y="4928188"/>
            <a:ext cx="245699" cy="492443"/>
          </a:xfrm>
          <a:prstGeom prst="rect">
            <a:avLst/>
          </a:prstGeom>
          <a:noFill/>
        </p:spPr>
        <p:txBody>
          <a:bodyPr wrap="none" lIns="121725" tIns="60862" rIns="121725" bIns="60862" rtlCol="0">
            <a:spAutoFit/>
          </a:bodyPr>
          <a:lstStyle/>
          <a:p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776873" y="3048000"/>
            <a:ext cx="5675524" cy="914400"/>
          </a:xfrm>
        </p:spPr>
        <p:txBody>
          <a:bodyPr>
            <a:normAutofit/>
          </a:bodyPr>
          <a:lstStyle>
            <a:lvl1pPr marL="0" indent="0" algn="l">
              <a:buNone/>
              <a:defRPr sz="32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3200" b="1" i="1" dirty="0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3700" b="0" i="1" dirty="0">
              <a:solidFill>
                <a:srgbClr val="084A9C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5776873" y="4267200"/>
            <a:ext cx="5675524" cy="838200"/>
          </a:xfrm>
        </p:spPr>
        <p:txBody>
          <a:bodyPr>
            <a:normAutofit/>
          </a:bodyPr>
          <a:lstStyle>
            <a:lvl1pPr marL="0" indent="0" algn="l">
              <a:buNone/>
              <a:defRPr sz="32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3200" b="0" i="1" dirty="0">
                <a:solidFill>
                  <a:srgbClr val="084A9C"/>
                </a:solidFill>
              </a:rPr>
              <a:t>Presenter/Date</a:t>
            </a:r>
            <a:endParaRPr lang="en-US" sz="3700" b="0" i="1" dirty="0">
              <a:solidFill>
                <a:srgbClr val="084A9C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218692" y="4928188"/>
            <a:ext cx="245699" cy="492443"/>
          </a:xfrm>
          <a:prstGeom prst="rect">
            <a:avLst/>
          </a:prstGeom>
          <a:noFill/>
        </p:spPr>
        <p:txBody>
          <a:bodyPr wrap="none" lIns="121725" tIns="60862" rIns="121725" bIns="60862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The Centers for Medicare and Medicaid logo.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700" y="228600"/>
            <a:ext cx="3527684" cy="914400"/>
          </a:xfrm>
          <a:prstGeom prst="rect">
            <a:avLst/>
          </a:prstGeom>
        </p:spPr>
      </p:pic>
      <p:sp>
        <p:nvSpPr>
          <p:cNvPr id="1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5984" y="6356352"/>
            <a:ext cx="2837762" cy="365125"/>
          </a:xfrm>
          <a:prstGeom prst="rect">
            <a:avLst/>
          </a:prstGeom>
        </p:spPr>
        <p:txBody>
          <a:bodyPr vert="horz" lIns="121725" tIns="60862" rIns="121725" bIns="60862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-45041" y="1303871"/>
            <a:ext cx="12251925" cy="1269999"/>
            <a:chOff x="-16933" y="1"/>
            <a:chExt cx="9211733" cy="976922"/>
          </a:xfrm>
        </p:grpSpPr>
        <p:sp>
          <p:nvSpPr>
            <p:cNvPr id="16" name="Rectangle 15"/>
            <p:cNvSpPr/>
            <p:nvPr userDrawn="1"/>
          </p:nvSpPr>
          <p:spPr bwMode="auto">
            <a:xfrm>
              <a:off x="0" y="892258"/>
              <a:ext cx="9194800" cy="84665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3328"/>
                </a:lnSpc>
                <a:spcBef>
                  <a:spcPct val="0"/>
                </a:spcBef>
                <a:spcAft>
                  <a:spcPts val="1331"/>
                </a:spcAft>
                <a:buClr>
                  <a:srgbClr val="FDAA03"/>
                </a:buClr>
              </a:pPr>
              <a:endParaRPr lang="en-US" b="1" dirty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7" name="Rectangle 16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3328"/>
                </a:lnSpc>
                <a:spcBef>
                  <a:spcPct val="0"/>
                </a:spcBef>
                <a:spcAft>
                  <a:spcPts val="1331"/>
                </a:spcAft>
                <a:buClr>
                  <a:srgbClr val="FDAA03"/>
                </a:buClr>
              </a:pPr>
              <a:endParaRPr lang="en-US" b="1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18" name="Title 9"/>
          <p:cNvSpPr>
            <a:spLocks noGrp="1"/>
          </p:cNvSpPr>
          <p:nvPr>
            <p:ph type="title"/>
          </p:nvPr>
        </p:nvSpPr>
        <p:spPr>
          <a:xfrm>
            <a:off x="22521" y="1490136"/>
            <a:ext cx="12161838" cy="830299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07177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8092" y="6356352"/>
            <a:ext cx="2837762" cy="365125"/>
          </a:xfrm>
          <a:prstGeom prst="rect">
            <a:avLst/>
          </a:prstGeom>
        </p:spPr>
        <p:txBody>
          <a:bodyPr lIns="121725" tIns="60862" rIns="121725" bIns="60862"/>
          <a:lstStyle/>
          <a:p>
            <a:fld id="{6B231C2D-8A1D-4756-94E2-903A80FB250D}" type="datetimeFigureOut">
              <a:rPr lang="en-US" smtClean="0"/>
              <a:t>11/14/2019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55295" y="6356352"/>
            <a:ext cx="3851249" cy="365125"/>
          </a:xfrm>
          <a:prstGeom prst="rect">
            <a:avLst/>
          </a:prstGeom>
        </p:spPr>
        <p:txBody>
          <a:bodyPr lIns="121725" tIns="60862" rIns="121725" bIns="60862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215CF-4236-427A-A50E-AEF7E01E1D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279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MS title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2218692" y="4928188"/>
            <a:ext cx="245699" cy="492443"/>
          </a:xfrm>
          <a:prstGeom prst="rect">
            <a:avLst/>
          </a:prstGeom>
          <a:noFill/>
        </p:spPr>
        <p:txBody>
          <a:bodyPr wrap="none" lIns="121725" tIns="60862" rIns="121725" bIns="60862" rtlCol="0">
            <a:spAutoFit/>
          </a:bodyPr>
          <a:lstStyle/>
          <a:p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-2218692" y="4928188"/>
            <a:ext cx="245699" cy="492443"/>
          </a:xfrm>
          <a:prstGeom prst="rect">
            <a:avLst/>
          </a:prstGeom>
          <a:noFill/>
        </p:spPr>
        <p:txBody>
          <a:bodyPr wrap="none" lIns="121725" tIns="60862" rIns="121725" bIns="60862" rtlCol="0">
            <a:spAutoFit/>
          </a:bodyPr>
          <a:lstStyle/>
          <a:p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10" name="Picture 9" descr="The Centers for Medicare and Medicaid logo.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1349" y="2550070"/>
            <a:ext cx="11857792" cy="3088732"/>
          </a:xfrm>
          <a:prstGeom prst="rect">
            <a:avLst/>
          </a:prstGeom>
        </p:spPr>
      </p:pic>
      <p:sp>
        <p:nvSpPr>
          <p:cNvPr id="1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05395" y="2819400"/>
            <a:ext cx="11351049" cy="1752600"/>
          </a:xfrm>
        </p:spPr>
        <p:txBody>
          <a:bodyPr>
            <a:normAutofit/>
          </a:bodyPr>
          <a:lstStyle>
            <a:lvl1pPr marL="0" indent="0" algn="l">
              <a:buNone/>
              <a:defRPr sz="32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3200" b="1" i="1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3700" b="0" i="1">
              <a:solidFill>
                <a:srgbClr val="084A9C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405395" y="4724400"/>
            <a:ext cx="11351049" cy="838200"/>
          </a:xfrm>
        </p:spPr>
        <p:txBody>
          <a:bodyPr>
            <a:normAutofit/>
          </a:bodyPr>
          <a:lstStyle>
            <a:lvl1pPr marL="0" indent="0" algn="l">
              <a:buNone/>
              <a:defRPr sz="32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3200" b="0" i="1">
                <a:solidFill>
                  <a:srgbClr val="084A9C"/>
                </a:solidFill>
              </a:rPr>
              <a:t>Presenter/Date</a:t>
            </a:r>
            <a:endParaRPr lang="en-US" sz="3700" b="0" i="1">
              <a:solidFill>
                <a:srgbClr val="084A9C"/>
              </a:solidFill>
            </a:endParaRPr>
          </a:p>
        </p:txBody>
      </p: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8918681" y="6508752"/>
            <a:ext cx="2837762" cy="365125"/>
          </a:xfrm>
          <a:prstGeom prst="rect">
            <a:avLst/>
          </a:prstGeom>
        </p:spPr>
        <p:txBody>
          <a:bodyPr vert="horz" lIns="121725" tIns="60862" rIns="121725" bIns="60862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022FF3C-310F-4809-A5BE-BC5BA8AA108D}" type="slidenum">
              <a:rPr lang="en-US" sz="1600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sz="1600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-22519" y="4"/>
            <a:ext cx="12251925" cy="1473199"/>
            <a:chOff x="-16933" y="1"/>
            <a:chExt cx="9211733" cy="1015999"/>
          </a:xfrm>
        </p:grpSpPr>
        <p:sp>
          <p:nvSpPr>
            <p:cNvPr id="16" name="Rectangle 15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3328"/>
                </a:lnSpc>
                <a:spcBef>
                  <a:spcPct val="0"/>
                </a:spcBef>
                <a:spcAft>
                  <a:spcPts val="1331"/>
                </a:spcAft>
                <a:buClr>
                  <a:srgbClr val="FDAA03"/>
                </a:buClr>
              </a:pPr>
              <a:endParaRPr lang="en-US" sz="2400" b="1" dirty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7" name="Rectangle 16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3328"/>
                </a:lnSpc>
                <a:spcBef>
                  <a:spcPct val="0"/>
                </a:spcBef>
                <a:spcAft>
                  <a:spcPts val="1331"/>
                </a:spcAft>
                <a:buClr>
                  <a:srgbClr val="FDAA03"/>
                </a:buClr>
              </a:pPr>
              <a:endParaRPr lang="en-US" sz="2400" b="1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18" name="Title 9"/>
          <p:cNvSpPr>
            <a:spLocks noGrp="1"/>
          </p:cNvSpPr>
          <p:nvPr>
            <p:ph type="title"/>
          </p:nvPr>
        </p:nvSpPr>
        <p:spPr>
          <a:xfrm>
            <a:off x="0" y="135471"/>
            <a:ext cx="12161838" cy="1006687"/>
          </a:xfrm>
          <a:noFill/>
          <a:ln>
            <a:noFill/>
          </a:ln>
          <a:effectLst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83092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MS title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2218692" y="4928188"/>
            <a:ext cx="245699" cy="492443"/>
          </a:xfrm>
          <a:prstGeom prst="rect">
            <a:avLst/>
          </a:prstGeom>
          <a:noFill/>
        </p:spPr>
        <p:txBody>
          <a:bodyPr wrap="none" lIns="121725" tIns="60862" rIns="121725" bIns="60862" rtlCol="0">
            <a:spAutoFit/>
          </a:bodyPr>
          <a:lstStyle/>
          <a:p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587662" y="3048000"/>
            <a:ext cx="4357992" cy="914400"/>
          </a:xfrm>
        </p:spPr>
        <p:txBody>
          <a:bodyPr>
            <a:normAutofit/>
          </a:bodyPr>
          <a:lstStyle>
            <a:lvl1pPr marL="0" indent="0" algn="l">
              <a:buNone/>
              <a:defRPr sz="32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3200" b="1" i="1">
                <a:solidFill>
                  <a:srgbClr val="084A9C"/>
                </a:solidFill>
              </a:rPr>
              <a:t>Subtitle</a:t>
            </a:r>
          </a:p>
          <a:p>
            <a:pPr algn="l"/>
            <a:endParaRPr lang="en-US" sz="3700" b="0" i="1">
              <a:solidFill>
                <a:srgbClr val="084A9C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587662" y="4191000"/>
            <a:ext cx="4357992" cy="838200"/>
          </a:xfrm>
        </p:spPr>
        <p:txBody>
          <a:bodyPr>
            <a:normAutofit/>
          </a:bodyPr>
          <a:lstStyle>
            <a:lvl1pPr marL="0" indent="0" algn="l">
              <a:buNone/>
              <a:defRPr sz="3200" b="1" i="1">
                <a:solidFill>
                  <a:srgbClr val="084A9C"/>
                </a:solidFill>
              </a:defRPr>
            </a:lvl1pPr>
          </a:lstStyle>
          <a:p>
            <a:pPr algn="l"/>
            <a:r>
              <a:rPr lang="en-US" sz="3200" b="0" i="1">
                <a:solidFill>
                  <a:srgbClr val="084A9C"/>
                </a:solidFill>
              </a:rPr>
              <a:t>Presenter/Date</a:t>
            </a:r>
            <a:endParaRPr lang="en-US" sz="3700" b="0" i="1">
              <a:solidFill>
                <a:srgbClr val="084A9C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-2218692" y="4928188"/>
            <a:ext cx="245699" cy="492443"/>
          </a:xfrm>
          <a:prstGeom prst="rect">
            <a:avLst/>
          </a:prstGeom>
          <a:noFill/>
        </p:spPr>
        <p:txBody>
          <a:bodyPr wrap="none" lIns="121725" tIns="60862" rIns="121725" bIns="60862" rtlCol="0">
            <a:spAutoFit/>
          </a:bodyPr>
          <a:lstStyle/>
          <a:p>
            <a:endParaRPr lang="en-US" sz="2400" dirty="0">
              <a:solidFill>
                <a:prstClr val="black"/>
              </a:solidFill>
            </a:endParaRPr>
          </a:p>
        </p:txBody>
      </p:sp>
      <p:pic>
        <p:nvPicPr>
          <p:cNvPr id="10" name="Picture 9" descr="The Centers for Medicare and Medicaid logo.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700" y="228600"/>
            <a:ext cx="3527684" cy="914400"/>
          </a:xfrm>
          <a:prstGeom prst="rect">
            <a:avLst/>
          </a:prstGeom>
        </p:spPr>
      </p:pic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5984" y="6356352"/>
            <a:ext cx="2837762" cy="365125"/>
          </a:xfrm>
          <a:prstGeom prst="rect">
            <a:avLst/>
          </a:prstGeom>
        </p:spPr>
        <p:txBody>
          <a:bodyPr vert="horz" lIns="121725" tIns="60862" rIns="121725" bIns="60862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-22519" y="1422402"/>
            <a:ext cx="12251925" cy="1337735"/>
            <a:chOff x="-16933" y="1"/>
            <a:chExt cx="9211733" cy="1015999"/>
          </a:xfrm>
        </p:grpSpPr>
        <p:sp>
          <p:nvSpPr>
            <p:cNvPr id="15" name="Rectangle 14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3328"/>
                </a:lnSpc>
                <a:spcBef>
                  <a:spcPct val="0"/>
                </a:spcBef>
                <a:spcAft>
                  <a:spcPts val="1331"/>
                </a:spcAft>
                <a:buClr>
                  <a:srgbClr val="FDAA03"/>
                </a:buClr>
              </a:pPr>
              <a:endParaRPr lang="en-US" sz="2400" b="1" dirty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6" name="Rectangle 15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3328"/>
                </a:lnSpc>
                <a:spcBef>
                  <a:spcPct val="0"/>
                </a:spcBef>
                <a:spcAft>
                  <a:spcPts val="1331"/>
                </a:spcAft>
                <a:buClr>
                  <a:srgbClr val="FDAA03"/>
                </a:buClr>
              </a:pPr>
              <a:endParaRPr lang="en-US" sz="2400" b="1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17" name="Title 9"/>
          <p:cNvSpPr>
            <a:spLocks noGrp="1"/>
          </p:cNvSpPr>
          <p:nvPr>
            <p:ph type="title"/>
          </p:nvPr>
        </p:nvSpPr>
        <p:spPr>
          <a:xfrm>
            <a:off x="0" y="1422401"/>
            <a:ext cx="12161838" cy="1018259"/>
          </a:xfrm>
          <a:noFill/>
          <a:ln>
            <a:noFill/>
          </a:ln>
          <a:effectLst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3308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in Bar_No CMS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2218692" y="4928188"/>
            <a:ext cx="245699" cy="492443"/>
          </a:xfrm>
          <a:prstGeom prst="rect">
            <a:avLst/>
          </a:prstGeom>
          <a:noFill/>
        </p:spPr>
        <p:txBody>
          <a:bodyPr wrap="none" lIns="121725" tIns="60862" rIns="121725" bIns="60862" rtlCol="0">
            <a:spAutoFit/>
          </a:bodyPr>
          <a:lstStyle/>
          <a:p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218692" y="4928188"/>
            <a:ext cx="245699" cy="492443"/>
          </a:xfrm>
          <a:prstGeom prst="rect">
            <a:avLst/>
          </a:prstGeom>
          <a:noFill/>
        </p:spPr>
        <p:txBody>
          <a:bodyPr wrap="none" lIns="121725" tIns="60862" rIns="121725" bIns="60862" rtlCol="0">
            <a:spAutoFit/>
          </a:bodyPr>
          <a:lstStyle/>
          <a:p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08092" y="1828801"/>
            <a:ext cx="10945654" cy="4297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0" y="1442090"/>
            <a:ext cx="12161838" cy="99695"/>
            <a:chOff x="0" y="1472565"/>
            <a:chExt cx="9144000" cy="99695"/>
          </a:xfrm>
        </p:grpSpPr>
        <p:cxnSp>
          <p:nvCxnSpPr>
            <p:cNvPr id="17" name="Straight Connector 16"/>
            <p:cNvCxnSpPr/>
            <p:nvPr userDrawn="1"/>
          </p:nvCxnSpPr>
          <p:spPr>
            <a:xfrm>
              <a:off x="0" y="1572260"/>
              <a:ext cx="9144000" cy="0"/>
            </a:xfrm>
            <a:prstGeom prst="line">
              <a:avLst/>
            </a:prstGeom>
            <a:ln w="101600" cap="sq">
              <a:solidFill>
                <a:srgbClr val="FFD00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 userDrawn="1"/>
          </p:nvCxnSpPr>
          <p:spPr>
            <a:xfrm>
              <a:off x="0" y="1472565"/>
              <a:ext cx="9144000" cy="0"/>
            </a:xfrm>
            <a:prstGeom prst="line">
              <a:avLst/>
            </a:prstGeom>
            <a:ln w="101600" cap="sq">
              <a:solidFill>
                <a:srgbClr val="084A9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itle 22"/>
          <p:cNvSpPr>
            <a:spLocks noGrp="1"/>
          </p:cNvSpPr>
          <p:nvPr userDrawn="1">
            <p:ph type="title"/>
          </p:nvPr>
        </p:nvSpPr>
        <p:spPr>
          <a:xfrm>
            <a:off x="0" y="0"/>
            <a:ext cx="12161838" cy="1371600"/>
          </a:xfrm>
          <a:noFill/>
          <a:effectLst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5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5984" y="6356352"/>
            <a:ext cx="2837762" cy="365125"/>
          </a:xfrm>
          <a:prstGeom prst="rect">
            <a:avLst/>
          </a:prstGeom>
        </p:spPr>
        <p:txBody>
          <a:bodyPr vert="horz" lIns="121725" tIns="60862" rIns="121725" bIns="60862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674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 userDrawn="1"/>
        </p:nvGrpSpPr>
        <p:grpSpPr>
          <a:xfrm>
            <a:off x="-22519" y="6"/>
            <a:ext cx="12251925" cy="1015999"/>
            <a:chOff x="-16933" y="1"/>
            <a:chExt cx="9211733" cy="1015999"/>
          </a:xfrm>
        </p:grpSpPr>
        <p:sp>
          <p:nvSpPr>
            <p:cNvPr id="6" name="Rectangle 5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3328"/>
                </a:lnSpc>
                <a:spcBef>
                  <a:spcPct val="0"/>
                </a:spcBef>
                <a:spcAft>
                  <a:spcPts val="1331"/>
                </a:spcAft>
                <a:buClr>
                  <a:srgbClr val="FDAA03"/>
                </a:buClr>
              </a:pPr>
              <a:endParaRPr lang="en-US" sz="2400" b="1" dirty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3" name="Rectangle 12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3328"/>
                </a:lnSpc>
                <a:spcBef>
                  <a:spcPct val="0"/>
                </a:spcBef>
                <a:spcAft>
                  <a:spcPts val="1331"/>
                </a:spcAft>
                <a:buClr>
                  <a:srgbClr val="FDAA03"/>
                </a:buClr>
              </a:pPr>
              <a:endParaRPr lang="en-US" sz="2400" b="1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08092" y="1828801"/>
            <a:ext cx="10945654" cy="4297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0" y="135468"/>
            <a:ext cx="12161838" cy="694267"/>
          </a:xfrm>
          <a:noFill/>
          <a:ln>
            <a:noFill/>
          </a:ln>
          <a:effectLst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69455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810789" y="430504"/>
            <a:ext cx="10945654" cy="868363"/>
          </a:xfrm>
          <a:prstGeom prst="rect">
            <a:avLst/>
          </a:prstGeom>
          <a:noFill/>
          <a:effectLst/>
        </p:spPr>
        <p:txBody>
          <a:bodyPr vert="horz" lIns="121725" tIns="60862" rIns="121725" bIns="60862" rtlCol="0" anchor="ctr" anchorCtr="0">
            <a:normAutofit/>
          </a:bodyPr>
          <a:lstStyle>
            <a:lvl1pPr>
              <a:lnSpc>
                <a:spcPts val="4260"/>
              </a:lnSpc>
              <a:defRPr lang="en-US" sz="53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70736" y="93031"/>
            <a:ext cx="659386" cy="180919"/>
          </a:xfrm>
          <a:prstGeom prst="rect">
            <a:avLst/>
          </a:prstGeom>
        </p:spPr>
        <p:txBody>
          <a:bodyPr vert="horz" lIns="121725" tIns="60862" rIns="121725" bIns="60862" rtlCol="0" anchor="b"/>
          <a:lstStyle>
            <a:lvl1pPr algn="ctr">
              <a:defRPr lang="en-US" smtClean="0"/>
            </a:lvl1pPr>
          </a:lstStyle>
          <a:p>
            <a:fld id="{295008BC-DA31-4D19-837B-EFA4386B05F5}" type="slidenum">
              <a:rPr>
                <a:solidFill>
                  <a:srgbClr val="FFFFFF">
                    <a:lumMod val="50000"/>
                  </a:srgbClr>
                </a:solidFill>
              </a:rPr>
              <a:pPr/>
              <a:t>‹#›</a:t>
            </a:fld>
            <a:endParaRPr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3" name="Straight Connector 2"/>
          <p:cNvCxnSpPr>
            <a:stCxn id="6" idx="3"/>
            <a:endCxn id="6" idx="3"/>
          </p:cNvCxnSpPr>
          <p:nvPr userDrawn="1"/>
        </p:nvCxnSpPr>
        <p:spPr>
          <a:xfrm>
            <a:off x="11830122" y="183489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11756443" y="90459"/>
            <a:ext cx="0" cy="15240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11249700" y="90459"/>
            <a:ext cx="0" cy="15240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 userDrawn="1"/>
        </p:nvSpPr>
        <p:spPr bwMode="auto">
          <a:xfrm>
            <a:off x="3" y="3"/>
            <a:ext cx="563048" cy="1117599"/>
          </a:xfrm>
          <a:prstGeom prst="rect">
            <a:avLst/>
          </a:prstGeom>
          <a:solidFill>
            <a:srgbClr val="EFC20D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21725" tIns="60862" rIns="121725" bIns="60862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ts val="3328"/>
              </a:lnSpc>
              <a:spcBef>
                <a:spcPct val="0"/>
              </a:spcBef>
              <a:spcAft>
                <a:spcPts val="1331"/>
              </a:spcAft>
              <a:buClr>
                <a:srgbClr val="FDAA03"/>
              </a:buClr>
            </a:pPr>
            <a:endParaRPr lang="en-US" sz="2400" b="1" dirty="0">
              <a:solidFill>
                <a:prstClr val="black"/>
              </a:solidFill>
              <a:latin typeface="Arial" charset="0"/>
            </a:endParaRPr>
          </a:p>
        </p:txBody>
      </p:sp>
      <p:cxnSp>
        <p:nvCxnSpPr>
          <p:cNvPr id="11" name="Straight Connector 10"/>
          <p:cNvCxnSpPr/>
          <p:nvPr userDrawn="1"/>
        </p:nvCxnSpPr>
        <p:spPr bwMode="auto">
          <a:xfrm>
            <a:off x="1118005" y="1178468"/>
            <a:ext cx="10566851" cy="0"/>
          </a:xfrm>
          <a:prstGeom prst="line">
            <a:avLst/>
          </a:prstGeom>
          <a:solidFill>
            <a:srgbClr val="FFCC99"/>
          </a:solidFill>
          <a:ln w="12700" cap="flat" cmpd="sng" algn="ctr">
            <a:solidFill>
              <a:srgbClr val="EFC20D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ectangle 11"/>
          <p:cNvSpPr/>
          <p:nvPr userDrawn="1"/>
        </p:nvSpPr>
        <p:spPr bwMode="auto">
          <a:xfrm>
            <a:off x="1" y="1320801"/>
            <a:ext cx="540526" cy="55372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121725" tIns="60862" rIns="121725" bIns="60862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ts val="3328"/>
              </a:lnSpc>
              <a:spcBef>
                <a:spcPct val="0"/>
              </a:spcBef>
              <a:spcAft>
                <a:spcPts val="1331"/>
              </a:spcAft>
              <a:buClr>
                <a:srgbClr val="FDAA03"/>
              </a:buClr>
            </a:pPr>
            <a:endParaRPr lang="en-US" sz="2400" b="1" dirty="0">
              <a:solidFill>
                <a:srgbClr val="005F9E"/>
              </a:solidFill>
              <a:latin typeface="Arial" charset="0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827681" y="1397004"/>
            <a:ext cx="10945654" cy="4297363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70028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>
            <a:off x="-22519" y="6"/>
            <a:ext cx="12251925" cy="1015999"/>
            <a:chOff x="-16933" y="1"/>
            <a:chExt cx="9211733" cy="1015999"/>
          </a:xfrm>
        </p:grpSpPr>
        <p:sp>
          <p:nvSpPr>
            <p:cNvPr id="5" name="Rectangle 4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3328"/>
                </a:lnSpc>
                <a:spcBef>
                  <a:spcPct val="0"/>
                </a:spcBef>
                <a:spcAft>
                  <a:spcPts val="1331"/>
                </a:spcAft>
                <a:buClr>
                  <a:srgbClr val="FDAA03"/>
                </a:buClr>
              </a:pPr>
              <a:endParaRPr lang="en-US" sz="2400" b="1" dirty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6" name="Rectangle 5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3328"/>
                </a:lnSpc>
                <a:spcBef>
                  <a:spcPct val="0"/>
                </a:spcBef>
                <a:spcAft>
                  <a:spcPts val="1331"/>
                </a:spcAft>
                <a:buClr>
                  <a:srgbClr val="FDAA03"/>
                </a:buClr>
              </a:pPr>
              <a:endParaRPr lang="en-US" sz="2400" b="1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7" name="Title 9"/>
          <p:cNvSpPr>
            <a:spLocks noGrp="1"/>
          </p:cNvSpPr>
          <p:nvPr>
            <p:ph type="title"/>
          </p:nvPr>
        </p:nvSpPr>
        <p:spPr>
          <a:xfrm>
            <a:off x="0" y="135468"/>
            <a:ext cx="12161838" cy="694267"/>
          </a:xfrm>
          <a:noFill/>
          <a:ln>
            <a:noFill/>
          </a:ln>
          <a:effectLst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graphicFrame>
        <p:nvGraphicFramePr>
          <p:cNvPr id="8" name="Content Placeholder 7"/>
          <p:cNvGraphicFramePr>
            <a:graphicFrameLocks/>
          </p:cNvGraphicFramePr>
          <p:nvPr userDrawn="1"/>
        </p:nvGraphicFramePr>
        <p:xfrm>
          <a:off x="608092" y="1828801"/>
          <a:ext cx="10945654" cy="4297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91821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>
            <a:off x="-22519" y="6"/>
            <a:ext cx="12251925" cy="1015999"/>
            <a:chOff x="-16933" y="1"/>
            <a:chExt cx="9211733" cy="1015999"/>
          </a:xfrm>
        </p:grpSpPr>
        <p:sp>
          <p:nvSpPr>
            <p:cNvPr id="5" name="Rectangle 4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3328"/>
                </a:lnSpc>
                <a:spcBef>
                  <a:spcPct val="0"/>
                </a:spcBef>
                <a:spcAft>
                  <a:spcPts val="1331"/>
                </a:spcAft>
                <a:buClr>
                  <a:srgbClr val="FDAA03"/>
                </a:buClr>
              </a:pPr>
              <a:endParaRPr lang="en-US" sz="2400" b="1" dirty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6" name="Rectangle 5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3328"/>
                </a:lnSpc>
                <a:spcBef>
                  <a:spcPct val="0"/>
                </a:spcBef>
                <a:spcAft>
                  <a:spcPts val="1331"/>
                </a:spcAft>
                <a:buClr>
                  <a:srgbClr val="FDAA03"/>
                </a:buClr>
              </a:pPr>
              <a:endParaRPr lang="en-US" sz="2400" b="1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08092" y="1828801"/>
            <a:ext cx="10945654" cy="4297363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9"/>
          <p:cNvSpPr>
            <a:spLocks noGrp="1"/>
          </p:cNvSpPr>
          <p:nvPr>
            <p:ph type="title"/>
          </p:nvPr>
        </p:nvSpPr>
        <p:spPr>
          <a:xfrm>
            <a:off x="0" y="135468"/>
            <a:ext cx="12161838" cy="694267"/>
          </a:xfrm>
          <a:noFill/>
          <a:ln>
            <a:noFill/>
          </a:ln>
          <a:effectLst/>
        </p:spPr>
        <p:txBody>
          <a:bodyPr/>
          <a:lstStyle>
            <a:lvl1pPr>
              <a:defRPr b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3170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" name="Group 3"/>
          <p:cNvGrpSpPr/>
          <p:nvPr userDrawn="1"/>
        </p:nvGrpSpPr>
        <p:grpSpPr>
          <a:xfrm>
            <a:off x="-22519" y="6"/>
            <a:ext cx="12251925" cy="1015999"/>
            <a:chOff x="-16933" y="1"/>
            <a:chExt cx="9211733" cy="1015999"/>
          </a:xfrm>
        </p:grpSpPr>
        <p:sp>
          <p:nvSpPr>
            <p:cNvPr id="5" name="Rectangle 4"/>
            <p:cNvSpPr/>
            <p:nvPr userDrawn="1"/>
          </p:nvSpPr>
          <p:spPr bwMode="auto">
            <a:xfrm>
              <a:off x="-16933" y="1"/>
              <a:ext cx="9194800" cy="931332"/>
            </a:xfrm>
            <a:prstGeom prst="rect">
              <a:avLst/>
            </a:prstGeom>
            <a:solidFill>
              <a:srgbClr val="084A9C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3328"/>
                </a:lnSpc>
                <a:spcBef>
                  <a:spcPct val="0"/>
                </a:spcBef>
                <a:spcAft>
                  <a:spcPts val="1331"/>
                </a:spcAft>
                <a:buClr>
                  <a:srgbClr val="FDAA03"/>
                </a:buClr>
              </a:pPr>
              <a:endParaRPr lang="en-US" sz="2400" b="1" dirty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6" name="Rectangle 5"/>
            <p:cNvSpPr/>
            <p:nvPr userDrawn="1"/>
          </p:nvSpPr>
          <p:spPr bwMode="auto">
            <a:xfrm>
              <a:off x="0" y="931335"/>
              <a:ext cx="9194800" cy="84665"/>
            </a:xfrm>
            <a:prstGeom prst="rect">
              <a:avLst/>
            </a:prstGeom>
            <a:solidFill>
              <a:srgbClr val="FFD004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eaLnBrk="0" fontAlgn="base" hangingPunct="0">
                <a:lnSpc>
                  <a:spcPts val="3328"/>
                </a:lnSpc>
                <a:spcBef>
                  <a:spcPct val="0"/>
                </a:spcBef>
                <a:spcAft>
                  <a:spcPts val="1331"/>
                </a:spcAft>
                <a:buClr>
                  <a:srgbClr val="FDAA03"/>
                </a:buClr>
              </a:pPr>
              <a:endParaRPr lang="en-US" sz="2400" b="1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graphicFrame>
        <p:nvGraphicFramePr>
          <p:cNvPr id="7" name="Chart 6"/>
          <p:cNvGraphicFramePr/>
          <p:nvPr userDrawn="1"/>
        </p:nvGraphicFramePr>
        <p:xfrm>
          <a:off x="1925624" y="1828800"/>
          <a:ext cx="810789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itle 9"/>
          <p:cNvSpPr>
            <a:spLocks noGrp="1"/>
          </p:cNvSpPr>
          <p:nvPr>
            <p:ph type="title"/>
          </p:nvPr>
        </p:nvSpPr>
        <p:spPr>
          <a:xfrm>
            <a:off x="0" y="135468"/>
            <a:ext cx="12161838" cy="694267"/>
          </a:xfrm>
          <a:noFill/>
          <a:ln>
            <a:noFill/>
          </a:ln>
          <a:effectLst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7698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8092" y="1600204"/>
            <a:ext cx="10945654" cy="4525963"/>
          </a:xfrm>
          <a:prstGeom prst="rect">
            <a:avLst/>
          </a:prstGeom>
        </p:spPr>
        <p:txBody>
          <a:bodyPr vert="horz" lIns="121725" tIns="60862" rIns="121725" bIns="6086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0" y="0"/>
            <a:ext cx="12161838" cy="1447800"/>
          </a:xfrm>
          <a:prstGeom prst="rect">
            <a:avLst/>
          </a:prstGeom>
          <a:solidFill>
            <a:srgbClr val="FFD004"/>
          </a:solidFill>
          <a:effectLst>
            <a:outerShdw dist="76200" dir="5640000" algn="tl" rotWithShape="0">
              <a:srgbClr val="084A9C"/>
            </a:outerShdw>
          </a:effectLst>
        </p:spPr>
        <p:txBody>
          <a:bodyPr vert="horz" lIns="121725" tIns="60862" rIns="121725" bIns="60862" rtlCol="0" anchor="ctr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5984" y="6356352"/>
            <a:ext cx="2837762" cy="365125"/>
          </a:xfrm>
          <a:prstGeom prst="rect">
            <a:avLst/>
          </a:prstGeom>
        </p:spPr>
        <p:txBody>
          <a:bodyPr vert="horz" lIns="121725" tIns="60862" rIns="121725" bIns="60862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2FF3C-310F-4809-A5BE-BC5BA8AA108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035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indent="0" algn="ctr" defTabSz="1217249" rtl="0" eaLnBrk="1" latinLnBrk="0" hangingPunct="1">
        <a:spcBef>
          <a:spcPts val="0"/>
        </a:spcBef>
        <a:buNone/>
        <a:defRPr sz="59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468" indent="-456468" algn="l" defTabSz="1217249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89015" indent="-380390" algn="l" defTabSz="1217249" rtl="0" eaLnBrk="1" latinLnBrk="0" hangingPunct="1">
        <a:spcBef>
          <a:spcPct val="20000"/>
        </a:spcBef>
        <a:buFont typeface="Arial" pitchFamily="34" charset="0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1562" indent="-304312" algn="l" defTabSz="1217249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0186" indent="-304312" algn="l" defTabSz="1217249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38811" indent="-304312" algn="l" defTabSz="1217249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47436" indent="-304312" algn="l" defTabSz="1217249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56060" indent="-304312" algn="l" defTabSz="1217249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4685" indent="-304312" algn="l" defTabSz="1217249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3309" indent="-304312" algn="l" defTabSz="1217249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72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625" algn="l" defTabSz="12172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249" algn="l" defTabSz="12172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874" algn="l" defTabSz="12172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4499" algn="l" defTabSz="12172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3123" algn="l" defTabSz="12172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1748" algn="l" defTabSz="12172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0372" algn="l" defTabSz="12172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68997" algn="l" defTabSz="1217249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hyperlink" Target="https://slack.com/help/articles/201374536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mailto:HCQIS-Ops-Tools@hcqis.org" TargetMode="Externa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hcqis.org/display/HS/Slack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hyperlink" Target="mailto:HCQIS-Ops-Tools@hcqis.org" TargetMode="External"/><Relationship Id="rId4" Type="http://schemas.openxmlformats.org/officeDocument/2006/relationships/hyperlink" Target="https://hcqis.slack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547519" y="3733800"/>
            <a:ext cx="3952597" cy="914400"/>
          </a:xfrm>
        </p:spPr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Intro &amp; Slack Basics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 to Slack 101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919" y="2667000"/>
            <a:ext cx="2962999" cy="121307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Notes on Channels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64CC82B-77FF-434E-924C-63AB11B68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119" y="1447800"/>
            <a:ext cx="9601200" cy="2667000"/>
          </a:xfrm>
        </p:spPr>
        <p:txBody>
          <a:bodyPr>
            <a:normAutofit fontScale="85000" lnSpcReduction="20000"/>
          </a:bodyPr>
          <a:lstStyle/>
          <a:p>
            <a:pPr marL="0" indent="0">
              <a:buClrTx/>
              <a:buNone/>
            </a:pPr>
            <a:r>
              <a:rPr lang="en-US" sz="3900" b="1" dirty="0">
                <a:solidFill>
                  <a:srgbClr val="F15F23"/>
                </a:solidFill>
                <a:ea typeface="Source Sans Pro"/>
                <a:cs typeface="Source Sans Pro"/>
                <a:sym typeface="Source Sans Pro"/>
              </a:rPr>
              <a:t>Quick facts:</a:t>
            </a:r>
            <a:endParaRPr lang="en-US" sz="3900" dirty="0">
              <a:solidFill>
                <a:srgbClr val="42C299"/>
              </a:solidFill>
              <a:ea typeface="Source Sans Pro"/>
              <a:cs typeface="Source Sans Pro"/>
              <a:sym typeface="Source Sans Pro"/>
            </a:endParaRPr>
          </a:p>
          <a:p>
            <a:pPr marL="342900" indent="-342900">
              <a:buClrTx/>
              <a:buFont typeface="Wingdings" panose="05000000000000000000" pitchFamily="2" charset="2"/>
              <a:buChar char="ü"/>
            </a:pPr>
            <a:r>
              <a:rPr lang="en-US" sz="3900" dirty="0">
                <a:solidFill>
                  <a:srgbClr val="434343"/>
                </a:solidFill>
                <a:ea typeface="Source Sans Pro"/>
                <a:cs typeface="Source Sans Pro"/>
                <a:sym typeface="Source Sans Pro"/>
              </a:rPr>
              <a:t>Letters, numbers, dashes, and underscores only</a:t>
            </a:r>
          </a:p>
          <a:p>
            <a:pPr marL="342900" indent="-342900">
              <a:buClrTx/>
              <a:buFont typeface="Wingdings" panose="05000000000000000000" pitchFamily="2" charset="2"/>
              <a:buChar char="ü"/>
            </a:pPr>
            <a:r>
              <a:rPr lang="en-US" sz="3900" dirty="0">
                <a:solidFill>
                  <a:srgbClr val="434343"/>
                </a:solidFill>
                <a:ea typeface="Source Sans Pro"/>
                <a:cs typeface="Source Sans Pro"/>
                <a:sym typeface="Source Sans Pro"/>
              </a:rPr>
              <a:t>Lowercase with no spaces or periods</a:t>
            </a:r>
          </a:p>
          <a:p>
            <a:pPr marL="342900" indent="-342900">
              <a:buClrTx/>
              <a:buFont typeface="Wingdings" panose="05000000000000000000" pitchFamily="2" charset="2"/>
              <a:buChar char="ü"/>
            </a:pPr>
            <a:r>
              <a:rPr lang="en-US" sz="3900" dirty="0">
                <a:solidFill>
                  <a:srgbClr val="434343"/>
                </a:solidFill>
                <a:ea typeface="Source Sans Pro"/>
                <a:cs typeface="Source Sans Pro"/>
                <a:sym typeface="Source Sans Pro"/>
              </a:rPr>
              <a:t>International (non-Latin) channel names are supported</a:t>
            </a:r>
          </a:p>
          <a:p>
            <a:endParaRPr lang="en-US" dirty="0"/>
          </a:p>
        </p:txBody>
      </p:sp>
      <p:sp>
        <p:nvSpPr>
          <p:cNvPr id="6" name="Google Shape;639;p139">
            <a:extLst>
              <a:ext uri="{FF2B5EF4-FFF2-40B4-BE49-F238E27FC236}">
                <a16:creationId xmlns:a16="http://schemas.microsoft.com/office/drawing/2014/main" xmlns="" id="{C7A8CF70-D1A4-457C-BD60-5F0EE75E38BC}"/>
              </a:ext>
            </a:extLst>
          </p:cNvPr>
          <p:cNvSpPr txBox="1"/>
          <p:nvPr/>
        </p:nvSpPr>
        <p:spPr>
          <a:xfrm>
            <a:off x="1508919" y="4389437"/>
            <a:ext cx="3644513" cy="2011363"/>
          </a:xfrm>
          <a:prstGeom prst="rect">
            <a:avLst/>
          </a:prstGeom>
          <a:noFill/>
          <a:ln w="76200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"/>
              <a:buFont typeface="Arial"/>
              <a:buNone/>
            </a:pPr>
            <a:r>
              <a:rPr lang="en" sz="2000" dirty="0">
                <a:solidFill>
                  <a:srgbClr val="434343"/>
                </a:solidFill>
                <a:latin typeface="+mj-lt"/>
                <a:ea typeface="Source Sans Pro"/>
                <a:cs typeface="Source Sans Pro"/>
                <a:sym typeface="Source Sans Pro"/>
              </a:rPr>
              <a:t>Can convert group DMs → private</a:t>
            </a:r>
            <a:br>
              <a:rPr lang="en" sz="2000" dirty="0">
                <a:solidFill>
                  <a:srgbClr val="434343"/>
                </a:solidFill>
                <a:latin typeface="+mj-lt"/>
                <a:ea typeface="Source Sans Pro"/>
                <a:cs typeface="Source Sans Pro"/>
                <a:sym typeface="Source Sans Pro"/>
              </a:rPr>
            </a:br>
            <a:r>
              <a:rPr lang="en" sz="2000" dirty="0">
                <a:solidFill>
                  <a:srgbClr val="434343"/>
                </a:solidFill>
                <a:latin typeface="+mj-lt"/>
                <a:ea typeface="Source Sans Pro"/>
                <a:cs typeface="Source Sans Pro"/>
                <a:sym typeface="Source Sans Pro"/>
              </a:rPr>
              <a:t>Can convert public → private</a:t>
            </a:r>
            <a:endParaRPr sz="2000" dirty="0">
              <a:solidFill>
                <a:srgbClr val="434343"/>
              </a:solidFill>
              <a:latin typeface="+mj-lt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i="1" dirty="0">
                <a:solidFill>
                  <a:srgbClr val="434343"/>
                </a:solidFill>
                <a:latin typeface="+mj-lt"/>
                <a:ea typeface="Source Sans Pro"/>
                <a:cs typeface="Source Sans Pro"/>
                <a:sym typeface="Source Sans Pro"/>
              </a:rPr>
              <a:t>Cannot</a:t>
            </a:r>
            <a:r>
              <a:rPr lang="en" sz="2000" b="1" dirty="0">
                <a:solidFill>
                  <a:srgbClr val="434343"/>
                </a:solidFill>
                <a:latin typeface="+mj-lt"/>
                <a:ea typeface="Source Sans Pro"/>
                <a:cs typeface="Source Sans Pro"/>
                <a:sym typeface="Source Sans Pro"/>
              </a:rPr>
              <a:t> </a:t>
            </a:r>
            <a:r>
              <a:rPr lang="en" sz="2000" dirty="0">
                <a:solidFill>
                  <a:srgbClr val="434343"/>
                </a:solidFill>
                <a:latin typeface="+mj-lt"/>
                <a:ea typeface="Source Sans Pro"/>
                <a:cs typeface="Source Sans Pro"/>
                <a:sym typeface="Source Sans Pro"/>
              </a:rPr>
              <a:t>convert private → public</a:t>
            </a:r>
            <a:endParaRPr sz="2000" dirty="0">
              <a:solidFill>
                <a:srgbClr val="434343"/>
              </a:solidFill>
              <a:latin typeface="+mj-lt"/>
              <a:ea typeface="Source Sans Pro"/>
              <a:cs typeface="Source Sans Pro"/>
              <a:sym typeface="Source Sans Pr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"/>
              <a:buFont typeface="Arial"/>
              <a:buNone/>
            </a:pPr>
            <a:r>
              <a:rPr lang="en" sz="2000" b="1" i="1" dirty="0">
                <a:solidFill>
                  <a:srgbClr val="434343"/>
                </a:solidFill>
                <a:latin typeface="+mj-lt"/>
                <a:ea typeface="Source Sans Pro"/>
                <a:cs typeface="Source Sans Pro"/>
                <a:sym typeface="Source Sans Pro"/>
              </a:rPr>
              <a:t>Cannot </a:t>
            </a:r>
            <a:r>
              <a:rPr lang="en" sz="2000" dirty="0">
                <a:solidFill>
                  <a:srgbClr val="434343"/>
                </a:solidFill>
                <a:latin typeface="+mj-lt"/>
                <a:ea typeface="Source Sans Pro"/>
                <a:cs typeface="Source Sans Pro"/>
                <a:sym typeface="Source Sans Pro"/>
              </a:rPr>
              <a:t>convert DMs → public</a:t>
            </a:r>
            <a:endParaRPr sz="2000" dirty="0">
              <a:solidFill>
                <a:srgbClr val="434343"/>
              </a:solidFill>
              <a:latin typeface="+mj-lt"/>
              <a:ea typeface="Source Sans Pro"/>
              <a:cs typeface="Source Sans Pro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703611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Create Channel Naming Conventions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64CC82B-77FF-434E-924C-63AB11B68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119" y="1447799"/>
            <a:ext cx="10945654" cy="4724401"/>
          </a:xfrm>
        </p:spPr>
        <p:txBody>
          <a:bodyPr>
            <a:normAutofit fontScale="85000" lnSpcReduction="20000"/>
          </a:bodyPr>
          <a:lstStyle/>
          <a:p>
            <a:pPr marL="0" indent="0">
              <a:buClrTx/>
              <a:buNone/>
            </a:pPr>
            <a:r>
              <a:rPr lang="en-US" sz="3200" b="1" dirty="0">
                <a:solidFill>
                  <a:srgbClr val="42C299"/>
                </a:solidFill>
                <a:ea typeface="Proxima Nova"/>
                <a:cs typeface="Proxima Nova"/>
                <a:sym typeface="Proxima Nova"/>
              </a:rPr>
              <a:t>Channel Naming Conventions Help:</a:t>
            </a:r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US" sz="3000" dirty="0"/>
              <a:t>Keep the channel sidebar organized</a:t>
            </a:r>
            <a:endParaRPr lang="en-US" sz="3000" i="1" dirty="0"/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US" sz="3000" dirty="0"/>
              <a:t>Make discoverability and searching easier</a:t>
            </a:r>
            <a:endParaRPr lang="en-US" sz="3000" b="1" i="1" dirty="0"/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US" sz="3000" dirty="0"/>
              <a:t>Prevent channel duplicates</a:t>
            </a:r>
            <a:endParaRPr lang="en-US" sz="3000" b="1" i="1" dirty="0"/>
          </a:p>
          <a:p>
            <a:pPr marL="0" indent="0">
              <a:buClrTx/>
              <a:buNone/>
            </a:pPr>
            <a:endParaRPr lang="en-US" sz="3200" b="1" dirty="0">
              <a:solidFill>
                <a:srgbClr val="42C299"/>
              </a:solidFill>
              <a:ea typeface="Proxima Nova"/>
              <a:cs typeface="Proxima Nova"/>
              <a:sym typeface="Proxima Nova"/>
            </a:endParaRPr>
          </a:p>
          <a:p>
            <a:pPr marL="0" indent="0">
              <a:buClrTx/>
              <a:buNone/>
            </a:pPr>
            <a:r>
              <a:rPr lang="en-US" sz="3200" b="1" dirty="0">
                <a:solidFill>
                  <a:srgbClr val="42C299"/>
                </a:solidFill>
                <a:ea typeface="Proxima Nova"/>
                <a:cs typeface="Proxima Nova"/>
                <a:sym typeface="Proxima Nova"/>
              </a:rPr>
              <a:t>Channel Naming Conventions :</a:t>
            </a:r>
            <a:endParaRPr lang="en-US" sz="3200" dirty="0">
              <a:solidFill>
                <a:srgbClr val="42C299"/>
              </a:solidFill>
              <a:ea typeface="Proxima Nova"/>
              <a:cs typeface="Proxima Nova"/>
              <a:sym typeface="Proxima Nova"/>
            </a:endParaRPr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US" sz="3000" dirty="0"/>
              <a:t>Use standard prefixes</a:t>
            </a:r>
            <a:endParaRPr lang="en-US" sz="3000" i="1" dirty="0"/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US" sz="3000" dirty="0"/>
              <a:t>Create channels for things like:</a:t>
            </a:r>
            <a:endParaRPr lang="en-US" sz="3000" b="1" i="1" dirty="0"/>
          </a:p>
          <a:p>
            <a:pPr marL="690562" lvl="1" indent="-342900">
              <a:buClrTx/>
              <a:buFont typeface="Wingdings" panose="05000000000000000000" pitchFamily="2" charset="2"/>
              <a:buChar char="§"/>
            </a:pPr>
            <a:r>
              <a:rPr lang="en-US" sz="3000" dirty="0"/>
              <a:t>Teams:#ado-team, #pm3-team, #</a:t>
            </a:r>
            <a:r>
              <a:rPr lang="en-US" sz="3000" dirty="0" err="1"/>
              <a:t>hids</a:t>
            </a:r>
            <a:r>
              <a:rPr lang="en-US" sz="3000" dirty="0"/>
              <a:t>-team</a:t>
            </a:r>
          </a:p>
          <a:p>
            <a:pPr marL="690562" lvl="1" indent="-342900">
              <a:buClrTx/>
              <a:buFont typeface="Wingdings" panose="05000000000000000000" pitchFamily="2" charset="2"/>
              <a:buChar char="§"/>
            </a:pPr>
            <a:r>
              <a:rPr lang="en-US" sz="3000" dirty="0"/>
              <a:t>Help: #help-it, #help-</a:t>
            </a:r>
            <a:r>
              <a:rPr lang="en-US" sz="3000" dirty="0" err="1"/>
              <a:t>hr</a:t>
            </a:r>
            <a:endParaRPr lang="en-US" sz="3000" dirty="0"/>
          </a:p>
          <a:p>
            <a:pPr marL="690562" lvl="1" indent="-342900">
              <a:buClrTx/>
              <a:buFont typeface="Wingdings" panose="05000000000000000000" pitchFamily="2" charset="2"/>
              <a:buChar char="§"/>
            </a:pPr>
            <a:r>
              <a:rPr lang="en-US" sz="3000" dirty="0"/>
              <a:t>Projects: #project-dev, #project-planning</a:t>
            </a:r>
          </a:p>
        </p:txBody>
      </p:sp>
    </p:spTree>
    <p:extLst>
      <p:ext uri="{BB962C8B-B14F-4D97-AF65-F5344CB8AC3E}">
        <p14:creationId xmlns:p14="http://schemas.microsoft.com/office/powerpoint/2010/main" val="32254996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Find and Create Channels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B52F70BB-3503-4B2A-84F5-D20AD74FB1A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688" y="1498592"/>
            <a:ext cx="8863831" cy="4673129"/>
          </a:xfrm>
          <a:prstGeom prst="rect">
            <a:avLst/>
          </a:prstGeom>
        </p:spPr>
      </p:pic>
      <p:sp>
        <p:nvSpPr>
          <p:cNvPr id="11" name="Google Shape;655;p141">
            <a:extLst>
              <a:ext uri="{FF2B5EF4-FFF2-40B4-BE49-F238E27FC236}">
                <a16:creationId xmlns:a16="http://schemas.microsoft.com/office/drawing/2014/main" xmlns="" id="{C55BA5DC-BEB4-461D-B69D-9AAC01EE051F}"/>
              </a:ext>
            </a:extLst>
          </p:cNvPr>
          <p:cNvSpPr/>
          <p:nvPr/>
        </p:nvSpPr>
        <p:spPr>
          <a:xfrm>
            <a:off x="885640" y="2656055"/>
            <a:ext cx="1587218" cy="1810646"/>
          </a:xfrm>
          <a:prstGeom prst="wedgeRoundRectCallout">
            <a:avLst>
              <a:gd name="adj1" fmla="val 70873"/>
              <a:gd name="adj2" fmla="val -44160"/>
              <a:gd name="adj3" fmla="val 0"/>
            </a:avLst>
          </a:prstGeom>
          <a:solidFill>
            <a:srgbClr val="FFFFFF"/>
          </a:solidFill>
          <a:ln w="28575" cap="flat" cmpd="sng">
            <a:solidFill>
              <a:srgbClr val="2EB6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34343"/>
                </a:solidFill>
                <a:latin typeface="+mj-lt"/>
                <a:ea typeface="Proxima Nova"/>
                <a:cs typeface="Proxima Nova"/>
                <a:sym typeface="Proxima Nova"/>
              </a:rPr>
              <a:t>Click on </a:t>
            </a:r>
            <a:r>
              <a:rPr lang="en" sz="1200" b="1" dirty="0">
                <a:solidFill>
                  <a:srgbClr val="434343"/>
                </a:solidFill>
                <a:latin typeface="+mj-lt"/>
                <a:ea typeface="Proxima Nova"/>
                <a:cs typeface="Proxima Nova"/>
                <a:sym typeface="Proxima Nova"/>
              </a:rPr>
              <a:t>Channels</a:t>
            </a:r>
            <a:r>
              <a:rPr lang="en" sz="1200" dirty="0">
                <a:solidFill>
                  <a:srgbClr val="434343"/>
                </a:solidFill>
                <a:latin typeface="+mj-lt"/>
                <a:ea typeface="Proxima Nova"/>
                <a:cs typeface="Proxima Nova"/>
                <a:sym typeface="Proxima Nova"/>
              </a:rPr>
              <a:t> to view all public workspace channels</a:t>
            </a:r>
            <a:endParaRPr sz="1200" dirty="0">
              <a:solidFill>
                <a:srgbClr val="434343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434343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34343"/>
                </a:solidFill>
                <a:latin typeface="+mj-lt"/>
                <a:ea typeface="Proxima Nova"/>
                <a:cs typeface="Proxima Nova"/>
                <a:sym typeface="Proxima Nova"/>
              </a:rPr>
              <a:t>Click on </a:t>
            </a:r>
            <a:r>
              <a:rPr lang="en" sz="1200" b="1" dirty="0">
                <a:solidFill>
                  <a:srgbClr val="434343"/>
                </a:solidFill>
                <a:latin typeface="+mj-lt"/>
                <a:ea typeface="Proxima Nova"/>
                <a:cs typeface="Proxima Nova"/>
                <a:sym typeface="Proxima Nova"/>
              </a:rPr>
              <a:t>Plus Button</a:t>
            </a:r>
            <a:r>
              <a:rPr lang="en" sz="1200" dirty="0">
                <a:solidFill>
                  <a:srgbClr val="434343"/>
                </a:solidFill>
                <a:latin typeface="+mj-lt"/>
                <a:ea typeface="Proxima Nova"/>
                <a:cs typeface="Proxima Nova"/>
                <a:sym typeface="Proxima Nova"/>
              </a:rPr>
              <a:t> to create a new public or private channel </a:t>
            </a:r>
            <a:endParaRPr sz="1200" b="1" u="sng" dirty="0">
              <a:solidFill>
                <a:srgbClr val="434343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sp>
        <p:nvSpPr>
          <p:cNvPr id="12" name="Google Shape;657;p141">
            <a:extLst>
              <a:ext uri="{FF2B5EF4-FFF2-40B4-BE49-F238E27FC236}">
                <a16:creationId xmlns:a16="http://schemas.microsoft.com/office/drawing/2014/main" xmlns="" id="{67012AAA-5882-4663-BFCE-069467BA0ABB}"/>
              </a:ext>
            </a:extLst>
          </p:cNvPr>
          <p:cNvSpPr/>
          <p:nvPr/>
        </p:nvSpPr>
        <p:spPr>
          <a:xfrm>
            <a:off x="885640" y="4964664"/>
            <a:ext cx="1736923" cy="814886"/>
          </a:xfrm>
          <a:prstGeom prst="wedgeRoundRectCallout">
            <a:avLst>
              <a:gd name="adj1" fmla="val 60576"/>
              <a:gd name="adj2" fmla="val -97313"/>
              <a:gd name="adj3" fmla="val 0"/>
            </a:avLst>
          </a:prstGeom>
          <a:solidFill>
            <a:srgbClr val="FFFFFF"/>
          </a:solidFill>
          <a:ln w="28575" cap="flat" cmpd="sng">
            <a:solidFill>
              <a:srgbClr val="2EB6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solidFill>
                  <a:srgbClr val="434343"/>
                </a:solidFill>
                <a:latin typeface="+mj-lt"/>
                <a:ea typeface="Proxima Nova"/>
                <a:cs typeface="Proxima Nova"/>
                <a:sym typeface="Proxima Nova"/>
              </a:rPr>
              <a:t>Click on </a:t>
            </a:r>
            <a:r>
              <a:rPr lang="en" sz="1200" b="1" dirty="0">
                <a:solidFill>
                  <a:srgbClr val="434343"/>
                </a:solidFill>
                <a:latin typeface="+mj-lt"/>
                <a:ea typeface="Proxima Nova"/>
                <a:cs typeface="Proxima Nova"/>
                <a:sym typeface="Proxima Nova"/>
              </a:rPr>
              <a:t>Direct Messages </a:t>
            </a:r>
            <a:r>
              <a:rPr lang="en" sz="1200" dirty="0">
                <a:solidFill>
                  <a:srgbClr val="434343"/>
                </a:solidFill>
                <a:latin typeface="+mj-lt"/>
                <a:ea typeface="Proxima Nova"/>
                <a:cs typeface="Proxima Nova"/>
                <a:sym typeface="Proxima Nova"/>
              </a:rPr>
              <a:t>or</a:t>
            </a:r>
            <a:r>
              <a:rPr lang="en" sz="1200" b="1" dirty="0">
                <a:solidFill>
                  <a:srgbClr val="434343"/>
                </a:solidFill>
                <a:latin typeface="+mj-lt"/>
                <a:ea typeface="Proxima Nova"/>
                <a:cs typeface="Proxima Nova"/>
                <a:sym typeface="Proxima Nova"/>
              </a:rPr>
              <a:t> Plus Button</a:t>
            </a:r>
            <a:r>
              <a:rPr lang="en" sz="1200" dirty="0">
                <a:solidFill>
                  <a:srgbClr val="434343"/>
                </a:solidFill>
                <a:latin typeface="+mj-lt"/>
                <a:ea typeface="Proxima Nova"/>
                <a:cs typeface="Proxima Nova"/>
                <a:sym typeface="Proxima Nova"/>
              </a:rPr>
              <a:t> to start a DM</a:t>
            </a:r>
            <a:endParaRPr sz="1200" b="1" u="sng" dirty="0">
              <a:solidFill>
                <a:srgbClr val="434343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xmlns="" id="{646F5AD7-869C-48C5-A9C8-9B9AB7DF1D30}"/>
              </a:ext>
            </a:extLst>
          </p:cNvPr>
          <p:cNvSpPr/>
          <p:nvPr/>
        </p:nvSpPr>
        <p:spPr>
          <a:xfrm>
            <a:off x="2779688" y="2667000"/>
            <a:ext cx="1391441" cy="164315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xmlns="" id="{F1DB1446-3647-46EA-AD89-32FD1EFC86F4}"/>
              </a:ext>
            </a:extLst>
          </p:cNvPr>
          <p:cNvSpPr/>
          <p:nvPr/>
        </p:nvSpPr>
        <p:spPr>
          <a:xfrm>
            <a:off x="2779688" y="4477646"/>
            <a:ext cx="1391441" cy="164315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649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64CC82B-77FF-434E-924C-63AB11B68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119" y="1447800"/>
            <a:ext cx="11125200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4000" dirty="0"/>
          </a:p>
          <a:p>
            <a:pPr marL="0" lvl="0" indent="0" algn="ctr" defTabSz="914400"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en-US" sz="4000" b="1" kern="0" dirty="0">
                <a:ea typeface="Proxima Nova"/>
                <a:cs typeface="Proxima Nova"/>
                <a:sym typeface="Proxima Nova"/>
              </a:rPr>
              <a:t>#</a:t>
            </a:r>
            <a:r>
              <a:rPr lang="en-US" sz="4000" b="1" i="1" kern="0" dirty="0">
                <a:ea typeface="Proxima Nova"/>
                <a:cs typeface="Proxima Nova"/>
                <a:sym typeface="Proxima Nova"/>
              </a:rPr>
              <a:t>help-slack</a:t>
            </a:r>
          </a:p>
          <a:p>
            <a:pPr marL="0" lvl="0" indent="0" algn="ctr" defTabSz="914400"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en-US" sz="4000" b="1" i="1" kern="0" dirty="0">
                <a:ea typeface="Proxima Nova"/>
                <a:cs typeface="Proxima Nova"/>
                <a:sym typeface="Proxima Nova"/>
              </a:rPr>
              <a:t>#announcements-</a:t>
            </a:r>
            <a:r>
              <a:rPr lang="en-US" sz="4000" b="1" i="1" kern="0" dirty="0" err="1">
                <a:ea typeface="Proxima Nova"/>
                <a:cs typeface="Proxima Nova"/>
                <a:sym typeface="Proxima Nova"/>
              </a:rPr>
              <a:t>cms</a:t>
            </a:r>
            <a:r>
              <a:rPr lang="en-US" sz="4000" b="1" i="1" kern="0" dirty="0">
                <a:ea typeface="Proxima Nova"/>
                <a:cs typeface="Proxima Nova"/>
                <a:sym typeface="Proxima Nova"/>
              </a:rPr>
              <a:t>-</a:t>
            </a:r>
            <a:r>
              <a:rPr lang="en-US" sz="4000" b="1" i="1" kern="0" dirty="0" err="1">
                <a:ea typeface="Proxima Nova"/>
                <a:cs typeface="Proxima Nova"/>
                <a:sym typeface="Proxima Nova"/>
              </a:rPr>
              <a:t>hcqis</a:t>
            </a:r>
            <a:endParaRPr lang="en-US" sz="4000" b="1" i="1" kern="0" dirty="0">
              <a:ea typeface="Proxima Nova"/>
              <a:cs typeface="Proxima Nova"/>
              <a:sym typeface="Proxima Nova"/>
            </a:endParaRPr>
          </a:p>
          <a:p>
            <a:pPr marL="0" lvl="0" indent="0" algn="ctr" defTabSz="914400">
              <a:spcBef>
                <a:spcPts val="0"/>
              </a:spcBef>
              <a:buClr>
                <a:srgbClr val="000000"/>
              </a:buClr>
              <a:buNone/>
              <a:defRPr/>
            </a:pPr>
            <a:r>
              <a:rPr lang="en-US" sz="4000" b="1" i="1" kern="0" dirty="0">
                <a:ea typeface="Proxima Nova"/>
                <a:cs typeface="Proxima Nova"/>
                <a:sym typeface="Proxima Nova"/>
              </a:rPr>
              <a:t>#app-requests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E91EA5A4-3899-4D87-937C-CDA0287D3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789" y="430504"/>
            <a:ext cx="10945654" cy="868363"/>
          </a:xfrm>
        </p:spPr>
        <p:txBody>
          <a:bodyPr/>
          <a:lstStyle/>
          <a:p>
            <a:r>
              <a:rPr lang="en-US" b="1" dirty="0"/>
              <a:t>Default Channels</a:t>
            </a:r>
          </a:p>
        </p:txBody>
      </p:sp>
    </p:spTree>
    <p:extLst>
      <p:ext uri="{BB962C8B-B14F-4D97-AF65-F5344CB8AC3E}">
        <p14:creationId xmlns:p14="http://schemas.microsoft.com/office/powerpoint/2010/main" val="3607353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Reading in Slack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74522FA-627E-4855-988C-7001A0B255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2850" y="1403178"/>
            <a:ext cx="1601469" cy="5235325"/>
          </a:xfrm>
          <a:prstGeom prst="rect">
            <a:avLst/>
          </a:prstGeom>
        </p:spPr>
      </p:pic>
      <p:sp>
        <p:nvSpPr>
          <p:cNvPr id="6" name="Google Shape;726;p167">
            <a:extLst>
              <a:ext uri="{FF2B5EF4-FFF2-40B4-BE49-F238E27FC236}">
                <a16:creationId xmlns:a16="http://schemas.microsoft.com/office/drawing/2014/main" xmlns="" id="{CF2EEED6-2255-4DBC-97C2-45658CABBCB0}"/>
              </a:ext>
            </a:extLst>
          </p:cNvPr>
          <p:cNvSpPr txBox="1"/>
          <p:nvPr/>
        </p:nvSpPr>
        <p:spPr>
          <a:xfrm>
            <a:off x="3949423" y="1796122"/>
            <a:ext cx="6246296" cy="23948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Bolded</a:t>
            </a:r>
            <a:r>
              <a:rPr kumimoji="0" lang="e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 channel names indicate unread activity</a:t>
            </a: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Proxima Nova"/>
              <a:cs typeface="Proxima Nova"/>
              <a:sym typeface="Proxima Nov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Proxima Nova"/>
              <a:cs typeface="Proxima Nova"/>
              <a:sym typeface="Proxima Nov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Red dots/numbers indicate </a:t>
            </a:r>
            <a:r>
              <a:rPr kumimoji="0" lang="en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@mentions, @usergroup mentions</a:t>
            </a:r>
            <a:r>
              <a:rPr kumimoji="0" lang="e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 or keywords notifications</a:t>
            </a: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Proxima Nova"/>
              <a:cs typeface="Proxima Nova"/>
              <a:sym typeface="Proxima Nov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Proxima Nova"/>
              <a:cs typeface="Proxima Nova"/>
              <a:sym typeface="Proxima Nov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Pencil icon means you have an unfinished draft</a:t>
            </a: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Proxima Nova"/>
              <a:cs typeface="Proxima Nova"/>
              <a:sym typeface="Proxima Nov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Proxima Nova"/>
              <a:cs typeface="Proxima Nova"/>
              <a:sym typeface="Proxima Nov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7" name="Google Shape;727;p167">
            <a:extLst>
              <a:ext uri="{FF2B5EF4-FFF2-40B4-BE49-F238E27FC236}">
                <a16:creationId xmlns:a16="http://schemas.microsoft.com/office/drawing/2014/main" xmlns="" id="{2B97CF73-0BAA-462B-B384-A8B58406AB0D}"/>
              </a:ext>
            </a:extLst>
          </p:cNvPr>
          <p:cNvGrpSpPr/>
          <p:nvPr/>
        </p:nvGrpSpPr>
        <p:grpSpPr>
          <a:xfrm>
            <a:off x="3133906" y="2667000"/>
            <a:ext cx="530965" cy="255037"/>
            <a:chOff x="2615171" y="1784603"/>
            <a:chExt cx="459600" cy="309900"/>
          </a:xfrm>
        </p:grpSpPr>
        <p:sp>
          <p:nvSpPr>
            <p:cNvPr id="8" name="Google Shape;728;p167">
              <a:extLst>
                <a:ext uri="{FF2B5EF4-FFF2-40B4-BE49-F238E27FC236}">
                  <a16:creationId xmlns:a16="http://schemas.microsoft.com/office/drawing/2014/main" xmlns="" id="{AA2D4A52-AA7A-4ACD-B72A-BC8335C9C51D}"/>
                </a:ext>
              </a:extLst>
            </p:cNvPr>
            <p:cNvSpPr/>
            <p:nvPr/>
          </p:nvSpPr>
          <p:spPr>
            <a:xfrm>
              <a:off x="2615171" y="1784603"/>
              <a:ext cx="459600" cy="309900"/>
            </a:xfrm>
            <a:prstGeom prst="roundRect">
              <a:avLst>
                <a:gd name="adj" fmla="val 48346"/>
              </a:avLst>
            </a:prstGeom>
            <a:solidFill>
              <a:srgbClr val="F023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9" name="Google Shape;729;p167">
              <a:extLst>
                <a:ext uri="{FF2B5EF4-FFF2-40B4-BE49-F238E27FC236}">
                  <a16:creationId xmlns:a16="http://schemas.microsoft.com/office/drawing/2014/main" xmlns="" id="{CFB93198-EBBC-464D-B4FA-0ECE07F99904}"/>
                </a:ext>
              </a:extLst>
            </p:cNvPr>
            <p:cNvSpPr txBox="1"/>
            <p:nvPr/>
          </p:nvSpPr>
          <p:spPr>
            <a:xfrm>
              <a:off x="2718728" y="1838119"/>
              <a:ext cx="199800" cy="20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Proxima Nova"/>
                  <a:ea typeface="Proxima Nova"/>
                  <a:cs typeface="Proxima Nova"/>
                  <a:sym typeface="Proxima Nova"/>
                </a:rPr>
                <a:t>1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</p:grpSp>
      <p:pic>
        <p:nvPicPr>
          <p:cNvPr id="10" name="Google Shape;730;p167">
            <a:extLst>
              <a:ext uri="{FF2B5EF4-FFF2-40B4-BE49-F238E27FC236}">
                <a16:creationId xmlns:a16="http://schemas.microsoft.com/office/drawing/2014/main" xmlns="" id="{565603DC-FB22-46BB-9C86-BB143F74525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20365" y="3723153"/>
            <a:ext cx="358049" cy="2550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57744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64CC82B-77FF-434E-924C-63AB11B68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119" y="1447800"/>
            <a:ext cx="10945654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6800" b="1" dirty="0"/>
              <a:t>Staying Focused -</a:t>
            </a:r>
          </a:p>
          <a:p>
            <a:pPr marL="0" indent="0">
              <a:buNone/>
            </a:pPr>
            <a:r>
              <a:rPr lang="en-US" sz="6000" b="1" dirty="0"/>
              <a:t>Protect Your Time and Attention!</a:t>
            </a:r>
          </a:p>
        </p:txBody>
      </p:sp>
    </p:spTree>
    <p:extLst>
      <p:ext uri="{BB962C8B-B14F-4D97-AF65-F5344CB8AC3E}">
        <p14:creationId xmlns:p14="http://schemas.microsoft.com/office/powerpoint/2010/main" val="30476509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Pull Not Push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64CC82B-77FF-434E-924C-63AB11B68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119" y="1447800"/>
            <a:ext cx="10744200" cy="3962400"/>
          </a:xfrm>
        </p:spPr>
        <p:txBody>
          <a:bodyPr>
            <a:normAutofit fontScale="92500" lnSpcReduction="10000"/>
          </a:bodyPr>
          <a:lstStyle/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US" dirty="0"/>
              <a:t>Information will not be pushed to you like email</a:t>
            </a:r>
            <a:endParaRPr lang="en-US" i="1" dirty="0"/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US" dirty="0"/>
              <a:t>Information is posted to #channels</a:t>
            </a:r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US" dirty="0"/>
              <a:t>The channels you read determine the information you have</a:t>
            </a:r>
            <a:endParaRPr lang="en-US" b="1" i="1" dirty="0"/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US" b="1" dirty="0"/>
              <a:t>It is important to make the flow of information in Slack work for you</a:t>
            </a:r>
          </a:p>
        </p:txBody>
      </p:sp>
      <p:sp>
        <p:nvSpPr>
          <p:cNvPr id="7" name="Google Shape;742;p169">
            <a:extLst>
              <a:ext uri="{FF2B5EF4-FFF2-40B4-BE49-F238E27FC236}">
                <a16:creationId xmlns:a16="http://schemas.microsoft.com/office/drawing/2014/main" xmlns="" id="{66AE1981-D27A-45B0-BF60-6DA01361D67A}"/>
              </a:ext>
            </a:extLst>
          </p:cNvPr>
          <p:cNvSpPr txBox="1"/>
          <p:nvPr/>
        </p:nvSpPr>
        <p:spPr>
          <a:xfrm>
            <a:off x="8661204" y="4800600"/>
            <a:ext cx="1066800" cy="96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defTabSz="914400">
              <a:buClr>
                <a:srgbClr val="000000"/>
              </a:buClr>
              <a:buFont typeface="Arial"/>
              <a:buNone/>
              <a:defRPr/>
            </a:pPr>
            <a:r>
              <a:rPr lang="en" sz="1600" b="1" i="1" kern="0" dirty="0">
                <a:latin typeface="Proxima Nova"/>
                <a:ea typeface="Proxima Nova"/>
                <a:cs typeface="Proxima Nova"/>
                <a:sym typeface="Proxima Nova"/>
              </a:rPr>
              <a:t>Pro Tip:</a:t>
            </a:r>
            <a:r>
              <a:rPr lang="en" sz="1600" i="1" kern="0" dirty="0"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sz="1600" i="1" kern="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8" name="Google Shape;746;p169">
            <a:extLst>
              <a:ext uri="{FF2B5EF4-FFF2-40B4-BE49-F238E27FC236}">
                <a16:creationId xmlns:a16="http://schemas.microsoft.com/office/drawing/2014/main" xmlns="" id="{648ED858-8299-46E8-8B66-3BD2616D56B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62119" y="4875125"/>
            <a:ext cx="611528" cy="71703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745;p169">
            <a:extLst>
              <a:ext uri="{FF2B5EF4-FFF2-40B4-BE49-F238E27FC236}">
                <a16:creationId xmlns:a16="http://schemas.microsoft.com/office/drawing/2014/main" xmlns="" id="{CFE63AFE-339B-4DC3-9BD1-9065AB30B3A2}"/>
              </a:ext>
            </a:extLst>
          </p:cNvPr>
          <p:cNvSpPr txBox="1">
            <a:spLocks/>
          </p:cNvSpPr>
          <p:nvPr/>
        </p:nvSpPr>
        <p:spPr>
          <a:xfrm>
            <a:off x="9499403" y="4976056"/>
            <a:ext cx="1534516" cy="7260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227013" indent="-227013" algn="l" defTabSz="914400" rtl="0" eaLnBrk="1" latinLnBrk="0" hangingPunct="1">
              <a:lnSpc>
                <a:spcPct val="100000"/>
              </a:lnSpc>
              <a:spcBef>
                <a:spcPts val="672"/>
              </a:spcBef>
              <a:buClr>
                <a:srgbClr val="C50C21"/>
              </a:buClr>
              <a:buSzPct val="120000"/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4675" indent="-287338" algn="l" defTabSz="914400" rtl="0" eaLnBrk="1" latinLnBrk="0" hangingPunct="1">
              <a:lnSpc>
                <a:spcPct val="100000"/>
              </a:lnSpc>
              <a:spcBef>
                <a:spcPts val="672"/>
              </a:spcBef>
              <a:buClr>
                <a:schemeClr val="accent2"/>
              </a:buClr>
              <a:buSzPct val="120000"/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73038" algn="l" defTabSz="914400" rtl="0" eaLnBrk="1" latinLnBrk="0" hangingPunct="1">
              <a:lnSpc>
                <a:spcPct val="100000"/>
              </a:lnSpc>
              <a:spcBef>
                <a:spcPts val="672"/>
              </a:spcBef>
              <a:buClr>
                <a:srgbClr val="C50C2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1413" indent="-227013" algn="l" defTabSz="914400" rtl="0" eaLnBrk="1" latinLnBrk="0" hangingPunct="1">
              <a:lnSpc>
                <a:spcPct val="100000"/>
              </a:lnSpc>
              <a:spcBef>
                <a:spcPts val="672"/>
              </a:spcBef>
              <a:buClr>
                <a:schemeClr val="accent2"/>
              </a:buClr>
              <a:buSzPct val="12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 typeface="Calibri" panose="020F0502020204030204" pitchFamily="34" charset="0"/>
              <a:buChar char="̶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solidFill>
                  <a:srgbClr val="2EB67D"/>
                </a:solidFill>
                <a:latin typeface="Proxima Nova"/>
                <a:ea typeface="Proxima Nova"/>
                <a:cs typeface="Proxima Nova"/>
                <a:sym typeface="Proxima Nova"/>
              </a:rPr>
              <a:t>/leave</a:t>
            </a:r>
          </a:p>
        </p:txBody>
      </p:sp>
    </p:spTree>
    <p:extLst>
      <p:ext uri="{BB962C8B-B14F-4D97-AF65-F5344CB8AC3E}">
        <p14:creationId xmlns:p14="http://schemas.microsoft.com/office/powerpoint/2010/main" val="10858684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F2C938E1-F17C-4024-A241-15BAD7407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722" y="1307832"/>
            <a:ext cx="6440958" cy="48463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Customize Slack to Work For You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6" name="Google Shape;755;p170">
            <a:extLst>
              <a:ext uri="{FF2B5EF4-FFF2-40B4-BE49-F238E27FC236}">
                <a16:creationId xmlns:a16="http://schemas.microsoft.com/office/drawing/2014/main" xmlns="" id="{06EC7FCD-5842-4051-9B2D-E8BC5897790E}"/>
              </a:ext>
            </a:extLst>
          </p:cNvPr>
          <p:cNvGrpSpPr/>
          <p:nvPr/>
        </p:nvGrpSpPr>
        <p:grpSpPr>
          <a:xfrm>
            <a:off x="3642519" y="2814300"/>
            <a:ext cx="459600" cy="309900"/>
            <a:chOff x="2615171" y="1784603"/>
            <a:chExt cx="459600" cy="309900"/>
          </a:xfrm>
        </p:grpSpPr>
        <p:sp>
          <p:nvSpPr>
            <p:cNvPr id="7" name="Google Shape;756;p170">
              <a:extLst>
                <a:ext uri="{FF2B5EF4-FFF2-40B4-BE49-F238E27FC236}">
                  <a16:creationId xmlns:a16="http://schemas.microsoft.com/office/drawing/2014/main" xmlns="" id="{D644F354-A5E0-4A4F-A90B-8A2BF7EFF147}"/>
                </a:ext>
              </a:extLst>
            </p:cNvPr>
            <p:cNvSpPr/>
            <p:nvPr/>
          </p:nvSpPr>
          <p:spPr>
            <a:xfrm>
              <a:off x="2615171" y="1784603"/>
              <a:ext cx="459600" cy="309900"/>
            </a:xfrm>
            <a:prstGeom prst="roundRect">
              <a:avLst>
                <a:gd name="adj" fmla="val 48346"/>
              </a:avLst>
            </a:prstGeom>
            <a:solidFill>
              <a:srgbClr val="2EB6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" name="Google Shape;757;p170">
              <a:extLst>
                <a:ext uri="{FF2B5EF4-FFF2-40B4-BE49-F238E27FC236}">
                  <a16:creationId xmlns:a16="http://schemas.microsoft.com/office/drawing/2014/main" xmlns="" id="{44E9A601-429A-41CF-ADA3-D7460790B12D}"/>
                </a:ext>
              </a:extLst>
            </p:cNvPr>
            <p:cNvSpPr txBox="1"/>
            <p:nvPr/>
          </p:nvSpPr>
          <p:spPr>
            <a:xfrm>
              <a:off x="2718728" y="1838119"/>
              <a:ext cx="199800" cy="20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Proxima Nova"/>
                  <a:ea typeface="Proxima Nova"/>
                  <a:cs typeface="Proxima Nova"/>
                  <a:sym typeface="Proxima Nova"/>
                </a:rPr>
                <a:t>1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</p:grpSp>
      <p:grpSp>
        <p:nvGrpSpPr>
          <p:cNvPr id="9" name="Google Shape;758;p170">
            <a:extLst>
              <a:ext uri="{FF2B5EF4-FFF2-40B4-BE49-F238E27FC236}">
                <a16:creationId xmlns:a16="http://schemas.microsoft.com/office/drawing/2014/main" xmlns="" id="{A398B807-9549-4D8D-AB7A-E662BAC92C14}"/>
              </a:ext>
            </a:extLst>
          </p:cNvPr>
          <p:cNvGrpSpPr/>
          <p:nvPr/>
        </p:nvGrpSpPr>
        <p:grpSpPr>
          <a:xfrm>
            <a:off x="3642519" y="4800600"/>
            <a:ext cx="459600" cy="309900"/>
            <a:chOff x="2615171" y="1784603"/>
            <a:chExt cx="459600" cy="309900"/>
          </a:xfrm>
        </p:grpSpPr>
        <p:sp>
          <p:nvSpPr>
            <p:cNvPr id="10" name="Google Shape;759;p170">
              <a:extLst>
                <a:ext uri="{FF2B5EF4-FFF2-40B4-BE49-F238E27FC236}">
                  <a16:creationId xmlns:a16="http://schemas.microsoft.com/office/drawing/2014/main" xmlns="" id="{7A4538C6-48E6-47E4-B0F0-A5C922003BFB}"/>
                </a:ext>
              </a:extLst>
            </p:cNvPr>
            <p:cNvSpPr/>
            <p:nvPr/>
          </p:nvSpPr>
          <p:spPr>
            <a:xfrm>
              <a:off x="2615171" y="1784603"/>
              <a:ext cx="459600" cy="309900"/>
            </a:xfrm>
            <a:prstGeom prst="roundRect">
              <a:avLst>
                <a:gd name="adj" fmla="val 48346"/>
              </a:avLst>
            </a:prstGeom>
            <a:solidFill>
              <a:srgbClr val="2EB6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1" name="Google Shape;760;p170">
              <a:extLst>
                <a:ext uri="{FF2B5EF4-FFF2-40B4-BE49-F238E27FC236}">
                  <a16:creationId xmlns:a16="http://schemas.microsoft.com/office/drawing/2014/main" xmlns="" id="{3FF038AE-2929-4DAF-A011-C8EADC3946C0}"/>
                </a:ext>
              </a:extLst>
            </p:cNvPr>
            <p:cNvSpPr txBox="1"/>
            <p:nvPr/>
          </p:nvSpPr>
          <p:spPr>
            <a:xfrm>
              <a:off x="2699678" y="1838119"/>
              <a:ext cx="199800" cy="20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Proxima Nova"/>
                  <a:ea typeface="Proxima Nova"/>
                  <a:cs typeface="Proxima Nova"/>
                  <a:sym typeface="Proxima Nova"/>
                </a:rPr>
                <a:t>2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</p:grpSp>
      <p:grpSp>
        <p:nvGrpSpPr>
          <p:cNvPr id="12" name="Google Shape;761;p170">
            <a:extLst>
              <a:ext uri="{FF2B5EF4-FFF2-40B4-BE49-F238E27FC236}">
                <a16:creationId xmlns:a16="http://schemas.microsoft.com/office/drawing/2014/main" xmlns="" id="{AF8D4F4D-A486-42E4-8499-72E6A37D6F7D}"/>
              </a:ext>
            </a:extLst>
          </p:cNvPr>
          <p:cNvGrpSpPr/>
          <p:nvPr/>
        </p:nvGrpSpPr>
        <p:grpSpPr>
          <a:xfrm>
            <a:off x="3642519" y="5459586"/>
            <a:ext cx="459600" cy="309900"/>
            <a:chOff x="2615171" y="1784603"/>
            <a:chExt cx="459600" cy="309900"/>
          </a:xfrm>
        </p:grpSpPr>
        <p:sp>
          <p:nvSpPr>
            <p:cNvPr id="13" name="Google Shape;762;p170">
              <a:extLst>
                <a:ext uri="{FF2B5EF4-FFF2-40B4-BE49-F238E27FC236}">
                  <a16:creationId xmlns:a16="http://schemas.microsoft.com/office/drawing/2014/main" xmlns="" id="{3123A14E-9D64-4649-BC27-BCE95C28DFA4}"/>
                </a:ext>
              </a:extLst>
            </p:cNvPr>
            <p:cNvSpPr/>
            <p:nvPr/>
          </p:nvSpPr>
          <p:spPr>
            <a:xfrm>
              <a:off x="2615171" y="1784603"/>
              <a:ext cx="459600" cy="309900"/>
            </a:xfrm>
            <a:prstGeom prst="roundRect">
              <a:avLst>
                <a:gd name="adj" fmla="val 48346"/>
              </a:avLst>
            </a:prstGeom>
            <a:solidFill>
              <a:srgbClr val="2EB6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4" name="Google Shape;763;p170">
              <a:extLst>
                <a:ext uri="{FF2B5EF4-FFF2-40B4-BE49-F238E27FC236}">
                  <a16:creationId xmlns:a16="http://schemas.microsoft.com/office/drawing/2014/main" xmlns="" id="{E51A5BC1-CF56-410B-A8A9-46467C6B567A}"/>
                </a:ext>
              </a:extLst>
            </p:cNvPr>
            <p:cNvSpPr txBox="1"/>
            <p:nvPr/>
          </p:nvSpPr>
          <p:spPr>
            <a:xfrm>
              <a:off x="2745071" y="1821477"/>
              <a:ext cx="199800" cy="20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Proxima Nova"/>
                  <a:ea typeface="Proxima Nova"/>
                  <a:cs typeface="Proxima Nova"/>
                  <a:sym typeface="Proxima Nova"/>
                </a:rPr>
                <a:t>3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0054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Organized Your Slack Sidebar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0932D11F-91FC-4236-BA5B-BCD81CB16F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9119" y="1455421"/>
            <a:ext cx="6046291" cy="4921681"/>
          </a:xfrm>
          <a:prstGeom prst="rect">
            <a:avLst/>
          </a:prstGeom>
        </p:spPr>
      </p:pic>
      <p:grpSp>
        <p:nvGrpSpPr>
          <p:cNvPr id="6" name="Google Shape;755;p170">
            <a:extLst>
              <a:ext uri="{FF2B5EF4-FFF2-40B4-BE49-F238E27FC236}">
                <a16:creationId xmlns:a16="http://schemas.microsoft.com/office/drawing/2014/main" xmlns="" id="{9BA1CF7C-ACB9-4B4F-B798-5000A0655DAA}"/>
              </a:ext>
            </a:extLst>
          </p:cNvPr>
          <p:cNvGrpSpPr/>
          <p:nvPr/>
        </p:nvGrpSpPr>
        <p:grpSpPr>
          <a:xfrm>
            <a:off x="5242719" y="2433300"/>
            <a:ext cx="459600" cy="309900"/>
            <a:chOff x="2615171" y="1779503"/>
            <a:chExt cx="459600" cy="309900"/>
          </a:xfrm>
        </p:grpSpPr>
        <p:sp>
          <p:nvSpPr>
            <p:cNvPr id="7" name="Google Shape;756;p170">
              <a:extLst>
                <a:ext uri="{FF2B5EF4-FFF2-40B4-BE49-F238E27FC236}">
                  <a16:creationId xmlns:a16="http://schemas.microsoft.com/office/drawing/2014/main" xmlns="" id="{78A4422F-5FA5-47AE-A13A-1F532EAB361C}"/>
                </a:ext>
              </a:extLst>
            </p:cNvPr>
            <p:cNvSpPr/>
            <p:nvPr/>
          </p:nvSpPr>
          <p:spPr>
            <a:xfrm>
              <a:off x="2615171" y="1779503"/>
              <a:ext cx="459600" cy="309900"/>
            </a:xfrm>
            <a:prstGeom prst="roundRect">
              <a:avLst>
                <a:gd name="adj" fmla="val 48346"/>
              </a:avLst>
            </a:prstGeom>
            <a:solidFill>
              <a:srgbClr val="2EB6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8" name="Google Shape;757;p170">
              <a:extLst>
                <a:ext uri="{FF2B5EF4-FFF2-40B4-BE49-F238E27FC236}">
                  <a16:creationId xmlns:a16="http://schemas.microsoft.com/office/drawing/2014/main" xmlns="" id="{FE774648-604D-43E9-9A38-0C3A95CC3D78}"/>
                </a:ext>
              </a:extLst>
            </p:cNvPr>
            <p:cNvSpPr txBox="1"/>
            <p:nvPr/>
          </p:nvSpPr>
          <p:spPr>
            <a:xfrm>
              <a:off x="2752368" y="1846421"/>
              <a:ext cx="199800" cy="20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Proxima Nova"/>
                  <a:ea typeface="Proxima Nova"/>
                  <a:cs typeface="Proxima Nova"/>
                  <a:sym typeface="Proxima Nova"/>
                </a:rPr>
                <a:t>1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</p:grpSp>
      <p:grpSp>
        <p:nvGrpSpPr>
          <p:cNvPr id="9" name="Google Shape;758;p170">
            <a:extLst>
              <a:ext uri="{FF2B5EF4-FFF2-40B4-BE49-F238E27FC236}">
                <a16:creationId xmlns:a16="http://schemas.microsoft.com/office/drawing/2014/main" xmlns="" id="{806A8F0E-3E83-48FE-995F-4686CDD28FD1}"/>
              </a:ext>
            </a:extLst>
          </p:cNvPr>
          <p:cNvGrpSpPr/>
          <p:nvPr/>
        </p:nvGrpSpPr>
        <p:grpSpPr>
          <a:xfrm>
            <a:off x="5240319" y="3810000"/>
            <a:ext cx="459600" cy="309900"/>
            <a:chOff x="2509214" y="1258852"/>
            <a:chExt cx="459600" cy="309900"/>
          </a:xfrm>
        </p:grpSpPr>
        <p:sp>
          <p:nvSpPr>
            <p:cNvPr id="10" name="Google Shape;759;p170">
              <a:extLst>
                <a:ext uri="{FF2B5EF4-FFF2-40B4-BE49-F238E27FC236}">
                  <a16:creationId xmlns:a16="http://schemas.microsoft.com/office/drawing/2014/main" xmlns="" id="{71D4F86A-FAE9-4407-B555-325847A9EA2A}"/>
                </a:ext>
              </a:extLst>
            </p:cNvPr>
            <p:cNvSpPr/>
            <p:nvPr/>
          </p:nvSpPr>
          <p:spPr>
            <a:xfrm>
              <a:off x="2509214" y="1258852"/>
              <a:ext cx="459600" cy="309900"/>
            </a:xfrm>
            <a:prstGeom prst="roundRect">
              <a:avLst>
                <a:gd name="adj" fmla="val 48346"/>
              </a:avLst>
            </a:prstGeom>
            <a:solidFill>
              <a:srgbClr val="2EB6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1" name="Google Shape;760;p170">
              <a:extLst>
                <a:ext uri="{FF2B5EF4-FFF2-40B4-BE49-F238E27FC236}">
                  <a16:creationId xmlns:a16="http://schemas.microsoft.com/office/drawing/2014/main" xmlns="" id="{9F423200-959E-4752-9068-B5068B510F90}"/>
                </a:ext>
              </a:extLst>
            </p:cNvPr>
            <p:cNvSpPr txBox="1"/>
            <p:nvPr/>
          </p:nvSpPr>
          <p:spPr>
            <a:xfrm>
              <a:off x="2593721" y="1312368"/>
              <a:ext cx="199800" cy="20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Proxima Nova"/>
                  <a:ea typeface="Proxima Nova"/>
                  <a:cs typeface="Proxima Nova"/>
                  <a:sym typeface="Proxima Nova"/>
                </a:rPr>
                <a:t>2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</p:grpSp>
      <p:grpSp>
        <p:nvGrpSpPr>
          <p:cNvPr id="12" name="Google Shape;761;p170">
            <a:extLst>
              <a:ext uri="{FF2B5EF4-FFF2-40B4-BE49-F238E27FC236}">
                <a16:creationId xmlns:a16="http://schemas.microsoft.com/office/drawing/2014/main" xmlns="" id="{9ADA2A55-5201-48A0-8309-48B04FDF98C2}"/>
              </a:ext>
            </a:extLst>
          </p:cNvPr>
          <p:cNvGrpSpPr/>
          <p:nvPr/>
        </p:nvGrpSpPr>
        <p:grpSpPr>
          <a:xfrm>
            <a:off x="5240319" y="5410200"/>
            <a:ext cx="459600" cy="309900"/>
            <a:chOff x="2605154" y="2394203"/>
            <a:chExt cx="459600" cy="309900"/>
          </a:xfrm>
        </p:grpSpPr>
        <p:sp>
          <p:nvSpPr>
            <p:cNvPr id="13" name="Google Shape;762;p170">
              <a:extLst>
                <a:ext uri="{FF2B5EF4-FFF2-40B4-BE49-F238E27FC236}">
                  <a16:creationId xmlns:a16="http://schemas.microsoft.com/office/drawing/2014/main" xmlns="" id="{B66C5FB4-1EFB-439C-8757-BB8F28E51839}"/>
                </a:ext>
              </a:extLst>
            </p:cNvPr>
            <p:cNvSpPr/>
            <p:nvPr/>
          </p:nvSpPr>
          <p:spPr>
            <a:xfrm>
              <a:off x="2605154" y="2394203"/>
              <a:ext cx="459600" cy="309900"/>
            </a:xfrm>
            <a:prstGeom prst="roundRect">
              <a:avLst>
                <a:gd name="adj" fmla="val 48346"/>
              </a:avLst>
            </a:prstGeom>
            <a:solidFill>
              <a:srgbClr val="2EB67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14" name="Google Shape;763;p170">
              <a:extLst>
                <a:ext uri="{FF2B5EF4-FFF2-40B4-BE49-F238E27FC236}">
                  <a16:creationId xmlns:a16="http://schemas.microsoft.com/office/drawing/2014/main" xmlns="" id="{62154436-5D83-4196-AA6C-7D6AA374D83C}"/>
                </a:ext>
              </a:extLst>
            </p:cNvPr>
            <p:cNvSpPr txBox="1"/>
            <p:nvPr/>
          </p:nvSpPr>
          <p:spPr>
            <a:xfrm>
              <a:off x="2735054" y="2447753"/>
              <a:ext cx="199800" cy="202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Proxima Nova"/>
                  <a:ea typeface="Proxima Nova"/>
                  <a:cs typeface="Proxima Nova"/>
                  <a:sym typeface="Proxima Nova"/>
                </a:rPr>
                <a:t>3</a:t>
              </a: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51834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200" b="1" dirty="0"/>
              <a:t>Keep Important Channels/DMs Above the Fold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96870ED7-F02A-4702-BF03-AFD5524333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919" y="1631588"/>
            <a:ext cx="8984823" cy="4763251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xmlns="" id="{DCC3896E-8D5B-4AF5-ADFF-6AB6D6567970}"/>
              </a:ext>
            </a:extLst>
          </p:cNvPr>
          <p:cNvSpPr/>
          <p:nvPr/>
        </p:nvSpPr>
        <p:spPr>
          <a:xfrm>
            <a:off x="1889919" y="2559380"/>
            <a:ext cx="1462692" cy="465339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351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6A4B0615-DC8E-43CA-B33F-10D564C4F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8775" y="273951"/>
            <a:ext cx="7957344" cy="1129228"/>
          </a:xfrm>
        </p:spPr>
        <p:txBody>
          <a:bodyPr>
            <a:normAutofit/>
          </a:bodyPr>
          <a:lstStyle/>
          <a:p>
            <a:r>
              <a:rPr lang="en-US" sz="5900" b="1" dirty="0"/>
              <a:t>Training Topics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xmlns="" id="{C368A9AD-1A32-48F4-AA47-E0276A2F2F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119" y="1720334"/>
            <a:ext cx="9676116" cy="4604265"/>
          </a:xfrm>
        </p:spPr>
        <p:txBody>
          <a:bodyPr>
            <a:normAutofit/>
          </a:bodyPr>
          <a:lstStyle/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US" sz="4400" dirty="0"/>
              <a:t>Intro to Slack</a:t>
            </a:r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US" sz="4400" dirty="0"/>
              <a:t>Slack Basics</a:t>
            </a:r>
          </a:p>
          <a:p>
            <a:pPr marL="0" lvl="0" indent="0">
              <a:buClrTx/>
            </a:pPr>
            <a:endParaRPr lang="en-US" b="1" dirty="0"/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endParaRPr lang="en-US" b="1" dirty="0"/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endParaRPr lang="en-US" b="1" dirty="0"/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endParaRPr lang="en-US" b="1" dirty="0"/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endParaRPr lang="en-US" b="1" dirty="0"/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endParaRPr lang="en-US" b="1" dirty="0"/>
          </a:p>
        </p:txBody>
      </p:sp>
      <p:pic>
        <p:nvPicPr>
          <p:cNvPr id="11" name="Google Shape;637;p143">
            <a:extLst>
              <a:ext uri="{FF2B5EF4-FFF2-40B4-BE49-F238E27FC236}">
                <a16:creationId xmlns:a16="http://schemas.microsoft.com/office/drawing/2014/main" xmlns="" id="{64BCA38D-7C7E-4DBE-8F24-6326BF68A994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0319" y="1796534"/>
            <a:ext cx="608847" cy="565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634;p143">
            <a:extLst>
              <a:ext uri="{FF2B5EF4-FFF2-40B4-BE49-F238E27FC236}">
                <a16:creationId xmlns:a16="http://schemas.microsoft.com/office/drawing/2014/main" xmlns="" id="{43CD03F2-1E3F-46EC-ABF5-EE0F1CB25F41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14016" y="2508268"/>
            <a:ext cx="520783" cy="7683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26156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Activity Feed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Google Shape;786;p173">
            <a:extLst>
              <a:ext uri="{FF2B5EF4-FFF2-40B4-BE49-F238E27FC236}">
                <a16:creationId xmlns:a16="http://schemas.microsoft.com/office/drawing/2014/main" xmlns="" id="{B62B609E-12D5-4E8F-9136-B3F3EF0DC3FE}"/>
              </a:ext>
            </a:extLst>
          </p:cNvPr>
          <p:cNvSpPr txBox="1"/>
          <p:nvPr/>
        </p:nvSpPr>
        <p:spPr>
          <a:xfrm>
            <a:off x="1725189" y="1859481"/>
            <a:ext cx="6406443" cy="3484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Click the </a:t>
            </a:r>
            <a:r>
              <a:rPr kumimoji="0" lang="en" sz="3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@ Activity</a:t>
            </a:r>
            <a:r>
              <a:rPr kumimoji="0" lang="en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 icon in the top right corner of Slack. This will open the Activity pane and show:</a:t>
            </a:r>
            <a:endParaRPr kumimoji="0" sz="3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Proxima Nova"/>
              <a:cs typeface="Proxima Nova"/>
              <a:sym typeface="Proxima Nov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3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Proxima Nova"/>
              <a:cs typeface="Proxima Nova"/>
              <a:sym typeface="Proxima Nova"/>
            </a:endParaRPr>
          </a:p>
          <a:p>
            <a:pPr marL="177800" marR="0" lvl="0" indent="-190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roxima Nova"/>
              <a:buChar char="●"/>
              <a:tabLst/>
              <a:defRPr/>
            </a:pPr>
            <a:r>
              <a:rPr kumimoji="0" lang="en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All mentions of your @display_name</a:t>
            </a:r>
            <a:endParaRPr kumimoji="0" sz="3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Proxima Nova"/>
              <a:cs typeface="Proxima Nova"/>
              <a:sym typeface="Proxima Nova"/>
            </a:endParaRPr>
          </a:p>
          <a:p>
            <a:pPr marL="177800" marR="0" lvl="0" indent="-190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roxima Nova"/>
              <a:buChar char="●"/>
              <a:tabLst/>
              <a:defRPr/>
            </a:pPr>
            <a:r>
              <a:rPr kumimoji="0" lang="en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Emoji reactions to your messages </a:t>
            </a:r>
            <a:endParaRPr kumimoji="0" sz="3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Proxima Nova"/>
              <a:cs typeface="Proxima Nova"/>
              <a:sym typeface="Proxima Nova"/>
            </a:endParaRPr>
          </a:p>
          <a:p>
            <a:pPr marL="177800" marR="0" lvl="0" indent="-190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Proxima Nova"/>
              <a:buChar char="●"/>
              <a:tabLst/>
              <a:defRPr/>
            </a:pPr>
            <a:r>
              <a:rPr kumimoji="0" lang="en" sz="3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Keywords</a:t>
            </a:r>
            <a:endParaRPr kumimoji="0" sz="3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Proxima Nova"/>
              <a:cs typeface="Proxima Nova"/>
              <a:sym typeface="Proxima Nov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369CF0D9-4E45-4342-853D-16DCBD99AC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4206" y="1514113"/>
            <a:ext cx="2528713" cy="508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0019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64CC82B-77FF-434E-924C-63AB11B68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119" y="1447800"/>
            <a:ext cx="10945654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000" b="1" dirty="0"/>
              <a:t>Collaborating In Channel</a:t>
            </a:r>
          </a:p>
        </p:txBody>
      </p:sp>
    </p:spTree>
    <p:extLst>
      <p:ext uri="{BB962C8B-B14F-4D97-AF65-F5344CB8AC3E}">
        <p14:creationId xmlns:p14="http://schemas.microsoft.com/office/powerpoint/2010/main" val="21572891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Format Messages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8" name="Google Shape;494;p114">
            <a:extLst>
              <a:ext uri="{FF2B5EF4-FFF2-40B4-BE49-F238E27FC236}">
                <a16:creationId xmlns:a16="http://schemas.microsoft.com/office/drawing/2014/main" xmlns="" id="{CEDB6202-6CC0-4A07-ACB8-B2329D9C19C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9262" y="1838166"/>
            <a:ext cx="8093458" cy="2387427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7305F7C-7BFD-4EAC-9DD1-570F3F1795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865" y="5257800"/>
            <a:ext cx="10572054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rgbClr val="454245"/>
              </a:solidFill>
              <a:effectLst/>
              <a:latin typeface="+mj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454245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Use keyboard shortcuts: 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454245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On desktop, you can also use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keyboard shortcuts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rgbClr val="454245"/>
                </a:solidFill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to format your text.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392EF4EE-84D7-4F99-82FD-3FD3D40605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067" y="4396434"/>
            <a:ext cx="9252208" cy="86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643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Let’s Try This In Channel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29CCA43-951D-457A-B154-298689A13FA2}"/>
              </a:ext>
            </a:extLst>
          </p:cNvPr>
          <p:cNvSpPr/>
          <p:nvPr/>
        </p:nvSpPr>
        <p:spPr>
          <a:xfrm>
            <a:off x="3109119" y="1828800"/>
            <a:ext cx="5943600" cy="1964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342900" defTabSz="914400">
              <a:lnSpc>
                <a:spcPct val="115000"/>
              </a:lnSpc>
              <a:buClr>
                <a:srgbClr val="232323"/>
              </a:buClr>
              <a:buSzPts val="1800"/>
              <a:buFont typeface="Source Sans Pro"/>
              <a:buChar char="●"/>
              <a:defRPr/>
            </a:pPr>
            <a:r>
              <a:rPr lang="en-US" sz="3600" kern="0" dirty="0">
                <a:solidFill>
                  <a:srgbClr val="23232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Write your role in </a:t>
            </a:r>
            <a:r>
              <a:rPr lang="en-US" sz="3600" i="1" kern="0" dirty="0">
                <a:solidFill>
                  <a:srgbClr val="23232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Italics</a:t>
            </a:r>
          </a:p>
          <a:p>
            <a:pPr marL="457200" lvl="0" indent="-342900" defTabSz="914400">
              <a:lnSpc>
                <a:spcPct val="115000"/>
              </a:lnSpc>
              <a:buClr>
                <a:srgbClr val="232323"/>
              </a:buClr>
              <a:buSzPts val="1800"/>
              <a:buFont typeface="Source Sans Pro"/>
              <a:buChar char="●"/>
              <a:defRPr/>
            </a:pPr>
            <a:r>
              <a:rPr lang="en-US" sz="3600" kern="0" dirty="0">
                <a:solidFill>
                  <a:srgbClr val="23232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Write your location in </a:t>
            </a:r>
            <a:r>
              <a:rPr lang="en-US" sz="3600" b="1" kern="0" dirty="0">
                <a:solidFill>
                  <a:srgbClr val="23232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Bold</a:t>
            </a:r>
            <a:br>
              <a:rPr lang="en-US" sz="3600" b="1" kern="0" dirty="0">
                <a:solidFill>
                  <a:srgbClr val="232323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3600" kern="0" dirty="0">
                <a:solidFill>
                  <a:srgbClr val="23232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Add an emoji if you’d like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8B0ECFD-C623-4510-B5BF-3742BBC116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5745" y="4467225"/>
            <a:ext cx="7719974" cy="124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108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@mentions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8643F55-3B08-41EC-A686-E6481D803F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3719" y="1600200"/>
            <a:ext cx="9104718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7302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Do More With Your Messages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380C5C3-F2E2-42F1-9A4F-F657BC82C5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7736" y="1676400"/>
            <a:ext cx="7786366" cy="4521666"/>
          </a:xfrm>
          <a:prstGeom prst="rect">
            <a:avLst/>
          </a:prstGeom>
        </p:spPr>
      </p:pic>
      <p:cxnSp>
        <p:nvCxnSpPr>
          <p:cNvPr id="6" name="Google Shape;518;p117">
            <a:extLst>
              <a:ext uri="{FF2B5EF4-FFF2-40B4-BE49-F238E27FC236}">
                <a16:creationId xmlns:a16="http://schemas.microsoft.com/office/drawing/2014/main" xmlns="" id="{DEDAC23C-1FE5-4A90-AA00-D9C2B01A0090}"/>
              </a:ext>
            </a:extLst>
          </p:cNvPr>
          <p:cNvCxnSpPr>
            <a:cxnSpLocks/>
          </p:cNvCxnSpPr>
          <p:nvPr/>
        </p:nvCxnSpPr>
        <p:spPr>
          <a:xfrm flipH="1">
            <a:off x="8366919" y="4038600"/>
            <a:ext cx="1138884" cy="202921"/>
          </a:xfrm>
          <a:prstGeom prst="straightConnector1">
            <a:avLst/>
          </a:prstGeom>
          <a:noFill/>
          <a:ln w="28575" cap="flat" cmpd="sng">
            <a:solidFill>
              <a:srgbClr val="2EB67D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27513243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Leveraging Functional Emojis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8" name="Google Shape;526;p118">
            <a:extLst>
              <a:ext uri="{FF2B5EF4-FFF2-40B4-BE49-F238E27FC236}">
                <a16:creationId xmlns:a16="http://schemas.microsoft.com/office/drawing/2014/main" xmlns="" id="{FE5C0F9C-FF33-46B0-8B5D-A5D8EF4E2626}"/>
              </a:ext>
            </a:extLst>
          </p:cNvPr>
          <p:cNvSpPr txBox="1"/>
          <p:nvPr/>
        </p:nvSpPr>
        <p:spPr>
          <a:xfrm>
            <a:off x="1399003" y="1219200"/>
            <a:ext cx="10015916" cy="55457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b="1" i="0" u="none" strike="noStrike" kern="0" cap="none" spc="0" normalizeH="0" baseline="0" noProof="0" dirty="0">
                <a:ln>
                  <a:noFill/>
                </a:ln>
                <a:solidFill>
                  <a:srgbClr val="2C2D3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Start with a dot to indicate your urgency:</a:t>
            </a:r>
            <a:endParaRPr kumimoji="0" b="1" i="0" u="none" strike="noStrike" kern="0" cap="none" spc="0" normalizeH="0" baseline="0" noProof="0" dirty="0">
              <a:ln>
                <a:noFill/>
              </a:ln>
              <a:solidFill>
                <a:srgbClr val="2C2D30"/>
              </a:solidFill>
              <a:effectLst/>
              <a:uLnTx/>
              <a:uFillTx/>
              <a:latin typeface="+mj-lt"/>
              <a:ea typeface="Proxima Nova"/>
              <a:cs typeface="Proxima Nova"/>
              <a:sym typeface="Proxima Nova"/>
            </a:endParaRPr>
          </a:p>
          <a:p>
            <a:pPr marL="0" marR="0" lvl="0" indent="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2100" b="0" i="0" u="none" strike="noStrike" kern="0" cap="none" spc="0" normalizeH="0" baseline="0" noProof="0" dirty="0">
                <a:ln>
                  <a:noFill/>
                </a:ln>
                <a:solidFill>
                  <a:srgbClr val="2C2D3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= </a:t>
            </a:r>
            <a:r>
              <a:rPr kumimoji="0" lang="en" sz="2100" b="0" i="0" u="none" strike="noStrike" kern="0" cap="none" spc="0" normalizeH="0" noProof="0" dirty="0">
                <a:ln>
                  <a:noFill/>
                </a:ln>
                <a:solidFill>
                  <a:srgbClr val="2C2D3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 </a:t>
            </a:r>
            <a:r>
              <a:rPr kumimoji="0" lang="en" sz="2100" b="0" i="0" u="none" strike="noStrike" kern="0" cap="none" spc="0" normalizeH="0" baseline="0" noProof="0" dirty="0">
                <a:ln>
                  <a:noFill/>
                </a:ln>
                <a:solidFill>
                  <a:srgbClr val="2C2D3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Immediate action needed</a:t>
            </a:r>
            <a:endParaRPr kumimoji="0" sz="2100" b="0" i="0" u="none" strike="noStrike" kern="0" cap="none" spc="0" normalizeH="0" baseline="0" noProof="0" dirty="0">
              <a:ln>
                <a:noFill/>
              </a:ln>
              <a:solidFill>
                <a:srgbClr val="2C2D30"/>
              </a:solidFill>
              <a:effectLst/>
              <a:uLnTx/>
              <a:uFillTx/>
              <a:latin typeface="+mj-lt"/>
              <a:ea typeface="Proxima Nova"/>
              <a:cs typeface="Proxima Nova"/>
              <a:sym typeface="Proxima Nova"/>
            </a:endParaRPr>
          </a:p>
          <a:p>
            <a:pPr marL="0" marR="0" lvl="0" indent="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2100" b="0" i="0" u="none" strike="noStrike" kern="0" cap="none" spc="0" normalizeH="0" baseline="0" noProof="0" dirty="0">
                <a:ln>
                  <a:noFill/>
                </a:ln>
                <a:solidFill>
                  <a:srgbClr val="2C2D3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= Timely action required (today sometime)</a:t>
            </a:r>
            <a:endParaRPr kumimoji="0" sz="2100" b="0" i="0" u="none" strike="noStrike" kern="0" cap="none" spc="0" normalizeH="0" baseline="0" noProof="0" dirty="0">
              <a:ln>
                <a:noFill/>
              </a:ln>
              <a:solidFill>
                <a:srgbClr val="2C2D30"/>
              </a:solidFill>
              <a:effectLst/>
              <a:uLnTx/>
              <a:uFillTx/>
              <a:latin typeface="+mj-lt"/>
              <a:ea typeface="Proxima Nova"/>
              <a:cs typeface="Proxima Nova"/>
              <a:sym typeface="Proxima Nova"/>
            </a:endParaRPr>
          </a:p>
          <a:p>
            <a:pPr marL="0" marR="0" lvl="0" indent="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2100" b="0" i="0" u="none" strike="noStrike" kern="0" cap="none" spc="0" normalizeH="0" baseline="0" noProof="0" dirty="0">
                <a:ln>
                  <a:noFill/>
                </a:ln>
                <a:solidFill>
                  <a:srgbClr val="2C2D3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=  Non-critical request (this week, please)</a:t>
            </a:r>
            <a:endParaRPr kumimoji="0" sz="2100" b="0" i="0" u="none" strike="noStrike" kern="0" cap="none" spc="0" normalizeH="0" baseline="0" noProof="0" dirty="0">
              <a:ln>
                <a:noFill/>
              </a:ln>
              <a:solidFill>
                <a:srgbClr val="2C2D30"/>
              </a:solidFill>
              <a:effectLst/>
              <a:uLnTx/>
              <a:uFillTx/>
              <a:latin typeface="+mj-lt"/>
              <a:ea typeface="Proxima Nova"/>
              <a:cs typeface="Proxima Nova"/>
              <a:sym typeface="Proxima Nova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b="1" i="0" u="none" strike="noStrike" kern="0" cap="none" spc="0" normalizeH="0" baseline="0" noProof="0" dirty="0">
                <a:ln>
                  <a:noFill/>
                </a:ln>
                <a:solidFill>
                  <a:srgbClr val="2C2D3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React to your teammate’s questions:</a:t>
            </a:r>
            <a:endParaRPr kumimoji="0" b="1" i="0" u="none" strike="noStrike" kern="0" cap="none" spc="0" normalizeH="0" baseline="0" noProof="0" dirty="0">
              <a:ln>
                <a:noFill/>
              </a:ln>
              <a:solidFill>
                <a:srgbClr val="2C2D30"/>
              </a:solidFill>
              <a:effectLst/>
              <a:uLnTx/>
              <a:uFillTx/>
              <a:latin typeface="+mj-lt"/>
              <a:ea typeface="Proxima Nova"/>
              <a:cs typeface="Proxima Nova"/>
              <a:sym typeface="Proxima Nova"/>
            </a:endParaRPr>
          </a:p>
          <a:p>
            <a:pPr marL="0" marR="0" lvl="0" indent="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2100" b="0" i="0" u="none" strike="noStrike" kern="0" cap="none" spc="0" normalizeH="0" baseline="0" noProof="0" dirty="0">
                <a:ln>
                  <a:noFill/>
                </a:ln>
                <a:solidFill>
                  <a:srgbClr val="2C2D3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= Know the answer? Add :eyes: to show you’re looking at it</a:t>
            </a:r>
            <a:endParaRPr kumimoji="0" sz="2100" b="0" i="0" u="none" strike="noStrike" kern="0" cap="none" spc="0" normalizeH="0" baseline="0" noProof="0" dirty="0">
              <a:ln>
                <a:noFill/>
              </a:ln>
              <a:solidFill>
                <a:srgbClr val="2C2D30"/>
              </a:solidFill>
              <a:effectLst/>
              <a:uLnTx/>
              <a:uFillTx/>
              <a:latin typeface="+mj-lt"/>
              <a:ea typeface="Proxima Nova"/>
              <a:cs typeface="Proxima Nova"/>
              <a:sym typeface="Proxima Nova"/>
            </a:endParaRPr>
          </a:p>
          <a:p>
            <a:pPr marL="0" marR="0" lvl="0" indent="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2100" b="0" i="0" u="none" strike="noStrike" kern="0" cap="none" spc="0" normalizeH="0" baseline="0" noProof="0" dirty="0">
                <a:ln>
                  <a:noFill/>
                </a:ln>
                <a:solidFill>
                  <a:srgbClr val="2C2D3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= Once answered - add the green check mark</a:t>
            </a:r>
            <a:endParaRPr kumimoji="0" sz="2100" b="0" i="0" u="none" strike="noStrike" kern="0" cap="none" spc="0" normalizeH="0" baseline="0" noProof="0" dirty="0">
              <a:ln>
                <a:noFill/>
              </a:ln>
              <a:solidFill>
                <a:srgbClr val="2C2D30"/>
              </a:solidFill>
              <a:effectLst/>
              <a:uLnTx/>
              <a:uFillTx/>
              <a:latin typeface="+mj-lt"/>
              <a:ea typeface="Proxima Nova"/>
              <a:cs typeface="Proxima Nova"/>
              <a:sym typeface="Proxima Nova"/>
            </a:endParaRPr>
          </a:p>
          <a:p>
            <a:pPr marL="0" marR="0" lvl="0" indent="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2100" b="0" i="0" u="none" strike="noStrike" kern="0" cap="none" spc="0" normalizeH="0" baseline="0" noProof="0" dirty="0">
                <a:ln>
                  <a:noFill/>
                </a:ln>
                <a:solidFill>
                  <a:srgbClr val="2C2D3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= Sorry, I can’t help</a:t>
            </a:r>
            <a:endParaRPr kumimoji="0" sz="2100" b="0" i="0" u="none" strike="noStrike" kern="0" cap="none" spc="0" normalizeH="0" baseline="0" noProof="0" dirty="0">
              <a:ln>
                <a:noFill/>
              </a:ln>
              <a:solidFill>
                <a:srgbClr val="2C2D30"/>
              </a:solidFill>
              <a:effectLst/>
              <a:uLnTx/>
              <a:uFillTx/>
              <a:latin typeface="+mj-lt"/>
              <a:ea typeface="Proxima Nova"/>
              <a:cs typeface="Proxima Nova"/>
              <a:sym typeface="Proxima Nova"/>
            </a:endParaRPr>
          </a:p>
          <a:p>
            <a:pPr marL="0" marR="0" lvl="0" indent="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2100" b="0" i="0" u="none" strike="noStrike" kern="0" cap="none" spc="0" normalizeH="0" baseline="0" noProof="0" dirty="0">
                <a:ln>
                  <a:noFill/>
                </a:ln>
                <a:solidFill>
                  <a:srgbClr val="2C2D3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= Agree with the post? (Like a retweet)</a:t>
            </a:r>
            <a:endParaRPr kumimoji="0" sz="2100" b="0" i="0" u="none" strike="noStrike" kern="0" cap="none" spc="0" normalizeH="0" baseline="0" noProof="0" dirty="0">
              <a:ln>
                <a:noFill/>
              </a:ln>
              <a:solidFill>
                <a:srgbClr val="2C2D30"/>
              </a:solidFill>
              <a:effectLst/>
              <a:uLnTx/>
              <a:uFillTx/>
              <a:latin typeface="+mj-lt"/>
              <a:ea typeface="Proxima Nova"/>
              <a:cs typeface="Proxima Nova"/>
              <a:sym typeface="Proxima Nova"/>
            </a:endParaRPr>
          </a:p>
          <a:p>
            <a:pPr marL="0" marR="0" lvl="0" indent="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2100" b="0" i="0" u="none" strike="noStrike" kern="0" cap="none" spc="0" normalizeH="0" baseline="0" noProof="0" dirty="0">
                <a:ln>
                  <a:noFill/>
                </a:ln>
                <a:solidFill>
                  <a:srgbClr val="2C2D30"/>
                </a:solidFill>
                <a:effectLst/>
                <a:uLnTx/>
                <a:uFillTx/>
                <a:latin typeface="+mj-lt"/>
                <a:ea typeface="Proxima Nova"/>
                <a:cs typeface="Proxima Nova"/>
                <a:sym typeface="Proxima Nova"/>
              </a:rPr>
              <a:t>= Thank you (use this everywhere - save typing “thank you”)</a:t>
            </a:r>
            <a:endParaRPr kumimoji="0" sz="2100" b="0" i="0" u="none" strike="noStrike" kern="0" cap="none" spc="0" normalizeH="0" baseline="0" noProof="0" dirty="0">
              <a:ln>
                <a:noFill/>
              </a:ln>
              <a:solidFill>
                <a:srgbClr val="2C2D30"/>
              </a:solidFill>
              <a:effectLst/>
              <a:uLnTx/>
              <a:uFillTx/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2" name="Google Shape;530;p118">
            <a:extLst>
              <a:ext uri="{FF2B5EF4-FFF2-40B4-BE49-F238E27FC236}">
                <a16:creationId xmlns:a16="http://schemas.microsoft.com/office/drawing/2014/main" xmlns="" id="{5082FF2D-14D8-401B-9578-DAD84A2C86FF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66979" y="4572000"/>
            <a:ext cx="341275" cy="2779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532;p118">
            <a:extLst>
              <a:ext uri="{FF2B5EF4-FFF2-40B4-BE49-F238E27FC236}">
                <a16:creationId xmlns:a16="http://schemas.microsoft.com/office/drawing/2014/main" xmlns="" id="{5B3EA6C5-4762-4C86-9D20-1B808D61FB8A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85119" y="5029200"/>
            <a:ext cx="341275" cy="2779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533;p118">
            <a:extLst>
              <a:ext uri="{FF2B5EF4-FFF2-40B4-BE49-F238E27FC236}">
                <a16:creationId xmlns:a16="http://schemas.microsoft.com/office/drawing/2014/main" xmlns="" id="{8B15F98C-4695-4169-B695-2FF2A02494B3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37906" y="5452043"/>
            <a:ext cx="416324" cy="339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534;p118">
            <a:extLst>
              <a:ext uri="{FF2B5EF4-FFF2-40B4-BE49-F238E27FC236}">
                <a16:creationId xmlns:a16="http://schemas.microsoft.com/office/drawing/2014/main" xmlns="" id="{D0C47C06-73C0-4277-B0CA-9692F06904E3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37907" y="5909243"/>
            <a:ext cx="416324" cy="339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531;p118">
            <a:extLst>
              <a:ext uri="{FF2B5EF4-FFF2-40B4-BE49-F238E27FC236}">
                <a16:creationId xmlns:a16="http://schemas.microsoft.com/office/drawing/2014/main" xmlns="" id="{6BC643EB-BC2B-4BB3-A51E-34D1AAC0495C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627119" y="4080621"/>
            <a:ext cx="262800" cy="262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527;p118">
            <a:extLst>
              <a:ext uri="{FF2B5EF4-FFF2-40B4-BE49-F238E27FC236}">
                <a16:creationId xmlns:a16="http://schemas.microsoft.com/office/drawing/2014/main" xmlns="" id="{D61A48B4-E817-46D3-9652-F98C8387C883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616137" y="1981200"/>
            <a:ext cx="273782" cy="262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528;p118">
            <a:extLst>
              <a:ext uri="{FF2B5EF4-FFF2-40B4-BE49-F238E27FC236}">
                <a16:creationId xmlns:a16="http://schemas.microsoft.com/office/drawing/2014/main" xmlns="" id="{B35C4825-FA97-4BE0-A4A3-F81E5CE444C4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617536" y="2514600"/>
            <a:ext cx="272383" cy="25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529;p118">
            <a:extLst>
              <a:ext uri="{FF2B5EF4-FFF2-40B4-BE49-F238E27FC236}">
                <a16:creationId xmlns:a16="http://schemas.microsoft.com/office/drawing/2014/main" xmlns="" id="{35E56278-5D6B-4FEF-8EC5-02558966D80B}"/>
              </a:ext>
            </a:extLst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627116" y="2971800"/>
            <a:ext cx="262803" cy="2505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29789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E9A5E9D1-B60A-46D0-BC70-D914AAA3F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213" y="430213"/>
            <a:ext cx="10945812" cy="868362"/>
          </a:xfrm>
        </p:spPr>
        <p:txBody>
          <a:bodyPr>
            <a:normAutofit/>
          </a:bodyPr>
          <a:lstStyle/>
          <a:p>
            <a:r>
              <a:rPr lang="en-US" b="1" dirty="0"/>
              <a:t>#help-slack - process</a:t>
            </a:r>
          </a:p>
        </p:txBody>
      </p:sp>
      <p:sp>
        <p:nvSpPr>
          <p:cNvPr id="21" name="Google Shape;556;p120">
            <a:extLst>
              <a:ext uri="{FF2B5EF4-FFF2-40B4-BE49-F238E27FC236}">
                <a16:creationId xmlns:a16="http://schemas.microsoft.com/office/drawing/2014/main" xmlns="" id="{67CC43B2-E398-48FE-8F02-BCA4038468FE}"/>
              </a:ext>
            </a:extLst>
          </p:cNvPr>
          <p:cNvSpPr txBox="1"/>
          <p:nvPr/>
        </p:nvSpPr>
        <p:spPr>
          <a:xfrm>
            <a:off x="7281895" y="1977559"/>
            <a:ext cx="1923224" cy="3846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1" i="0" u="none" strike="noStrike" kern="0" cap="none" spc="0" normalizeH="0" baseline="0" noProof="0" dirty="0">
                <a:ln>
                  <a:noFill/>
                </a:ln>
                <a:solidFill>
                  <a:srgbClr val="2EB67D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Medium Priority</a:t>
            </a:r>
            <a:endParaRPr kumimoji="0" sz="1600" b="1" i="0" u="none" strike="noStrike" kern="0" cap="none" spc="0" normalizeH="0" baseline="0" noProof="0" dirty="0">
              <a:ln>
                <a:noFill/>
              </a:ln>
              <a:solidFill>
                <a:srgbClr val="2EB67D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22" name="Google Shape;543;p119">
            <a:extLst>
              <a:ext uri="{FF2B5EF4-FFF2-40B4-BE49-F238E27FC236}">
                <a16:creationId xmlns:a16="http://schemas.microsoft.com/office/drawing/2014/main" xmlns="" id="{E06B3E6A-F72D-4E45-B340-E17EFF778FCF}"/>
              </a:ext>
            </a:extLst>
          </p:cNvPr>
          <p:cNvCxnSpPr>
            <a:cxnSpLocks/>
          </p:cNvCxnSpPr>
          <p:nvPr/>
        </p:nvCxnSpPr>
        <p:spPr>
          <a:xfrm>
            <a:off x="4164111" y="3276600"/>
            <a:ext cx="1031596" cy="0"/>
          </a:xfrm>
          <a:prstGeom prst="straightConnector1">
            <a:avLst/>
          </a:prstGeom>
          <a:noFill/>
          <a:ln w="19050" cap="flat" cmpd="sng">
            <a:solidFill>
              <a:srgbClr val="2EB67D"/>
            </a:solidFill>
            <a:prstDash val="dash"/>
            <a:round/>
            <a:headEnd type="none" w="med" len="med"/>
            <a:tailEnd type="triangle" w="med" len="med"/>
          </a:ln>
        </p:spPr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863FDE5A-ACDB-4E56-8805-5FFBF4E7B7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0319" y="2841827"/>
            <a:ext cx="2834640" cy="1174345"/>
          </a:xfrm>
          <a:prstGeom prst="rect">
            <a:avLst/>
          </a:prstGeom>
        </p:spPr>
      </p:pic>
      <p:pic>
        <p:nvPicPr>
          <p:cNvPr id="24" name="Google Shape;540;p119">
            <a:extLst>
              <a:ext uri="{FF2B5EF4-FFF2-40B4-BE49-F238E27FC236}">
                <a16:creationId xmlns:a16="http://schemas.microsoft.com/office/drawing/2014/main" xmlns="" id="{051FE154-9244-4C3D-84BE-E8602EEC4679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42719" y="2743200"/>
            <a:ext cx="6400800" cy="157843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cxnSp>
        <p:nvCxnSpPr>
          <p:cNvPr id="20" name="Google Shape;555;p120">
            <a:extLst>
              <a:ext uri="{FF2B5EF4-FFF2-40B4-BE49-F238E27FC236}">
                <a16:creationId xmlns:a16="http://schemas.microsoft.com/office/drawing/2014/main" xmlns="" id="{E433DF79-46CA-46D6-A7A5-F48A2FA04AFF}"/>
              </a:ext>
            </a:extLst>
          </p:cNvPr>
          <p:cNvCxnSpPr>
            <a:cxnSpLocks/>
          </p:cNvCxnSpPr>
          <p:nvPr/>
        </p:nvCxnSpPr>
        <p:spPr>
          <a:xfrm flipH="1">
            <a:off x="6284119" y="2289641"/>
            <a:ext cx="845376" cy="552186"/>
          </a:xfrm>
          <a:prstGeom prst="straightConnector1">
            <a:avLst/>
          </a:prstGeom>
          <a:noFill/>
          <a:ln w="19050" cap="flat" cmpd="sng">
            <a:solidFill>
              <a:srgbClr val="2EB67D"/>
            </a:solidFill>
            <a:prstDash val="dash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1687438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551;p120">
            <a:extLst>
              <a:ext uri="{FF2B5EF4-FFF2-40B4-BE49-F238E27FC236}">
                <a16:creationId xmlns:a16="http://schemas.microsoft.com/office/drawing/2014/main" xmlns="" id="{D0C2A7C4-6454-4B90-BDB7-49B2E29B22F1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82323" y="2728238"/>
            <a:ext cx="6464384" cy="1901952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#help-slack - process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28</a:t>
            </a:fld>
            <a:endParaRPr lang="en-US" dirty="0"/>
          </a:p>
        </p:txBody>
      </p:sp>
      <p:cxnSp>
        <p:nvCxnSpPr>
          <p:cNvPr id="8" name="Google Shape;555;p120">
            <a:extLst>
              <a:ext uri="{FF2B5EF4-FFF2-40B4-BE49-F238E27FC236}">
                <a16:creationId xmlns:a16="http://schemas.microsoft.com/office/drawing/2014/main" xmlns="" id="{5365F88E-97A3-4D13-96A2-7C4B2007F07A}"/>
              </a:ext>
            </a:extLst>
          </p:cNvPr>
          <p:cNvCxnSpPr/>
          <p:nvPr/>
        </p:nvCxnSpPr>
        <p:spPr>
          <a:xfrm flipH="1">
            <a:off x="6351581" y="2265227"/>
            <a:ext cx="800100" cy="576600"/>
          </a:xfrm>
          <a:prstGeom prst="straightConnector1">
            <a:avLst/>
          </a:prstGeom>
          <a:noFill/>
          <a:ln w="19050" cap="flat" cmpd="sng">
            <a:solidFill>
              <a:srgbClr val="2EB67D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9" name="Google Shape;557;p120">
            <a:extLst>
              <a:ext uri="{FF2B5EF4-FFF2-40B4-BE49-F238E27FC236}">
                <a16:creationId xmlns:a16="http://schemas.microsoft.com/office/drawing/2014/main" xmlns="" id="{2B40FD4F-A5CC-4810-9669-464C67231B86}"/>
              </a:ext>
            </a:extLst>
          </p:cNvPr>
          <p:cNvCxnSpPr>
            <a:cxnSpLocks/>
          </p:cNvCxnSpPr>
          <p:nvPr/>
        </p:nvCxnSpPr>
        <p:spPr>
          <a:xfrm flipV="1">
            <a:off x="5512163" y="3886200"/>
            <a:ext cx="585910" cy="1207002"/>
          </a:xfrm>
          <a:prstGeom prst="straightConnector1">
            <a:avLst/>
          </a:prstGeom>
          <a:noFill/>
          <a:ln w="19050" cap="flat" cmpd="sng">
            <a:solidFill>
              <a:srgbClr val="2EB67D"/>
            </a:solidFill>
            <a:prstDash val="dash"/>
            <a:round/>
            <a:headEnd type="none" w="med" len="med"/>
            <a:tailEnd type="triangle" w="med" len="med"/>
          </a:ln>
        </p:spPr>
      </p:cxnSp>
      <p:sp>
        <p:nvSpPr>
          <p:cNvPr id="10" name="Google Shape;558;p120">
            <a:extLst>
              <a:ext uri="{FF2B5EF4-FFF2-40B4-BE49-F238E27FC236}">
                <a16:creationId xmlns:a16="http://schemas.microsoft.com/office/drawing/2014/main" xmlns="" id="{7298BF6E-4483-4A80-B352-23DCE7E28B0D}"/>
              </a:ext>
            </a:extLst>
          </p:cNvPr>
          <p:cNvSpPr txBox="1"/>
          <p:nvPr/>
        </p:nvSpPr>
        <p:spPr>
          <a:xfrm>
            <a:off x="2730186" y="5093201"/>
            <a:ext cx="6735775" cy="265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2EB67D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HIDS Slack team </a:t>
            </a:r>
            <a:r>
              <a:rPr kumimoji="0" lang="en" sz="1600" b="1" i="0" u="none" strike="noStrike" kern="0" cap="none" spc="0" normalizeH="0" baseline="0" noProof="0" dirty="0">
                <a:ln>
                  <a:noFill/>
                </a:ln>
                <a:solidFill>
                  <a:srgbClr val="2EB67D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acknowledges receipt: “I’m working on it”</a:t>
            </a:r>
            <a:endParaRPr kumimoji="0" sz="1600" b="1" i="0" u="none" strike="noStrike" kern="0" cap="none" spc="0" normalizeH="0" baseline="0" noProof="0" dirty="0">
              <a:ln>
                <a:noFill/>
              </a:ln>
              <a:solidFill>
                <a:srgbClr val="2EB67D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" name="Google Shape;556;p120">
            <a:extLst>
              <a:ext uri="{FF2B5EF4-FFF2-40B4-BE49-F238E27FC236}">
                <a16:creationId xmlns:a16="http://schemas.microsoft.com/office/drawing/2014/main" xmlns="" id="{73203167-3D6B-4C25-86CE-77ED4CAF7D5D}"/>
              </a:ext>
            </a:extLst>
          </p:cNvPr>
          <p:cNvSpPr txBox="1"/>
          <p:nvPr/>
        </p:nvSpPr>
        <p:spPr>
          <a:xfrm>
            <a:off x="7259327" y="2002431"/>
            <a:ext cx="1923224" cy="3846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1" i="0" u="none" strike="noStrike" kern="0" cap="none" spc="0" normalizeH="0" baseline="0" noProof="0" dirty="0">
                <a:ln>
                  <a:noFill/>
                </a:ln>
                <a:solidFill>
                  <a:srgbClr val="2EB67D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Medium Priority</a:t>
            </a:r>
            <a:endParaRPr kumimoji="0" sz="1600" b="1" i="0" u="none" strike="noStrike" kern="0" cap="none" spc="0" normalizeH="0" baseline="0" noProof="0" dirty="0">
              <a:ln>
                <a:noFill/>
              </a:ln>
              <a:solidFill>
                <a:srgbClr val="2EB67D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5" name="Google Shape;543;p119">
            <a:extLst>
              <a:ext uri="{FF2B5EF4-FFF2-40B4-BE49-F238E27FC236}">
                <a16:creationId xmlns:a16="http://schemas.microsoft.com/office/drawing/2014/main" xmlns="" id="{73AF3F8D-5A75-44BC-8A30-ED14EB7204CB}"/>
              </a:ext>
            </a:extLst>
          </p:cNvPr>
          <p:cNvCxnSpPr>
            <a:cxnSpLocks/>
          </p:cNvCxnSpPr>
          <p:nvPr/>
        </p:nvCxnSpPr>
        <p:spPr>
          <a:xfrm>
            <a:off x="4164111" y="3276600"/>
            <a:ext cx="1031596" cy="0"/>
          </a:xfrm>
          <a:prstGeom prst="straightConnector1">
            <a:avLst/>
          </a:prstGeom>
          <a:noFill/>
          <a:ln w="19050" cap="flat" cmpd="sng">
            <a:solidFill>
              <a:srgbClr val="2EB67D"/>
            </a:solidFill>
            <a:prstDash val="dash"/>
            <a:round/>
            <a:headEnd type="none" w="med" len="med"/>
            <a:tailEnd type="triangle" w="med" len="med"/>
          </a:ln>
        </p:spPr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442158EF-9CA3-47A8-9BEC-4AEB1D1C17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0319" y="2841827"/>
            <a:ext cx="2834640" cy="117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0854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564;p121">
            <a:extLst>
              <a:ext uri="{FF2B5EF4-FFF2-40B4-BE49-F238E27FC236}">
                <a16:creationId xmlns:a16="http://schemas.microsoft.com/office/drawing/2014/main" xmlns="" id="{5A4612B7-1D42-4E0B-90F9-4FD5AEC03FA0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18752" y="2596618"/>
            <a:ext cx="6473877" cy="237744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#help-slack - process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3" name="Google Shape;573;p121">
            <a:extLst>
              <a:ext uri="{FF2B5EF4-FFF2-40B4-BE49-F238E27FC236}">
                <a16:creationId xmlns:a16="http://schemas.microsoft.com/office/drawing/2014/main" xmlns="" id="{FF195692-EA4D-45D2-914B-AEDD94119680}"/>
              </a:ext>
            </a:extLst>
          </p:cNvPr>
          <p:cNvSpPr txBox="1"/>
          <p:nvPr/>
        </p:nvSpPr>
        <p:spPr>
          <a:xfrm>
            <a:off x="7480792" y="5112185"/>
            <a:ext cx="4086527" cy="4368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500" b="1" i="0" u="none" strike="noStrike" kern="0" cap="none" spc="0" normalizeH="0" baseline="0" noProof="0" dirty="0">
                <a:ln>
                  <a:noFill/>
                </a:ln>
                <a:solidFill>
                  <a:srgbClr val="2EB67D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Responds in thread. Question answered! </a:t>
            </a:r>
            <a:endParaRPr kumimoji="0" sz="1500" b="1" i="0" u="none" strike="noStrike" kern="0" cap="none" spc="0" normalizeH="0" baseline="0" noProof="0" dirty="0">
              <a:ln>
                <a:noFill/>
              </a:ln>
              <a:solidFill>
                <a:srgbClr val="2EB67D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12" name="Google Shape;572;p121">
            <a:extLst>
              <a:ext uri="{FF2B5EF4-FFF2-40B4-BE49-F238E27FC236}">
                <a16:creationId xmlns:a16="http://schemas.microsoft.com/office/drawing/2014/main" xmlns="" id="{9B00A5EC-6A46-4C9B-A9BB-A193880B31A7}"/>
              </a:ext>
            </a:extLst>
          </p:cNvPr>
          <p:cNvCxnSpPr>
            <a:cxnSpLocks/>
          </p:cNvCxnSpPr>
          <p:nvPr/>
        </p:nvCxnSpPr>
        <p:spPr>
          <a:xfrm flipH="1" flipV="1">
            <a:off x="6719507" y="3785338"/>
            <a:ext cx="1723613" cy="1340445"/>
          </a:xfrm>
          <a:prstGeom prst="straightConnector1">
            <a:avLst/>
          </a:prstGeom>
          <a:noFill/>
          <a:ln w="19050" cap="flat" cmpd="sng">
            <a:solidFill>
              <a:srgbClr val="2EB67D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25" name="Google Shape;555;p120">
            <a:extLst>
              <a:ext uri="{FF2B5EF4-FFF2-40B4-BE49-F238E27FC236}">
                <a16:creationId xmlns:a16="http://schemas.microsoft.com/office/drawing/2014/main" xmlns="" id="{408F81E7-32CB-499F-852F-39076A93F63C}"/>
              </a:ext>
            </a:extLst>
          </p:cNvPr>
          <p:cNvCxnSpPr>
            <a:cxnSpLocks/>
          </p:cNvCxnSpPr>
          <p:nvPr/>
        </p:nvCxnSpPr>
        <p:spPr>
          <a:xfrm flipH="1">
            <a:off x="6309519" y="2107775"/>
            <a:ext cx="819976" cy="635425"/>
          </a:xfrm>
          <a:prstGeom prst="straightConnector1">
            <a:avLst/>
          </a:prstGeom>
          <a:noFill/>
          <a:ln w="19050" cap="flat" cmpd="sng">
            <a:solidFill>
              <a:srgbClr val="2EB67D"/>
            </a:solidFill>
            <a:prstDash val="dash"/>
            <a:round/>
            <a:headEnd type="none" w="med" len="med"/>
            <a:tailEnd type="triangle" w="med" len="med"/>
          </a:ln>
        </p:spPr>
      </p:cxnSp>
      <p:cxnSp>
        <p:nvCxnSpPr>
          <p:cNvPr id="26" name="Google Shape;557;p120">
            <a:extLst>
              <a:ext uri="{FF2B5EF4-FFF2-40B4-BE49-F238E27FC236}">
                <a16:creationId xmlns:a16="http://schemas.microsoft.com/office/drawing/2014/main" xmlns="" id="{179B604A-B641-4F09-88E1-EA4EC44C4354}"/>
              </a:ext>
            </a:extLst>
          </p:cNvPr>
          <p:cNvCxnSpPr>
            <a:cxnSpLocks/>
            <a:stCxn id="27" idx="0"/>
          </p:cNvCxnSpPr>
          <p:nvPr/>
        </p:nvCxnSpPr>
        <p:spPr>
          <a:xfrm flipV="1">
            <a:off x="3962407" y="3785339"/>
            <a:ext cx="1878753" cy="1340444"/>
          </a:xfrm>
          <a:prstGeom prst="straightConnector1">
            <a:avLst/>
          </a:prstGeom>
          <a:noFill/>
          <a:ln w="19050" cap="flat" cmpd="sng">
            <a:solidFill>
              <a:srgbClr val="2EB67D"/>
            </a:solidFill>
            <a:prstDash val="dash"/>
            <a:round/>
            <a:headEnd type="none" w="med" len="med"/>
            <a:tailEnd type="triangle" w="med" len="med"/>
          </a:ln>
        </p:spPr>
      </p:cxnSp>
      <p:sp>
        <p:nvSpPr>
          <p:cNvPr id="27" name="Google Shape;558;p120">
            <a:extLst>
              <a:ext uri="{FF2B5EF4-FFF2-40B4-BE49-F238E27FC236}">
                <a16:creationId xmlns:a16="http://schemas.microsoft.com/office/drawing/2014/main" xmlns="" id="{8FBDDF08-8D7B-4724-B67A-73C4AF6390B8}"/>
              </a:ext>
            </a:extLst>
          </p:cNvPr>
          <p:cNvSpPr txBox="1"/>
          <p:nvPr/>
        </p:nvSpPr>
        <p:spPr>
          <a:xfrm>
            <a:off x="594519" y="5125783"/>
            <a:ext cx="6735775" cy="4368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2EB67D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HIDS Slack team </a:t>
            </a:r>
            <a:r>
              <a:rPr kumimoji="0" lang="en" sz="1600" b="1" i="0" u="none" strike="noStrike" kern="0" cap="none" spc="0" normalizeH="0" baseline="0" noProof="0" dirty="0">
                <a:ln>
                  <a:noFill/>
                </a:ln>
                <a:solidFill>
                  <a:srgbClr val="2EB67D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acknowledges receipt: “I’m working on it”</a:t>
            </a:r>
            <a:endParaRPr kumimoji="0" sz="1600" b="1" i="0" u="none" strike="noStrike" kern="0" cap="none" spc="0" normalizeH="0" baseline="0" noProof="0" dirty="0">
              <a:ln>
                <a:noFill/>
              </a:ln>
              <a:solidFill>
                <a:srgbClr val="2EB67D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8" name="Google Shape;556;p120">
            <a:extLst>
              <a:ext uri="{FF2B5EF4-FFF2-40B4-BE49-F238E27FC236}">
                <a16:creationId xmlns:a16="http://schemas.microsoft.com/office/drawing/2014/main" xmlns="" id="{14844FAC-317F-4EDD-930C-EB001B2B2510}"/>
              </a:ext>
            </a:extLst>
          </p:cNvPr>
          <p:cNvSpPr txBox="1"/>
          <p:nvPr/>
        </p:nvSpPr>
        <p:spPr>
          <a:xfrm>
            <a:off x="7223919" y="1837705"/>
            <a:ext cx="1923224" cy="3846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1600" b="1" i="0" u="none" strike="noStrike" kern="0" cap="none" spc="0" normalizeH="0" baseline="0" noProof="0" dirty="0">
                <a:ln>
                  <a:noFill/>
                </a:ln>
                <a:solidFill>
                  <a:srgbClr val="2EB67D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Medium Priority</a:t>
            </a:r>
            <a:endParaRPr kumimoji="0" sz="1600" b="1" i="0" u="none" strike="noStrike" kern="0" cap="none" spc="0" normalizeH="0" baseline="0" noProof="0" dirty="0">
              <a:ln>
                <a:noFill/>
              </a:ln>
              <a:solidFill>
                <a:srgbClr val="2EB67D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31" name="Google Shape;543;p119">
            <a:extLst>
              <a:ext uri="{FF2B5EF4-FFF2-40B4-BE49-F238E27FC236}">
                <a16:creationId xmlns:a16="http://schemas.microsoft.com/office/drawing/2014/main" xmlns="" id="{6F96D037-67C8-44D6-B037-176A8424110F}"/>
              </a:ext>
            </a:extLst>
          </p:cNvPr>
          <p:cNvCxnSpPr>
            <a:cxnSpLocks/>
          </p:cNvCxnSpPr>
          <p:nvPr/>
        </p:nvCxnSpPr>
        <p:spPr>
          <a:xfrm>
            <a:off x="4164111" y="3276600"/>
            <a:ext cx="1031596" cy="0"/>
          </a:xfrm>
          <a:prstGeom prst="straightConnector1">
            <a:avLst/>
          </a:prstGeom>
          <a:noFill/>
          <a:ln w="19050" cap="flat" cmpd="sng">
            <a:solidFill>
              <a:srgbClr val="2EB67D"/>
            </a:solidFill>
            <a:prstDash val="dash"/>
            <a:round/>
            <a:headEnd type="none" w="med" len="med"/>
            <a:tailEnd type="triangle" w="med" len="med"/>
          </a:ln>
        </p:spPr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C6C8EBF8-30E3-442D-ACB7-E149239BB2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0319" y="2841827"/>
            <a:ext cx="2834640" cy="117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603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Why Slack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64CC82B-77FF-434E-924C-63AB11B68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119" y="1447800"/>
            <a:ext cx="10945654" cy="4800600"/>
          </a:xfrm>
        </p:spPr>
        <p:txBody>
          <a:bodyPr>
            <a:normAutofit/>
          </a:bodyPr>
          <a:lstStyle/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US" dirty="0"/>
              <a:t>Increase </a:t>
            </a:r>
            <a:r>
              <a:rPr lang="en-US" b="1" i="1" dirty="0"/>
              <a:t>knowledge</a:t>
            </a:r>
            <a:r>
              <a:rPr lang="en-US" i="1" dirty="0"/>
              <a:t> sharing</a:t>
            </a:r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US" dirty="0"/>
              <a:t>Increase access to </a:t>
            </a:r>
            <a:r>
              <a:rPr lang="en-US" b="1" i="1" dirty="0"/>
              <a:t>relevant information</a:t>
            </a:r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US" dirty="0"/>
              <a:t>Eliminate </a:t>
            </a:r>
            <a:r>
              <a:rPr lang="en-US" b="1" i="1" dirty="0"/>
              <a:t>redundancies</a:t>
            </a:r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US" dirty="0"/>
              <a:t>Reduce </a:t>
            </a:r>
            <a:r>
              <a:rPr lang="en-US" b="1" i="1" dirty="0"/>
              <a:t>standup meeting </a:t>
            </a:r>
            <a:r>
              <a:rPr lang="en-US" dirty="0"/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16897048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64CC82B-77FF-434E-924C-63AB11B68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119" y="1447800"/>
            <a:ext cx="10945654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000" b="1" dirty="0"/>
              <a:t>Keeping Slack Organized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5098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Protect Your Time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5" name="Google Shape;587;p123">
            <a:extLst>
              <a:ext uri="{FF2B5EF4-FFF2-40B4-BE49-F238E27FC236}">
                <a16:creationId xmlns:a16="http://schemas.microsoft.com/office/drawing/2014/main" xmlns="" id="{8AF99FE5-3B60-4C7C-8A4D-45C359E6CCD2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11816" y="2056270"/>
            <a:ext cx="5943600" cy="4269367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6" name="Google Shape;588;p123">
            <a:extLst>
              <a:ext uri="{FF2B5EF4-FFF2-40B4-BE49-F238E27FC236}">
                <a16:creationId xmlns:a16="http://schemas.microsoft.com/office/drawing/2014/main" xmlns="" id="{CC06CDCD-F00B-4A4A-9238-15B75AAB8169}"/>
              </a:ext>
            </a:extLst>
          </p:cNvPr>
          <p:cNvSpPr txBox="1"/>
          <p:nvPr/>
        </p:nvSpPr>
        <p:spPr>
          <a:xfrm>
            <a:off x="3528911" y="1507391"/>
            <a:ext cx="5509409" cy="3403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" sz="3000" b="1" i="0" u="none" strike="noStrike" kern="0" cap="none" spc="0" normalizeH="0" baseline="0" noProof="0" dirty="0">
                <a:ln>
                  <a:noFill/>
                </a:ln>
                <a:solidFill>
                  <a:srgbClr val="2EB67D"/>
                </a:solidFill>
                <a:effectLst/>
                <a:uLnTx/>
                <a:uFillTx/>
                <a:latin typeface="Proxima Nova"/>
                <a:ea typeface="Proxima Nova"/>
                <a:cs typeface="Proxima Nova"/>
                <a:sym typeface="Proxima Nova"/>
              </a:rPr>
              <a:t>Custom Status</a:t>
            </a:r>
            <a:endParaRPr kumimoji="0" sz="3000" b="1" i="0" u="none" strike="noStrike" kern="0" cap="none" spc="0" normalizeH="0" baseline="0" noProof="0" dirty="0">
              <a:ln>
                <a:noFill/>
              </a:ln>
              <a:solidFill>
                <a:srgbClr val="2EB67D"/>
              </a:solidFill>
              <a:effectLst/>
              <a:uLnTx/>
              <a:uFillTx/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  <p:extLst>
      <p:ext uri="{BB962C8B-B14F-4D97-AF65-F5344CB8AC3E}">
        <p14:creationId xmlns:p14="http://schemas.microsoft.com/office/powerpoint/2010/main" val="20807260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Protect Your Time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BB5A230-0D0D-410D-98D4-8C79D8F3E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2079" y="2118682"/>
            <a:ext cx="4297680" cy="430881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306D6D9C-2F19-4951-AFB5-8275CA337749}"/>
              </a:ext>
            </a:extLst>
          </p:cNvPr>
          <p:cNvSpPr/>
          <p:nvPr/>
        </p:nvSpPr>
        <p:spPr>
          <a:xfrm>
            <a:off x="4000863" y="1455421"/>
            <a:ext cx="416011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>
                <a:srgbClr val="000000"/>
              </a:buClr>
              <a:defRPr/>
            </a:pPr>
            <a:r>
              <a:rPr lang="en-US" sz="3000" b="1" kern="0" dirty="0">
                <a:solidFill>
                  <a:srgbClr val="2EB67D"/>
                </a:solidFill>
                <a:latin typeface="Proxima Nova"/>
                <a:ea typeface="Proxima Nova"/>
                <a:cs typeface="Proxima Nova"/>
                <a:sym typeface="Proxima Nova"/>
              </a:rPr>
              <a:t>In-the-Moment DND</a:t>
            </a:r>
          </a:p>
        </p:txBody>
      </p:sp>
    </p:spTree>
    <p:extLst>
      <p:ext uri="{BB962C8B-B14F-4D97-AF65-F5344CB8AC3E}">
        <p14:creationId xmlns:p14="http://schemas.microsoft.com/office/powerpoint/2010/main" val="26701160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b="1" dirty="0"/>
              <a:t>Pin Important Information to Channel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6" name="Google Shape;360;p79">
            <a:extLst>
              <a:ext uri="{FF2B5EF4-FFF2-40B4-BE49-F238E27FC236}">
                <a16:creationId xmlns:a16="http://schemas.microsoft.com/office/drawing/2014/main" xmlns="" id="{C0B5A0FF-38F9-42E8-B5FB-7123298A586C}"/>
              </a:ext>
            </a:extLst>
          </p:cNvPr>
          <p:cNvSpPr txBox="1">
            <a:spLocks noChangeAspect="1"/>
          </p:cNvSpPr>
          <p:nvPr/>
        </p:nvSpPr>
        <p:spPr>
          <a:xfrm>
            <a:off x="897208" y="1676400"/>
            <a:ext cx="4574111" cy="445866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227013" indent="-227013" algn="l" defTabSz="914400" rtl="0" eaLnBrk="1" latinLnBrk="0" hangingPunct="1">
              <a:lnSpc>
                <a:spcPct val="100000"/>
              </a:lnSpc>
              <a:spcBef>
                <a:spcPts val="672"/>
              </a:spcBef>
              <a:buClr>
                <a:srgbClr val="C50C21"/>
              </a:buClr>
              <a:buSzPct val="120000"/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4675" indent="-287338" algn="l" defTabSz="914400" rtl="0" eaLnBrk="1" latinLnBrk="0" hangingPunct="1">
              <a:lnSpc>
                <a:spcPct val="100000"/>
              </a:lnSpc>
              <a:spcBef>
                <a:spcPts val="672"/>
              </a:spcBef>
              <a:buClr>
                <a:schemeClr val="accent2"/>
              </a:buClr>
              <a:buSzPct val="120000"/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73038" algn="l" defTabSz="914400" rtl="0" eaLnBrk="1" latinLnBrk="0" hangingPunct="1">
              <a:lnSpc>
                <a:spcPct val="100000"/>
              </a:lnSpc>
              <a:spcBef>
                <a:spcPts val="672"/>
              </a:spcBef>
              <a:buClr>
                <a:srgbClr val="C50C2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1413" indent="-227013" algn="l" defTabSz="914400" rtl="0" eaLnBrk="1" latinLnBrk="0" hangingPunct="1">
              <a:lnSpc>
                <a:spcPct val="100000"/>
              </a:lnSpc>
              <a:spcBef>
                <a:spcPts val="672"/>
              </a:spcBef>
              <a:buClr>
                <a:schemeClr val="accent2"/>
              </a:buClr>
              <a:buSzPct val="12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 typeface="Calibri" panose="020F0502020204030204" pitchFamily="34" charset="0"/>
              <a:buChar char="̶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0"/>
              </a:spcBef>
            </a:pPr>
            <a:r>
              <a:rPr lang="en-US" sz="2000" b="1" dirty="0">
                <a:solidFill>
                  <a:srgbClr val="2EB67D"/>
                </a:solidFill>
                <a:latin typeface="+mj-lt"/>
                <a:ea typeface="Proxima Nova"/>
                <a:cs typeface="Proxima Nova"/>
                <a:sym typeface="Proxima Nova"/>
              </a:rPr>
              <a:t>Get Pinning!</a:t>
            </a:r>
            <a:endParaRPr lang="en-US" sz="2000" dirty="0">
              <a:solidFill>
                <a:srgbClr val="2EB67D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marL="457200" indent="-330200">
              <a:lnSpc>
                <a:spcPct val="150000"/>
              </a:lnSpc>
              <a:spcBef>
                <a:spcPts val="1000"/>
              </a:spcBef>
              <a:buClr>
                <a:srgbClr val="2C2D30"/>
              </a:buClr>
              <a:buSzPts val="1600"/>
              <a:buFont typeface="Source Sans Pro"/>
              <a:buChar char="●"/>
            </a:pPr>
            <a:r>
              <a:rPr lang="en-US" sz="2000" dirty="0">
                <a:solidFill>
                  <a:srgbClr val="2C2D30"/>
                </a:solidFill>
                <a:latin typeface="+mj-lt"/>
                <a:ea typeface="Proxima Nova"/>
                <a:cs typeface="Proxima Nova"/>
                <a:sym typeface="Proxima Nova"/>
              </a:rPr>
              <a:t>Allows for </a:t>
            </a:r>
            <a:r>
              <a:rPr lang="en-US" sz="2000" b="1" dirty="0">
                <a:solidFill>
                  <a:srgbClr val="2C2D30"/>
                </a:solidFill>
                <a:latin typeface="+mj-lt"/>
                <a:ea typeface="Proxima Nova"/>
                <a:cs typeface="Proxima Nova"/>
                <a:sym typeface="Proxima Nova"/>
              </a:rPr>
              <a:t>easy access to important information</a:t>
            </a:r>
            <a:r>
              <a:rPr lang="en-US" sz="2000" dirty="0">
                <a:solidFill>
                  <a:srgbClr val="2C2D30"/>
                </a:solidFill>
                <a:latin typeface="+mj-lt"/>
                <a:ea typeface="Proxima Nova"/>
                <a:cs typeface="Proxima Nova"/>
                <a:sym typeface="Proxima Nova"/>
              </a:rPr>
              <a:t> in channel</a:t>
            </a:r>
          </a:p>
          <a:p>
            <a:pPr marL="457200" indent="-330200">
              <a:lnSpc>
                <a:spcPct val="150000"/>
              </a:lnSpc>
              <a:spcBef>
                <a:spcPts val="0"/>
              </a:spcBef>
              <a:buClr>
                <a:srgbClr val="2C2D30"/>
              </a:buClr>
              <a:buSzPts val="1600"/>
              <a:buFont typeface="Source Sans Pro"/>
              <a:buChar char="●"/>
            </a:pPr>
            <a:r>
              <a:rPr lang="en-US" sz="2000" dirty="0">
                <a:solidFill>
                  <a:srgbClr val="2C2D30"/>
                </a:solidFill>
                <a:latin typeface="+mj-lt"/>
                <a:ea typeface="Proxima Nova"/>
                <a:cs typeface="Proxima Nova"/>
                <a:sym typeface="Proxima Nova"/>
              </a:rPr>
              <a:t>Pinned items are the </a:t>
            </a:r>
            <a:r>
              <a:rPr lang="en-US" sz="2000" b="1" dirty="0">
                <a:solidFill>
                  <a:srgbClr val="2C2D30"/>
                </a:solidFill>
                <a:latin typeface="+mj-lt"/>
                <a:ea typeface="Proxima Nova"/>
                <a:cs typeface="Proxima Nova"/>
                <a:sym typeface="Proxima Nova"/>
              </a:rPr>
              <a:t>same for everyone</a:t>
            </a:r>
            <a:r>
              <a:rPr lang="en-US" sz="2000" dirty="0">
                <a:solidFill>
                  <a:srgbClr val="2C2D30"/>
                </a:solidFill>
                <a:latin typeface="+mj-lt"/>
                <a:ea typeface="Proxima Nova"/>
                <a:cs typeface="Proxima Nova"/>
                <a:sym typeface="Proxima Nova"/>
              </a:rPr>
              <a:t> in the channel</a:t>
            </a:r>
          </a:p>
          <a:p>
            <a:pPr marL="0" indent="0">
              <a:lnSpc>
                <a:spcPct val="150000"/>
              </a:lnSpc>
              <a:spcBef>
                <a:spcPts val="1600"/>
              </a:spcBef>
            </a:pPr>
            <a:r>
              <a:rPr lang="en-US" sz="2000" dirty="0">
                <a:solidFill>
                  <a:srgbClr val="2C2D30"/>
                </a:solidFill>
                <a:latin typeface="+mj-lt"/>
                <a:ea typeface="Proxima Nova"/>
                <a:cs typeface="Proxima Nova"/>
                <a:sym typeface="Proxima Nova"/>
              </a:rPr>
              <a:t>Pin a message / file by:</a:t>
            </a:r>
          </a:p>
          <a:p>
            <a:pPr marL="457200" indent="-330200">
              <a:lnSpc>
                <a:spcPct val="150000"/>
              </a:lnSpc>
              <a:spcBef>
                <a:spcPts val="0"/>
              </a:spcBef>
              <a:buClr>
                <a:srgbClr val="2C2D30"/>
              </a:buClr>
              <a:buSzPts val="1600"/>
              <a:buFont typeface="Proxima Nova"/>
              <a:buChar char="●"/>
            </a:pPr>
            <a:r>
              <a:rPr lang="en-US" sz="2000" dirty="0">
                <a:solidFill>
                  <a:srgbClr val="2C2D30"/>
                </a:solidFill>
                <a:latin typeface="+mj-lt"/>
                <a:ea typeface="Proxima Nova"/>
                <a:cs typeface="Proxima Nova"/>
                <a:sym typeface="Proxima Nova"/>
              </a:rPr>
              <a:t>Hovering over message </a:t>
            </a:r>
          </a:p>
          <a:p>
            <a:pPr marL="457200" indent="-330200">
              <a:lnSpc>
                <a:spcPct val="150000"/>
              </a:lnSpc>
              <a:spcBef>
                <a:spcPts val="0"/>
              </a:spcBef>
              <a:buClr>
                <a:srgbClr val="2C2D30"/>
              </a:buClr>
              <a:buSzPts val="1600"/>
              <a:buFont typeface="Proxima Nova"/>
              <a:buChar char="●"/>
            </a:pPr>
            <a:r>
              <a:rPr lang="en-US" sz="2000" dirty="0">
                <a:solidFill>
                  <a:srgbClr val="2C2D30"/>
                </a:solidFill>
                <a:latin typeface="+mj-lt"/>
                <a:ea typeface="Proxima Nova"/>
                <a:cs typeface="Proxima Nova"/>
                <a:sym typeface="Proxima Nova"/>
              </a:rPr>
              <a:t>click  •••</a:t>
            </a:r>
          </a:p>
          <a:p>
            <a:pPr marL="457200" indent="-330200">
              <a:lnSpc>
                <a:spcPct val="150000"/>
              </a:lnSpc>
              <a:spcBef>
                <a:spcPts val="0"/>
              </a:spcBef>
              <a:buClr>
                <a:srgbClr val="2C2D30"/>
              </a:buClr>
              <a:buSzPts val="1600"/>
              <a:buFont typeface="Source Sans Pro"/>
              <a:buChar char="●"/>
            </a:pPr>
            <a:r>
              <a:rPr lang="en-US" sz="2000" dirty="0">
                <a:solidFill>
                  <a:srgbClr val="2C2D30"/>
                </a:solidFill>
                <a:latin typeface="+mj-lt"/>
                <a:ea typeface="Proxima Nova"/>
                <a:cs typeface="Proxima Nova"/>
                <a:sym typeface="Proxima Nova"/>
              </a:rPr>
              <a:t>select </a:t>
            </a:r>
            <a:r>
              <a:rPr lang="en-US" sz="2000" b="1" dirty="0">
                <a:solidFill>
                  <a:srgbClr val="2C2D30"/>
                </a:solidFill>
                <a:latin typeface="+mj-lt"/>
                <a:ea typeface="Proxima Nova"/>
                <a:cs typeface="Proxima Nova"/>
                <a:sym typeface="Proxima Nova"/>
              </a:rPr>
              <a:t>Pin to...</a:t>
            </a:r>
            <a:endParaRPr lang="en-US" sz="2000" dirty="0">
              <a:solidFill>
                <a:srgbClr val="2C2D3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EFFB3B8-DDA6-40A9-A7B5-F39C218B66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2719" y="2024062"/>
            <a:ext cx="6492240" cy="3170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9710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Declutter Channels by Using Threads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729B507-7D30-4DE7-BBF9-8DB0D644BA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8439" y="1685559"/>
            <a:ext cx="5669280" cy="4394394"/>
          </a:xfrm>
          <a:prstGeom prst="rect">
            <a:avLst/>
          </a:prstGeom>
        </p:spPr>
      </p:pic>
      <p:sp>
        <p:nvSpPr>
          <p:cNvPr id="6" name="Google Shape;369;p80">
            <a:extLst>
              <a:ext uri="{FF2B5EF4-FFF2-40B4-BE49-F238E27FC236}">
                <a16:creationId xmlns:a16="http://schemas.microsoft.com/office/drawing/2014/main" xmlns="" id="{5DD487FD-76E0-4A56-85BB-FFF59CB91869}"/>
              </a:ext>
            </a:extLst>
          </p:cNvPr>
          <p:cNvSpPr txBox="1">
            <a:spLocks/>
          </p:cNvSpPr>
          <p:nvPr/>
        </p:nvSpPr>
        <p:spPr>
          <a:xfrm>
            <a:off x="1212850" y="1676400"/>
            <a:ext cx="3734757" cy="427336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227013" indent="-227013" algn="l" defTabSz="914400" rtl="0" eaLnBrk="1" latinLnBrk="0" hangingPunct="1">
              <a:lnSpc>
                <a:spcPct val="100000"/>
              </a:lnSpc>
              <a:spcBef>
                <a:spcPts val="672"/>
              </a:spcBef>
              <a:buClr>
                <a:srgbClr val="C50C21"/>
              </a:buClr>
              <a:buSzPct val="120000"/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4675" indent="-287338" algn="l" defTabSz="914400" rtl="0" eaLnBrk="1" latinLnBrk="0" hangingPunct="1">
              <a:lnSpc>
                <a:spcPct val="100000"/>
              </a:lnSpc>
              <a:spcBef>
                <a:spcPts val="672"/>
              </a:spcBef>
              <a:buClr>
                <a:schemeClr val="accent2"/>
              </a:buClr>
              <a:buSzPct val="120000"/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73038" algn="l" defTabSz="914400" rtl="0" eaLnBrk="1" latinLnBrk="0" hangingPunct="1">
              <a:lnSpc>
                <a:spcPct val="100000"/>
              </a:lnSpc>
              <a:spcBef>
                <a:spcPts val="672"/>
              </a:spcBef>
              <a:buClr>
                <a:srgbClr val="C50C2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1413" indent="-227013" algn="l" defTabSz="914400" rtl="0" eaLnBrk="1" latinLnBrk="0" hangingPunct="1">
              <a:lnSpc>
                <a:spcPct val="100000"/>
              </a:lnSpc>
              <a:spcBef>
                <a:spcPts val="672"/>
              </a:spcBef>
              <a:buClr>
                <a:schemeClr val="accent2"/>
              </a:buClr>
              <a:buSzPct val="12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 typeface="Calibri" panose="020F0502020204030204" pitchFamily="34" charset="0"/>
              <a:buChar char="̶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0"/>
              </a:spcBef>
            </a:pPr>
            <a:r>
              <a:rPr lang="en-US" sz="2000" b="1" dirty="0">
                <a:solidFill>
                  <a:srgbClr val="2EB67D"/>
                </a:solidFill>
                <a:latin typeface="+mj-lt"/>
                <a:ea typeface="Proxima Nova"/>
                <a:cs typeface="Proxima Nova"/>
                <a:sym typeface="Proxima Nova"/>
              </a:rPr>
              <a:t>Use Slack’s Thread Feature:</a:t>
            </a:r>
            <a:endParaRPr lang="en-US" sz="2000" dirty="0">
              <a:solidFill>
                <a:srgbClr val="2EB67D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marL="457200" indent="-330200">
              <a:lnSpc>
                <a:spcPct val="150000"/>
              </a:lnSpc>
              <a:spcBef>
                <a:spcPts val="1000"/>
              </a:spcBef>
              <a:buClr>
                <a:srgbClr val="2C2D30"/>
              </a:buClr>
              <a:buSzPts val="1600"/>
              <a:buFont typeface="Proxima Nova"/>
              <a:buChar char="●"/>
            </a:pPr>
            <a:r>
              <a:rPr lang="en-US" sz="2000" dirty="0">
                <a:solidFill>
                  <a:srgbClr val="2C2D30"/>
                </a:solidFill>
                <a:latin typeface="+mj-lt"/>
                <a:ea typeface="Proxima Nova"/>
                <a:cs typeface="Proxima Nova"/>
                <a:sym typeface="Proxima Nova"/>
              </a:rPr>
              <a:t>Creates “mini sidebar” conversations in a channel</a:t>
            </a:r>
          </a:p>
          <a:p>
            <a:pPr marL="457200" indent="-330200">
              <a:lnSpc>
                <a:spcPct val="150000"/>
              </a:lnSpc>
              <a:spcBef>
                <a:spcPts val="0"/>
              </a:spcBef>
              <a:buClr>
                <a:srgbClr val="2C2D30"/>
              </a:buClr>
              <a:buSzPts val="1600"/>
              <a:buFont typeface="Proxima Nova"/>
              <a:buChar char="●"/>
            </a:pPr>
            <a:r>
              <a:rPr lang="en-US" sz="2000" dirty="0">
                <a:solidFill>
                  <a:srgbClr val="2C2D30"/>
                </a:solidFill>
                <a:latin typeface="+mj-lt"/>
                <a:ea typeface="Proxima Nova"/>
                <a:cs typeface="Proxima Nova"/>
                <a:sym typeface="Proxima Nova"/>
              </a:rPr>
              <a:t>Use “All Threads” to quickly respond to threaded convos</a:t>
            </a:r>
          </a:p>
          <a:p>
            <a:pPr marL="457200" indent="-330200">
              <a:lnSpc>
                <a:spcPct val="150000"/>
              </a:lnSpc>
              <a:spcBef>
                <a:spcPts val="0"/>
              </a:spcBef>
              <a:buClr>
                <a:srgbClr val="2C2D30"/>
              </a:buClr>
              <a:buSzPts val="1600"/>
              <a:buFont typeface="Source Sans Pro"/>
              <a:buChar char="●"/>
            </a:pPr>
            <a:r>
              <a:rPr lang="en-US" sz="2000" b="1" i="1" dirty="0">
                <a:solidFill>
                  <a:srgbClr val="2C2D30"/>
                </a:solidFill>
                <a:latin typeface="+mj-lt"/>
                <a:ea typeface="Proxima Nova"/>
                <a:cs typeface="Proxima Nova"/>
                <a:sym typeface="Proxima Nova"/>
              </a:rPr>
              <a:t>Pro Tip:</a:t>
            </a:r>
            <a:r>
              <a:rPr lang="en-US" sz="2000" i="1" dirty="0">
                <a:solidFill>
                  <a:srgbClr val="2C2D30"/>
                </a:solidFill>
                <a:latin typeface="+mj-lt"/>
                <a:ea typeface="Proxima Nova"/>
                <a:cs typeface="Proxima Nova"/>
                <a:sym typeface="Proxima Nova"/>
              </a:rPr>
              <a:t> you still must @ mention someone in a thread &amp; threads are </a:t>
            </a:r>
            <a:r>
              <a:rPr lang="en-US" sz="2000" b="1" i="1" dirty="0">
                <a:solidFill>
                  <a:srgbClr val="2C2D30"/>
                </a:solidFill>
                <a:latin typeface="+mj-lt"/>
                <a:ea typeface="Proxima Nova"/>
                <a:cs typeface="Proxima Nova"/>
                <a:sym typeface="Proxima Nova"/>
              </a:rPr>
              <a:t>not</a:t>
            </a:r>
            <a:r>
              <a:rPr lang="en-US" sz="2000" i="1" dirty="0">
                <a:solidFill>
                  <a:srgbClr val="2C2D30"/>
                </a:solidFill>
                <a:latin typeface="+mj-lt"/>
                <a:ea typeface="Proxima Nova"/>
                <a:cs typeface="Proxima Nova"/>
                <a:sym typeface="Proxima Nova"/>
              </a:rPr>
              <a:t> private!</a:t>
            </a:r>
          </a:p>
        </p:txBody>
      </p:sp>
    </p:spTree>
    <p:extLst>
      <p:ext uri="{BB962C8B-B14F-4D97-AF65-F5344CB8AC3E}">
        <p14:creationId xmlns:p14="http://schemas.microsoft.com/office/powerpoint/2010/main" val="251729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sz="5400" b="1" dirty="0">
                <a:solidFill>
                  <a:srgbClr val="232323"/>
                </a:solidFill>
              </a:rPr>
              <a:t>Create a Post</a:t>
            </a:r>
            <a:endParaRPr lang="en-US" b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Google Shape;753;p169">
            <a:extLst>
              <a:ext uri="{FF2B5EF4-FFF2-40B4-BE49-F238E27FC236}">
                <a16:creationId xmlns:a16="http://schemas.microsoft.com/office/drawing/2014/main" xmlns="" id="{DF29C664-70C4-4498-AE22-C0649C0F6EFB}"/>
              </a:ext>
            </a:extLst>
          </p:cNvPr>
          <p:cNvSpPr txBox="1">
            <a:spLocks/>
          </p:cNvSpPr>
          <p:nvPr/>
        </p:nvSpPr>
        <p:spPr>
          <a:xfrm>
            <a:off x="1280319" y="1219200"/>
            <a:ext cx="4876799" cy="32766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227013" indent="-227013" algn="l" defTabSz="914400" rtl="0" eaLnBrk="1" latinLnBrk="0" hangingPunct="1">
              <a:lnSpc>
                <a:spcPct val="100000"/>
              </a:lnSpc>
              <a:spcBef>
                <a:spcPts val="672"/>
              </a:spcBef>
              <a:buClr>
                <a:srgbClr val="C50C21"/>
              </a:buClr>
              <a:buSzPct val="120000"/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4675" indent="-287338" algn="l" defTabSz="914400" rtl="0" eaLnBrk="1" latinLnBrk="0" hangingPunct="1">
              <a:lnSpc>
                <a:spcPct val="100000"/>
              </a:lnSpc>
              <a:spcBef>
                <a:spcPts val="672"/>
              </a:spcBef>
              <a:buClr>
                <a:schemeClr val="accent2"/>
              </a:buClr>
              <a:buSzPct val="120000"/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73038" algn="l" defTabSz="914400" rtl="0" eaLnBrk="1" latinLnBrk="0" hangingPunct="1">
              <a:lnSpc>
                <a:spcPct val="100000"/>
              </a:lnSpc>
              <a:spcBef>
                <a:spcPts val="672"/>
              </a:spcBef>
              <a:buClr>
                <a:srgbClr val="C50C2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1413" indent="-227013" algn="l" defTabSz="914400" rtl="0" eaLnBrk="1" latinLnBrk="0" hangingPunct="1">
              <a:lnSpc>
                <a:spcPct val="100000"/>
              </a:lnSpc>
              <a:spcBef>
                <a:spcPts val="672"/>
              </a:spcBef>
              <a:buClr>
                <a:schemeClr val="accent2"/>
              </a:buClr>
              <a:buSzPct val="12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 typeface="Calibri" panose="020F0502020204030204" pitchFamily="34" charset="0"/>
              <a:buChar char="̶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0"/>
              </a:spcBef>
            </a:pPr>
            <a:r>
              <a:rPr lang="en-US" sz="2000" b="1" dirty="0">
                <a:solidFill>
                  <a:srgbClr val="F15F23"/>
                </a:solidFill>
                <a:latin typeface="+mj-lt"/>
                <a:ea typeface="Source Sans Pro"/>
                <a:cs typeface="Source Sans Pro"/>
                <a:sym typeface="Source Sans Pro"/>
              </a:rPr>
              <a:t>Create a Document/Post in Slack:</a:t>
            </a:r>
            <a:endParaRPr lang="en-US" sz="2000" dirty="0">
              <a:solidFill>
                <a:srgbClr val="42C299"/>
              </a:solidFill>
              <a:latin typeface="+mj-lt"/>
              <a:ea typeface="Source Sans Pro"/>
              <a:cs typeface="Source Sans Pro"/>
              <a:sym typeface="Source Sans Pro"/>
            </a:endParaRPr>
          </a:p>
          <a:p>
            <a:pPr marL="457200" indent="-330200">
              <a:lnSpc>
                <a:spcPct val="150000"/>
              </a:lnSpc>
              <a:spcBef>
                <a:spcPts val="1000"/>
              </a:spcBef>
              <a:buClr>
                <a:srgbClr val="2C2D30"/>
              </a:buClr>
              <a:buSzPts val="1600"/>
              <a:buFont typeface="Source Sans Pro"/>
              <a:buChar char="●"/>
            </a:pPr>
            <a:r>
              <a:rPr lang="en-US" sz="2000" dirty="0">
                <a:solidFill>
                  <a:srgbClr val="2C2D30"/>
                </a:solidFill>
                <a:latin typeface="+mj-lt"/>
                <a:ea typeface="Source Sans Pro"/>
                <a:cs typeface="Source Sans Pro"/>
                <a:sym typeface="Source Sans Pro"/>
              </a:rPr>
              <a:t>Allows for better formatting of message</a:t>
            </a:r>
          </a:p>
          <a:p>
            <a:pPr marL="457200" indent="-330200">
              <a:lnSpc>
                <a:spcPct val="150000"/>
              </a:lnSpc>
              <a:spcBef>
                <a:spcPts val="0"/>
              </a:spcBef>
              <a:buClr>
                <a:srgbClr val="2C2D30"/>
              </a:buClr>
              <a:buSzPts val="1600"/>
              <a:buFont typeface="Source Sans Pro"/>
              <a:buChar char="●"/>
            </a:pPr>
            <a:r>
              <a:rPr lang="en-US" sz="2000" dirty="0">
                <a:solidFill>
                  <a:srgbClr val="2C2D30"/>
                </a:solidFill>
                <a:latin typeface="+mj-lt"/>
                <a:ea typeface="Source Sans Pro"/>
                <a:cs typeface="Source Sans Pro"/>
                <a:sym typeface="Source Sans Pro"/>
              </a:rPr>
              <a:t>Can create a task/checklist</a:t>
            </a:r>
          </a:p>
          <a:p>
            <a:pPr marL="457200" indent="-330200">
              <a:lnSpc>
                <a:spcPct val="150000"/>
              </a:lnSpc>
              <a:spcBef>
                <a:spcPts val="0"/>
              </a:spcBef>
              <a:buClr>
                <a:srgbClr val="2C2D30"/>
              </a:buClr>
              <a:buSzPts val="1600"/>
              <a:buFont typeface="Source Sans Pro"/>
              <a:buChar char="●"/>
            </a:pPr>
            <a:r>
              <a:rPr lang="en-US" sz="2000" dirty="0">
                <a:solidFill>
                  <a:srgbClr val="2C2D30"/>
                </a:solidFill>
                <a:latin typeface="+mj-lt"/>
                <a:ea typeface="Source Sans Pro"/>
                <a:cs typeface="Source Sans Pro"/>
                <a:sym typeface="Source Sans Pro"/>
              </a:rPr>
              <a:t>Can be edited by other colleagues</a:t>
            </a:r>
          </a:p>
          <a:p>
            <a:pPr marL="457200" indent="-330200">
              <a:lnSpc>
                <a:spcPct val="150000"/>
              </a:lnSpc>
              <a:spcBef>
                <a:spcPts val="0"/>
              </a:spcBef>
              <a:buClr>
                <a:srgbClr val="2C2D30"/>
              </a:buClr>
              <a:buSzPts val="1600"/>
              <a:buFont typeface="Source Sans Pro"/>
              <a:buChar char="●"/>
            </a:pPr>
            <a:r>
              <a:rPr lang="en-US" sz="2000" dirty="0">
                <a:solidFill>
                  <a:srgbClr val="2C2D30"/>
                </a:solidFill>
                <a:latin typeface="+mj-lt"/>
                <a:ea typeface="Source Sans Pro"/>
                <a:cs typeface="Source Sans Pro"/>
                <a:sym typeface="Source Sans Pro"/>
              </a:rPr>
              <a:t>Can be easily shared between channels</a:t>
            </a:r>
            <a:endParaRPr lang="en-US" sz="2000" dirty="0">
              <a:solidFill>
                <a:srgbClr val="3B434B"/>
              </a:solidFill>
              <a:latin typeface="+mj-lt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" name="Google Shape;755;p169">
            <a:extLst>
              <a:ext uri="{FF2B5EF4-FFF2-40B4-BE49-F238E27FC236}">
                <a16:creationId xmlns:a16="http://schemas.microsoft.com/office/drawing/2014/main" xmlns="" id="{7791F31E-AD8B-43C6-B57A-B2B2287EC6B3}"/>
              </a:ext>
            </a:extLst>
          </p:cNvPr>
          <p:cNvSpPr/>
          <p:nvPr/>
        </p:nvSpPr>
        <p:spPr>
          <a:xfrm>
            <a:off x="6636159" y="4627938"/>
            <a:ext cx="822960" cy="196200"/>
          </a:xfrm>
          <a:prstGeom prst="homePlate">
            <a:avLst>
              <a:gd name="adj" fmla="val 26637"/>
            </a:avLst>
          </a:prstGeom>
          <a:solidFill>
            <a:srgbClr val="434343"/>
          </a:solidFill>
          <a:ln>
            <a:noFill/>
          </a:ln>
          <a:effectLst>
            <a:outerShdw blurRad="228600" dist="66675" dir="540000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A8BB2893-DEF4-4438-BE87-A613819AA1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3711" y="1751679"/>
            <a:ext cx="4053608" cy="46634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A5DBC312-E477-46BD-ADDC-BCA6FC278A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2719" y="4380288"/>
            <a:ext cx="2847975" cy="11620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AB6F48F2-B304-4D8D-AD73-69CF0E7DBF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0694" y="4392663"/>
            <a:ext cx="2133600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7646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Reduce Time in Meetings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64CC82B-77FF-434E-924C-63AB11B68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119" y="1447800"/>
            <a:ext cx="10945654" cy="4800600"/>
          </a:xfrm>
        </p:spPr>
        <p:txBody>
          <a:bodyPr>
            <a:noAutofit/>
          </a:bodyPr>
          <a:lstStyle/>
          <a:p>
            <a:pPr marL="0" lv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2800" dirty="0">
                <a:solidFill>
                  <a:srgbClr val="2C2D3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Instead of hosting a weekly status meeting, encourage teammates to post updates in channel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rgbClr val="2C2D3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Gives visibility into everyone’s projects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rgbClr val="2C2D3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Keeps the team abreast of everyone’s tasks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rgbClr val="2C2D3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Managers and executives can monitor progress on projects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800" dirty="0">
                <a:solidFill>
                  <a:srgbClr val="2C2D3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Saves time by eliminating an in-person meeting</a:t>
            </a:r>
          </a:p>
        </p:txBody>
      </p:sp>
    </p:spTree>
    <p:extLst>
      <p:ext uri="{BB962C8B-B14F-4D97-AF65-F5344CB8AC3E}">
        <p14:creationId xmlns:p14="http://schemas.microsoft.com/office/powerpoint/2010/main" val="19577111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49412DD-7EE4-40E9-85AB-D1D2181979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5118" y="1371600"/>
            <a:ext cx="7589520" cy="42273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B69AD87-7E0E-4BBE-BE07-98D0DE464244}"/>
              </a:ext>
            </a:extLst>
          </p:cNvPr>
          <p:cNvSpPr txBox="1"/>
          <p:nvPr/>
        </p:nvSpPr>
        <p:spPr>
          <a:xfrm>
            <a:off x="1432719" y="5791200"/>
            <a:ext cx="98359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+mj-lt"/>
              </a:rPr>
              <a:t>Use your Slack Quick Reference Guide for Additional Desktop Shortcuts to Save Time 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4BA296FD-9501-4282-A0C8-46CBB6C38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789" y="430504"/>
            <a:ext cx="10945654" cy="868363"/>
          </a:xfrm>
        </p:spPr>
        <p:txBody>
          <a:bodyPr/>
          <a:lstStyle/>
          <a:p>
            <a:r>
              <a:rPr lang="en-US" sz="5400" b="1" dirty="0">
                <a:solidFill>
                  <a:srgbClr val="232323"/>
                </a:solidFill>
              </a:rPr>
              <a:t>Use Desktop Shortcuts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919615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Use Desktop Shortcuts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C2D57D83-8E5F-46BB-9454-9DDF05FB06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703" y="1312314"/>
            <a:ext cx="6575067" cy="49377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ED4974A-B45E-4DEC-A46C-E0EEDFE02B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0695" y="1476846"/>
            <a:ext cx="2468880" cy="169450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  <a:prstDash val="dash"/>
          </a:ln>
        </p:spPr>
      </p:pic>
      <p:cxnSp>
        <p:nvCxnSpPr>
          <p:cNvPr id="13" name="Google Shape;555;p120">
            <a:extLst>
              <a:ext uri="{FF2B5EF4-FFF2-40B4-BE49-F238E27FC236}">
                <a16:creationId xmlns:a16="http://schemas.microsoft.com/office/drawing/2014/main" xmlns="" id="{AF3E0F2E-F51D-4858-97A2-CE63E002A2AB}"/>
              </a:ext>
            </a:extLst>
          </p:cNvPr>
          <p:cNvCxnSpPr>
            <a:cxnSpLocks/>
          </p:cNvCxnSpPr>
          <p:nvPr/>
        </p:nvCxnSpPr>
        <p:spPr>
          <a:xfrm flipH="1" flipV="1">
            <a:off x="8491770" y="1777993"/>
            <a:ext cx="470274" cy="292856"/>
          </a:xfrm>
          <a:prstGeom prst="straightConnector1">
            <a:avLst/>
          </a:prstGeom>
          <a:noFill/>
          <a:ln w="19050" cap="flat" cmpd="sng">
            <a:solidFill>
              <a:srgbClr val="2EB67D"/>
            </a:solidFill>
            <a:prstDash val="dash"/>
            <a:round/>
            <a:headEnd type="none" w="med" len="med"/>
            <a:tailEnd type="triangle" w="med" len="med"/>
          </a:ln>
        </p:spPr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5FEDD28E-9E01-495C-BB1A-31F896EE16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03039" y="1825058"/>
            <a:ext cx="640080" cy="245790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6C7CD207-784C-42C2-A02A-D5267175B524}"/>
              </a:ext>
            </a:extLst>
          </p:cNvPr>
          <p:cNvSpPr/>
          <p:nvPr/>
        </p:nvSpPr>
        <p:spPr>
          <a:xfrm>
            <a:off x="8290719" y="1625593"/>
            <a:ext cx="152400" cy="15240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4732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Use Cases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64CC82B-77FF-434E-924C-63AB11B68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119" y="1447800"/>
            <a:ext cx="10945654" cy="5181600"/>
          </a:xfrm>
        </p:spPr>
        <p:txBody>
          <a:bodyPr>
            <a:normAutofit fontScale="55000" lnSpcReduction="20000"/>
          </a:bodyPr>
          <a:lstStyle/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r>
              <a:rPr lang="en-US" b="1" kern="0" dirty="0">
                <a:solidFill>
                  <a:srgbClr val="000000"/>
                </a:solidFill>
                <a:ea typeface="Proxima Nova"/>
                <a:cs typeface="Proxima Nova"/>
                <a:sym typeface="Proxima Nova"/>
              </a:rPr>
              <a:t>Create announce-only channel</a:t>
            </a:r>
            <a:r>
              <a:rPr lang="en-US" kern="0" dirty="0">
                <a:solidFill>
                  <a:srgbClr val="000000"/>
                </a:solidFill>
                <a:ea typeface="Proxima Nova"/>
                <a:cs typeface="Proxima Nova"/>
                <a:sym typeface="Proxima Nova"/>
              </a:rPr>
              <a:t>: For monthly communications to a larger population. Enable threads so people can ask follow up questions. (i.e. #announcements-</a:t>
            </a:r>
            <a:r>
              <a:rPr lang="en-US" kern="0" dirty="0" err="1">
                <a:solidFill>
                  <a:srgbClr val="000000"/>
                </a:solidFill>
                <a:ea typeface="Proxima Nova"/>
                <a:cs typeface="Proxima Nova"/>
                <a:sym typeface="Proxima Nova"/>
              </a:rPr>
              <a:t>cms</a:t>
            </a:r>
            <a:r>
              <a:rPr lang="en-US" kern="0" dirty="0">
                <a:solidFill>
                  <a:srgbClr val="000000"/>
                </a:solidFill>
                <a:ea typeface="Proxima Nova"/>
                <a:cs typeface="Proxima Nova"/>
                <a:sym typeface="Proxima Nova"/>
              </a:rPr>
              <a:t>-</a:t>
            </a:r>
            <a:r>
              <a:rPr lang="en-US" kern="0" dirty="0" err="1">
                <a:solidFill>
                  <a:srgbClr val="000000"/>
                </a:solidFill>
                <a:ea typeface="Proxima Nova"/>
                <a:cs typeface="Proxima Nova"/>
                <a:sym typeface="Proxima Nova"/>
              </a:rPr>
              <a:t>hcqis</a:t>
            </a:r>
            <a:endParaRPr lang="en-US" kern="0" dirty="0">
              <a:solidFill>
                <a:srgbClr val="000000"/>
              </a:solidFill>
              <a:ea typeface="Proxima Nova"/>
              <a:cs typeface="Proxima Nova"/>
              <a:sym typeface="Proxima Nova"/>
            </a:endParaRPr>
          </a:p>
          <a:p>
            <a:pPr marL="342900" lvl="0" indent="-342900">
              <a:buClrTx/>
              <a:buFont typeface="Wingdings" panose="05000000000000000000" pitchFamily="2" charset="2"/>
              <a:buChar char="ü"/>
            </a:pPr>
            <a:endParaRPr lang="en-US" kern="0" dirty="0">
              <a:solidFill>
                <a:srgbClr val="000000"/>
              </a:solidFill>
              <a:ea typeface="Proxima Nova"/>
              <a:cs typeface="Proxima Nova"/>
              <a:sym typeface="Proxima Nova"/>
            </a:endParaRPr>
          </a:p>
          <a:p>
            <a:pPr marL="342900" indent="-342900">
              <a:buClrTx/>
              <a:buFont typeface="Wingdings" panose="05000000000000000000" pitchFamily="2" charset="2"/>
              <a:buChar char="ü"/>
            </a:pPr>
            <a:r>
              <a:rPr lang="en-US" b="1" kern="0" dirty="0">
                <a:solidFill>
                  <a:srgbClr val="000000"/>
                </a:solidFill>
                <a:ea typeface="Proxima Nova"/>
                <a:cs typeface="Proxima Nova"/>
                <a:sym typeface="Proxima Nova"/>
              </a:rPr>
              <a:t>Onboarding channels: </a:t>
            </a:r>
            <a:r>
              <a:rPr lang="en-US" kern="0" dirty="0">
                <a:solidFill>
                  <a:srgbClr val="000000"/>
                </a:solidFill>
                <a:ea typeface="Proxima Nova"/>
                <a:cs typeface="Proxima Nova"/>
                <a:sym typeface="Proxima Nova"/>
              </a:rPr>
              <a:t>Run an onboarding process in Slack and minimize the email back and forth.</a:t>
            </a:r>
          </a:p>
          <a:p>
            <a:pPr marL="342900" indent="-342900">
              <a:buClrTx/>
              <a:buFont typeface="Wingdings" panose="05000000000000000000" pitchFamily="2" charset="2"/>
              <a:buChar char="ü"/>
            </a:pPr>
            <a:endParaRPr lang="en-US" kern="0" dirty="0">
              <a:solidFill>
                <a:srgbClr val="000000"/>
              </a:solidFill>
              <a:ea typeface="Proxima Nova"/>
              <a:cs typeface="Proxima Nova"/>
              <a:sym typeface="Proxima Nova"/>
            </a:endParaRPr>
          </a:p>
          <a:p>
            <a:pPr marL="342900" indent="-342900">
              <a:buClrTx/>
              <a:buFont typeface="Wingdings" panose="05000000000000000000" pitchFamily="2" charset="2"/>
              <a:buChar char="ü"/>
            </a:pPr>
            <a:r>
              <a:rPr lang="en-US" b="1" kern="0" dirty="0">
                <a:solidFill>
                  <a:srgbClr val="000000"/>
                </a:solidFill>
                <a:ea typeface="Proxima Nova"/>
                <a:cs typeface="Proxima Nova"/>
                <a:sym typeface="Proxima Nova"/>
              </a:rPr>
              <a:t>Team Collaboration</a:t>
            </a:r>
            <a:r>
              <a:rPr lang="en-US" kern="0" dirty="0">
                <a:solidFill>
                  <a:srgbClr val="000000"/>
                </a:solidFill>
                <a:ea typeface="Proxima Nova"/>
                <a:cs typeface="Proxima Nova"/>
                <a:sym typeface="Proxima Nova"/>
              </a:rPr>
              <a:t>: Team channels are used for internal team communication to reduce email traffic and increase transparency across the team, especially as you onboard new people.</a:t>
            </a:r>
          </a:p>
          <a:p>
            <a:pPr marL="342900" indent="-342900">
              <a:buClrTx/>
              <a:buFont typeface="Wingdings" panose="05000000000000000000" pitchFamily="2" charset="2"/>
              <a:buChar char="ü"/>
            </a:pPr>
            <a:endParaRPr lang="en-US" b="1" i="1" dirty="0"/>
          </a:p>
          <a:p>
            <a:pPr marL="342900" indent="-342900">
              <a:buClrTx/>
              <a:buFont typeface="Wingdings" panose="05000000000000000000" pitchFamily="2" charset="2"/>
              <a:buChar char="ü"/>
            </a:pPr>
            <a:r>
              <a:rPr lang="en-US" b="1" kern="0" dirty="0">
                <a:solidFill>
                  <a:srgbClr val="000000"/>
                </a:solidFill>
                <a:ea typeface="Proxima Nova"/>
                <a:cs typeface="Proxima Nova"/>
                <a:sym typeface="Proxima Nova"/>
              </a:rPr>
              <a:t>Help Channels</a:t>
            </a:r>
            <a:r>
              <a:rPr lang="en-US" kern="0" dirty="0">
                <a:solidFill>
                  <a:srgbClr val="000000"/>
                </a:solidFill>
                <a:ea typeface="Proxima Nova"/>
                <a:cs typeface="Proxima Nova"/>
                <a:sym typeface="Proxima Nova"/>
              </a:rPr>
              <a:t>: Help channels can be used to seek help from experts on certain topics in one centralized place - and search for answers to questions that have already been asked! (i.e. #help-slack)</a:t>
            </a:r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44093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How Slack Works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Content Placeholder 4" descr="A close up of a card&#10;&#10;Description automatically generated">
            <a:extLst>
              <a:ext uri="{FF2B5EF4-FFF2-40B4-BE49-F238E27FC236}">
                <a16:creationId xmlns:a16="http://schemas.microsoft.com/office/drawing/2014/main" xmlns="" id="{AB38EAF1-6E4B-4547-A0A5-F12F1A3495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719" y="1434645"/>
            <a:ext cx="10134600" cy="4737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14526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6F5DED9-DA12-4CA7-96F9-5E203B62CADC}"/>
              </a:ext>
            </a:extLst>
          </p:cNvPr>
          <p:cNvSpPr/>
          <p:nvPr/>
        </p:nvSpPr>
        <p:spPr>
          <a:xfrm>
            <a:off x="1508919" y="3048000"/>
            <a:ext cx="9982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dirty="0">
                <a:latin typeface="+mj-lt"/>
              </a:rPr>
              <a:t>@</a:t>
            </a:r>
            <a:r>
              <a:rPr lang="en-US" sz="6600" b="1" dirty="0" err="1">
                <a:latin typeface="+mj-lt"/>
              </a:rPr>
              <a:t>slackbot</a:t>
            </a:r>
            <a:endParaRPr lang="en-US" sz="6600" b="1" dirty="0">
              <a:latin typeface="+mj-lt"/>
            </a:endParaRPr>
          </a:p>
          <a:p>
            <a:pPr algn="ctr"/>
            <a:endParaRPr lang="en-US" b="1" dirty="0">
              <a:latin typeface="+mj-lt"/>
            </a:endParaRPr>
          </a:p>
          <a:p>
            <a:pPr algn="ctr"/>
            <a:r>
              <a:rPr lang="en-US" sz="3000" b="1" i="1" dirty="0">
                <a:latin typeface="+mj-lt"/>
              </a:rPr>
              <a:t>Reminds you about things and can answer simple questions.</a:t>
            </a:r>
          </a:p>
        </p:txBody>
      </p:sp>
    </p:spTree>
    <p:extLst>
      <p:ext uri="{BB962C8B-B14F-4D97-AF65-F5344CB8AC3E}">
        <p14:creationId xmlns:p14="http://schemas.microsoft.com/office/powerpoint/2010/main" val="200491063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4" name="Google Shape;802;p175">
            <a:extLst>
              <a:ext uri="{FF2B5EF4-FFF2-40B4-BE49-F238E27FC236}">
                <a16:creationId xmlns:a16="http://schemas.microsoft.com/office/drawing/2014/main" xmlns="" id="{0DFB0B19-5DB4-4976-9F14-3DDAB202019E}"/>
              </a:ext>
            </a:extLst>
          </p:cNvPr>
          <p:cNvSpPr txBox="1">
            <a:spLocks noChangeAspect="1"/>
          </p:cNvSpPr>
          <p:nvPr/>
        </p:nvSpPr>
        <p:spPr>
          <a:xfrm>
            <a:off x="1037354" y="2154810"/>
            <a:ext cx="4738765" cy="73391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227013" indent="-227013" algn="l" defTabSz="914400" rtl="0" eaLnBrk="1" latinLnBrk="0" hangingPunct="1">
              <a:lnSpc>
                <a:spcPct val="100000"/>
              </a:lnSpc>
              <a:spcBef>
                <a:spcPts val="672"/>
              </a:spcBef>
              <a:buClr>
                <a:srgbClr val="C50C21"/>
              </a:buClr>
              <a:buSzPct val="120000"/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4675" indent="-287338" algn="l" defTabSz="914400" rtl="0" eaLnBrk="1" latinLnBrk="0" hangingPunct="1">
              <a:lnSpc>
                <a:spcPct val="100000"/>
              </a:lnSpc>
              <a:spcBef>
                <a:spcPts val="672"/>
              </a:spcBef>
              <a:buClr>
                <a:schemeClr val="accent2"/>
              </a:buClr>
              <a:buSzPct val="120000"/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73038" algn="l" defTabSz="914400" rtl="0" eaLnBrk="1" latinLnBrk="0" hangingPunct="1">
              <a:lnSpc>
                <a:spcPct val="100000"/>
              </a:lnSpc>
              <a:spcBef>
                <a:spcPts val="672"/>
              </a:spcBef>
              <a:buClr>
                <a:srgbClr val="C50C21"/>
              </a:buClr>
              <a:buSzPct val="12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1413" indent="-227013" algn="l" defTabSz="914400" rtl="0" eaLnBrk="1" latinLnBrk="0" hangingPunct="1">
              <a:lnSpc>
                <a:spcPct val="100000"/>
              </a:lnSpc>
              <a:spcBef>
                <a:spcPts val="672"/>
              </a:spcBef>
              <a:buClr>
                <a:schemeClr val="accent2"/>
              </a:buClr>
              <a:buSzPct val="120000"/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5000"/>
              </a:lnSpc>
              <a:spcBef>
                <a:spcPct val="20000"/>
              </a:spcBef>
              <a:buFont typeface="Calibri" panose="020F0502020204030204" pitchFamily="34" charset="0"/>
              <a:buChar char="̶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5000"/>
              </a:lnSpc>
              <a:spcBef>
                <a:spcPts val="0"/>
              </a:spcBef>
            </a:pPr>
            <a:r>
              <a:rPr lang="en-US" sz="2300" b="1" dirty="0">
                <a:solidFill>
                  <a:srgbClr val="2EB67D"/>
                </a:solidFill>
                <a:latin typeface="+mj-lt"/>
                <a:ea typeface="Proxima Nova"/>
                <a:cs typeface="Proxima Nova"/>
                <a:sym typeface="Proxima Nova"/>
              </a:rPr>
              <a:t>Slack Channel:</a:t>
            </a:r>
            <a:r>
              <a:rPr lang="en-US" sz="2300" b="1" dirty="0">
                <a:solidFill>
                  <a:srgbClr val="42C299"/>
                </a:solidFill>
                <a:latin typeface="+mj-lt"/>
                <a:ea typeface="Proxima Nova"/>
                <a:cs typeface="Proxima Nova"/>
                <a:sym typeface="Proxima Nova"/>
              </a:rPr>
              <a:t> </a:t>
            </a:r>
            <a:r>
              <a:rPr lang="en-US" sz="2300" b="1" dirty="0">
                <a:solidFill>
                  <a:srgbClr val="434343"/>
                </a:solidFill>
                <a:latin typeface="+mj-lt"/>
                <a:ea typeface="Proxima Nova"/>
                <a:cs typeface="Proxima Nova"/>
                <a:sym typeface="Proxima Nova"/>
              </a:rPr>
              <a:t> </a:t>
            </a:r>
            <a:r>
              <a:rPr lang="en-US" sz="2300" b="1" u="sng" dirty="0">
                <a:solidFill>
                  <a:srgbClr val="434343"/>
                </a:solidFill>
                <a:latin typeface="+mj-lt"/>
                <a:ea typeface="Proxima Nova"/>
                <a:cs typeface="Proxima Nova"/>
                <a:sym typeface="Proxima Nova"/>
              </a:rPr>
              <a:t>#help-slack</a:t>
            </a:r>
            <a:endParaRPr lang="en-US" sz="2300" dirty="0">
              <a:solidFill>
                <a:srgbClr val="434343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marL="0" indent="0">
              <a:lnSpc>
                <a:spcPct val="150000"/>
              </a:lnSpc>
              <a:spcBef>
                <a:spcPts val="1000"/>
              </a:spcBef>
            </a:pPr>
            <a:endParaRPr lang="en-US" sz="2300" dirty="0">
              <a:solidFill>
                <a:srgbClr val="2C2D30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marL="0" indent="0">
              <a:lnSpc>
                <a:spcPct val="150000"/>
              </a:lnSpc>
              <a:spcBef>
                <a:spcPts val="1600"/>
              </a:spcBef>
            </a:pPr>
            <a:endParaRPr lang="en-US" sz="2300" dirty="0">
              <a:solidFill>
                <a:srgbClr val="2C2D30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marL="0" indent="0">
              <a:lnSpc>
                <a:spcPct val="115000"/>
              </a:lnSpc>
              <a:spcBef>
                <a:spcPts val="1600"/>
              </a:spcBef>
              <a:buClr>
                <a:schemeClr val="dk1"/>
              </a:buClr>
              <a:buSzPts val="1100"/>
              <a:buFont typeface="Arial"/>
              <a:buNone/>
            </a:pPr>
            <a:endParaRPr lang="en-US" sz="2300" dirty="0">
              <a:solidFill>
                <a:srgbClr val="2C2D3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6" name="Google Shape;804;p175">
            <a:extLst>
              <a:ext uri="{FF2B5EF4-FFF2-40B4-BE49-F238E27FC236}">
                <a16:creationId xmlns:a16="http://schemas.microsoft.com/office/drawing/2014/main" xmlns="" id="{989C8DEC-FCF8-49A9-A3AF-8227DB4F6223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6791" y="1371600"/>
            <a:ext cx="6126480" cy="4812298"/>
          </a:xfrm>
          <a:prstGeom prst="rect">
            <a:avLst/>
          </a:prstGeom>
          <a:noFill/>
          <a:ln>
            <a:noFill/>
          </a:ln>
          <a:effectLst>
            <a:outerShdw blurRad="214313" dist="66675" dir="5400000" algn="bl" rotWithShape="0">
              <a:srgbClr val="000000">
                <a:alpha val="25000"/>
              </a:srgbClr>
            </a:outerShdw>
          </a:effectLst>
        </p:spPr>
      </p:pic>
      <p:sp>
        <p:nvSpPr>
          <p:cNvPr id="7" name="Google Shape;805;p175">
            <a:extLst>
              <a:ext uri="{FF2B5EF4-FFF2-40B4-BE49-F238E27FC236}">
                <a16:creationId xmlns:a16="http://schemas.microsoft.com/office/drawing/2014/main" xmlns="" id="{D937BCC1-9428-4630-A5EE-3A59429CBFCD}"/>
              </a:ext>
            </a:extLst>
          </p:cNvPr>
          <p:cNvSpPr txBox="1">
            <a:spLocks noChangeAspect="1"/>
          </p:cNvSpPr>
          <p:nvPr/>
        </p:nvSpPr>
        <p:spPr>
          <a:xfrm>
            <a:off x="1037354" y="3161893"/>
            <a:ext cx="4738765" cy="73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400" indent="-457200" algn="l" defTabSz="914400" rtl="0" eaLnBrk="1" latinLnBrk="0" hangingPunct="1">
              <a:spcBef>
                <a:spcPct val="20000"/>
              </a:spcBef>
              <a:buClr>
                <a:srgbClr val="0078C0"/>
              </a:buClr>
              <a:buFont typeface="Wingdings 2" panose="05020102010507070707" pitchFamily="18" charset="2"/>
              <a:buChar char="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37021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Calibri" panose="020F0502020204030204" pitchFamily="34" charset="0"/>
              <a:buChar char="̶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300" b="1" dirty="0">
                <a:solidFill>
                  <a:srgbClr val="F02357"/>
                </a:solidFill>
                <a:latin typeface="+mj-lt"/>
                <a:ea typeface="Proxima Nova"/>
                <a:cs typeface="Proxima Nova"/>
                <a:sym typeface="Proxima Nova"/>
              </a:rPr>
              <a:t>Slackbot:</a:t>
            </a:r>
            <a:r>
              <a:rPr lang="en-US" sz="2300" b="1" dirty="0">
                <a:solidFill>
                  <a:srgbClr val="434343"/>
                </a:solidFill>
                <a:latin typeface="+mj-lt"/>
                <a:ea typeface="Proxima Nova"/>
                <a:cs typeface="Proxima Nova"/>
                <a:sym typeface="Proxima Nova"/>
              </a:rPr>
              <a:t> ask a question</a:t>
            </a:r>
            <a:endParaRPr lang="en-US" sz="2300" dirty="0">
              <a:solidFill>
                <a:srgbClr val="2C2D3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sp>
        <p:nvSpPr>
          <p:cNvPr id="8" name="Google Shape;806;p175">
            <a:extLst>
              <a:ext uri="{FF2B5EF4-FFF2-40B4-BE49-F238E27FC236}">
                <a16:creationId xmlns:a16="http://schemas.microsoft.com/office/drawing/2014/main" xmlns="" id="{847E1335-A6CB-4252-B23B-B4E666018439}"/>
              </a:ext>
            </a:extLst>
          </p:cNvPr>
          <p:cNvSpPr txBox="1">
            <a:spLocks noChangeAspect="1"/>
          </p:cNvSpPr>
          <p:nvPr/>
        </p:nvSpPr>
        <p:spPr>
          <a:xfrm>
            <a:off x="1037354" y="4168973"/>
            <a:ext cx="4738765" cy="91938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8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US" sz="2300" b="1" dirty="0">
                <a:solidFill>
                  <a:srgbClr val="36C5F0"/>
                </a:solidFill>
                <a:latin typeface="+mj-lt"/>
                <a:ea typeface="Proxima Nova"/>
                <a:cs typeface="Proxima Nova"/>
                <a:sym typeface="Proxima Nova"/>
              </a:rPr>
              <a:t>/feedback:</a:t>
            </a:r>
            <a:r>
              <a:rPr lang="en-US" sz="2300" b="1" dirty="0">
                <a:solidFill>
                  <a:srgbClr val="42C299"/>
                </a:solidFill>
                <a:latin typeface="+mj-lt"/>
                <a:ea typeface="Proxima Nova"/>
                <a:cs typeface="Proxima Nova"/>
                <a:sym typeface="Proxima Nova"/>
              </a:rPr>
              <a:t> </a:t>
            </a:r>
            <a:r>
              <a:rPr lang="en-US" sz="2300" b="1" dirty="0">
                <a:solidFill>
                  <a:srgbClr val="434343"/>
                </a:solidFill>
                <a:latin typeface="+mj-lt"/>
                <a:ea typeface="Proxima Nova"/>
                <a:cs typeface="Proxima Nova"/>
                <a:sym typeface="Proxima Nova"/>
              </a:rPr>
              <a:t>type question/comment</a:t>
            </a:r>
            <a:endParaRPr lang="en-US" sz="2300" dirty="0">
              <a:solidFill>
                <a:srgbClr val="2C2D3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sp>
        <p:nvSpPr>
          <p:cNvPr id="9" name="Google Shape;807;p175">
            <a:extLst>
              <a:ext uri="{FF2B5EF4-FFF2-40B4-BE49-F238E27FC236}">
                <a16:creationId xmlns:a16="http://schemas.microsoft.com/office/drawing/2014/main" xmlns="" id="{37F4F254-0648-43A2-97B7-E28362BE00D0}"/>
              </a:ext>
            </a:extLst>
          </p:cNvPr>
          <p:cNvSpPr txBox="1">
            <a:spLocks noChangeAspect="1"/>
          </p:cNvSpPr>
          <p:nvPr/>
        </p:nvSpPr>
        <p:spPr>
          <a:xfrm>
            <a:off x="1037354" y="5209687"/>
            <a:ext cx="4738765" cy="73391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US" sz="2300" b="1" dirty="0">
                <a:solidFill>
                  <a:srgbClr val="FEB800"/>
                </a:solidFill>
                <a:latin typeface="+mj-lt"/>
                <a:ea typeface="Proxima Nova"/>
                <a:cs typeface="Proxima Nova"/>
                <a:sym typeface="Proxima Nova"/>
              </a:rPr>
              <a:t>Email Us:</a:t>
            </a:r>
            <a:r>
              <a:rPr lang="en-US" sz="2300" b="1" dirty="0">
                <a:solidFill>
                  <a:srgbClr val="434343"/>
                </a:solidFill>
                <a:latin typeface="+mj-lt"/>
                <a:ea typeface="Proxima Nova"/>
                <a:cs typeface="Proxima Nova"/>
                <a:sym typeface="Proxima Nova"/>
              </a:rPr>
              <a:t> feedback@slack.com</a:t>
            </a:r>
            <a:endParaRPr lang="en-US" sz="2300" dirty="0">
              <a:solidFill>
                <a:srgbClr val="2C2D3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A6BED1D0-C310-4307-BAB2-D35C87936F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789" y="430504"/>
            <a:ext cx="10945654" cy="868363"/>
          </a:xfrm>
        </p:spPr>
        <p:txBody>
          <a:bodyPr/>
          <a:lstStyle/>
          <a:p>
            <a:r>
              <a:rPr lang="en-US" sz="5400" b="1" dirty="0">
                <a:solidFill>
                  <a:srgbClr val="232323"/>
                </a:solidFill>
              </a:rPr>
              <a:t>Easily Get Help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237413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42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A48D2B3-2EA3-4BCD-BC1F-D7FC28462B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9036" y="1666107"/>
            <a:ext cx="8271393" cy="438912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xmlns="" id="{DE4CF759-18FF-4183-9E73-3E8FD97E8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789" y="430504"/>
            <a:ext cx="10945654" cy="868363"/>
          </a:xfrm>
        </p:spPr>
        <p:txBody>
          <a:bodyPr/>
          <a:lstStyle/>
          <a:p>
            <a:r>
              <a:rPr lang="en-US" sz="5400" b="1" dirty="0">
                <a:solidFill>
                  <a:srgbClr val="232323"/>
                </a:solidFill>
              </a:rPr>
              <a:t>Slack Foundry</a:t>
            </a:r>
            <a:endParaRPr lang="en-US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B8701932-9E2B-4447-B039-166B48C76471}"/>
              </a:ext>
            </a:extLst>
          </p:cNvPr>
          <p:cNvSpPr/>
          <p:nvPr/>
        </p:nvSpPr>
        <p:spPr>
          <a:xfrm>
            <a:off x="661409" y="1828800"/>
            <a:ext cx="359071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buClr>
                <a:srgbClr val="000000"/>
              </a:buClr>
              <a:defRPr/>
            </a:pPr>
            <a:endParaRPr lang="en-US" sz="2000" kern="0" dirty="0">
              <a:solidFill>
                <a:srgbClr val="000000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defTabSz="914400">
              <a:buClr>
                <a:srgbClr val="000000"/>
              </a:buClr>
              <a:defRPr/>
            </a:pPr>
            <a:endParaRPr lang="en-US" sz="2000" kern="0" dirty="0">
              <a:solidFill>
                <a:srgbClr val="000000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defTabSz="914400">
              <a:buClr>
                <a:srgbClr val="000000"/>
              </a:buClr>
              <a:defRPr/>
            </a:pPr>
            <a:endParaRPr lang="en-US" kern="0" dirty="0">
              <a:solidFill>
                <a:srgbClr val="000000"/>
              </a:solidFill>
              <a:ea typeface="Proxima Nova"/>
              <a:cs typeface="Proxima Nova"/>
              <a:sym typeface="Proxima Nova"/>
            </a:endParaRPr>
          </a:p>
          <a:p>
            <a:pPr lvl="0" defTabSz="914400">
              <a:buClr>
                <a:srgbClr val="000000"/>
              </a:buClr>
              <a:defRPr/>
            </a:pPr>
            <a:endParaRPr lang="en-US" kern="0" dirty="0">
              <a:solidFill>
                <a:srgbClr val="000000"/>
              </a:solidFill>
              <a:ea typeface="Proxima Nova"/>
              <a:cs typeface="Proxima Nova"/>
              <a:sym typeface="Proxima Nova"/>
            </a:endParaRPr>
          </a:p>
        </p:txBody>
      </p:sp>
      <p:sp>
        <p:nvSpPr>
          <p:cNvPr id="10" name="Google Shape;655;p141">
            <a:extLst>
              <a:ext uri="{FF2B5EF4-FFF2-40B4-BE49-F238E27FC236}">
                <a16:creationId xmlns:a16="http://schemas.microsoft.com/office/drawing/2014/main" xmlns="" id="{4DA061D5-C9C8-4406-ADD0-8E23170C04ED}"/>
              </a:ext>
            </a:extLst>
          </p:cNvPr>
          <p:cNvSpPr/>
          <p:nvPr/>
        </p:nvSpPr>
        <p:spPr>
          <a:xfrm>
            <a:off x="975519" y="2677328"/>
            <a:ext cx="1905000" cy="1786388"/>
          </a:xfrm>
          <a:prstGeom prst="wedgeRoundRectCallout">
            <a:avLst>
              <a:gd name="adj1" fmla="val 126465"/>
              <a:gd name="adj2" fmla="val -34830"/>
              <a:gd name="adj3" fmla="val 0"/>
            </a:avLst>
          </a:prstGeom>
          <a:solidFill>
            <a:srgbClr val="FFFFFF"/>
          </a:solidFill>
          <a:ln w="28575" cap="flat" cmpd="sng">
            <a:solidFill>
              <a:srgbClr val="2EB6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lvl="0" defTabSz="914400">
              <a:buClr>
                <a:srgbClr val="000000"/>
              </a:buClr>
              <a:defRPr/>
            </a:pPr>
            <a:r>
              <a:rPr lang="en-US" sz="1800" b="1" kern="0" dirty="0">
                <a:solidFill>
                  <a:srgbClr val="000000"/>
                </a:solidFill>
                <a:latin typeface="+mj-lt"/>
                <a:ea typeface="Proxima Nova"/>
                <a:cs typeface="Proxima Nova"/>
                <a:sym typeface="Proxima Nova"/>
              </a:rPr>
              <a:t>From Direct Message, add Slack Foundry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434343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defTabSz="914400">
              <a:buClr>
                <a:srgbClr val="000000"/>
              </a:buClr>
              <a:defRPr/>
            </a:pPr>
            <a:r>
              <a:rPr lang="en-US" sz="1800" b="1" kern="0" dirty="0">
                <a:solidFill>
                  <a:srgbClr val="000000"/>
                </a:solidFill>
                <a:latin typeface="+mj-lt"/>
                <a:ea typeface="Proxima Nova"/>
                <a:cs typeface="Proxima Nova"/>
                <a:sym typeface="Proxima Nova"/>
              </a:rPr>
              <a:t>Send Message Hello</a:t>
            </a:r>
          </a:p>
        </p:txBody>
      </p:sp>
      <p:sp>
        <p:nvSpPr>
          <p:cNvPr id="11" name="Google Shape;657;p141">
            <a:extLst>
              <a:ext uri="{FF2B5EF4-FFF2-40B4-BE49-F238E27FC236}">
                <a16:creationId xmlns:a16="http://schemas.microsoft.com/office/drawing/2014/main" xmlns="" id="{B8157568-F5DE-422B-8B33-DA60EBDF9D04}"/>
              </a:ext>
            </a:extLst>
          </p:cNvPr>
          <p:cNvSpPr/>
          <p:nvPr/>
        </p:nvSpPr>
        <p:spPr>
          <a:xfrm>
            <a:off x="975519" y="4724400"/>
            <a:ext cx="1905000" cy="814886"/>
          </a:xfrm>
          <a:prstGeom prst="wedgeRoundRectCallout">
            <a:avLst>
              <a:gd name="adj1" fmla="val 134347"/>
              <a:gd name="adj2" fmla="val 45906"/>
              <a:gd name="adj3" fmla="val 0"/>
            </a:avLst>
          </a:prstGeom>
          <a:solidFill>
            <a:srgbClr val="FFFFFF"/>
          </a:solidFill>
          <a:ln w="28575" cap="flat" cmpd="sng">
            <a:solidFill>
              <a:srgbClr val="2EB67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lvl="0" defTabSz="914400">
              <a:buClr>
                <a:srgbClr val="000000"/>
              </a:buClr>
              <a:defRPr/>
            </a:pPr>
            <a:r>
              <a:rPr lang="en-US" sz="1800" b="1" kern="0" dirty="0">
                <a:solidFill>
                  <a:srgbClr val="000000"/>
                </a:solidFill>
                <a:latin typeface="+mj-lt"/>
                <a:ea typeface="Proxima Nova"/>
                <a:cs typeface="Proxima Nova"/>
                <a:sym typeface="Proxima Nova"/>
              </a:rPr>
              <a:t>Choose Tutorial</a:t>
            </a:r>
          </a:p>
        </p:txBody>
      </p:sp>
    </p:spTree>
    <p:extLst>
      <p:ext uri="{BB962C8B-B14F-4D97-AF65-F5344CB8AC3E}">
        <p14:creationId xmlns:p14="http://schemas.microsoft.com/office/powerpoint/2010/main" val="376051502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DCFB59E9-9E02-4AE7-B939-16FC16C59499}"/>
              </a:ext>
            </a:extLst>
          </p:cNvPr>
          <p:cNvSpPr/>
          <p:nvPr/>
        </p:nvSpPr>
        <p:spPr>
          <a:xfrm>
            <a:off x="1518229" y="2895600"/>
            <a:ext cx="99822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dirty="0">
                <a:latin typeface="+mj-lt"/>
              </a:rPr>
              <a:t>Thank You!</a:t>
            </a:r>
          </a:p>
          <a:p>
            <a:pPr algn="ctr"/>
            <a:endParaRPr lang="en-US" sz="6600" b="1" dirty="0">
              <a:latin typeface="+mj-lt"/>
            </a:endParaRPr>
          </a:p>
          <a:p>
            <a:pPr algn="ctr"/>
            <a:r>
              <a:rPr lang="en-US" sz="3000" dirty="0">
                <a:latin typeface="+mj-lt"/>
              </a:rPr>
              <a:t>For additional assistance with Slack, use #help-slack or contact </a:t>
            </a:r>
            <a:r>
              <a:rPr lang="en-US" sz="3200" dirty="0">
                <a:latin typeface="+mj-lt"/>
              </a:rPr>
              <a:t>HIDS Slack team via email at </a:t>
            </a:r>
            <a:r>
              <a:rPr lang="en-US" sz="3200" u="sng" dirty="0">
                <a:solidFill>
                  <a:srgbClr val="0070C0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HCQIS-Ops-Tools@hcqis.org</a:t>
            </a:r>
            <a:r>
              <a:rPr lang="en-US" sz="3200" dirty="0">
                <a:latin typeface="+mj-lt"/>
              </a:rPr>
              <a:t>.</a:t>
            </a:r>
            <a:endParaRPr lang="en-US" sz="3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61281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64CC82B-77FF-434E-924C-63AB11B68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119" y="1447800"/>
            <a:ext cx="10945654" cy="48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7000" b="1" dirty="0"/>
              <a:t>Slack Access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793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User Access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64CC82B-77FF-434E-924C-63AB11B68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0789" y="1447800"/>
            <a:ext cx="10957984" cy="5410200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ü"/>
            </a:pPr>
            <a:r>
              <a:rPr lang="en-US" sz="3200" dirty="0"/>
              <a:t>Slack is HARP integrated. Instructions for registering for HARP and requesting a Slack User Role can be found on Confluence: </a:t>
            </a:r>
            <a:r>
              <a:rPr lang="en-US" sz="3200" u="sng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https://confluence.hcqis.org/display/HS/Slack</a:t>
            </a:r>
            <a:r>
              <a:rPr lang="en-US" sz="3200" dirty="0"/>
              <a:t> </a:t>
            </a:r>
          </a:p>
          <a:p>
            <a:pPr marL="0" lvl="0" indent="0">
              <a:buNone/>
            </a:pPr>
            <a:endParaRPr lang="en-US" sz="3200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3200" dirty="0"/>
              <a:t>Once access is granted, log into Slack at </a:t>
            </a:r>
            <a:r>
              <a:rPr lang="en-US" sz="3200" u="sng" dirty="0">
                <a:solidFill>
                  <a:srgbClr val="0070C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https://hcqis.slack.com</a:t>
            </a:r>
            <a:r>
              <a:rPr lang="en-US" sz="3200" dirty="0"/>
              <a:t> using HARP credentials.</a:t>
            </a:r>
          </a:p>
          <a:p>
            <a:pPr marL="0" lvl="0" indent="0">
              <a:buNone/>
            </a:pPr>
            <a:endParaRPr lang="en-US" sz="3200" dirty="0"/>
          </a:p>
          <a:p>
            <a:pPr>
              <a:buFont typeface="Wingdings" panose="05000000000000000000" pitchFamily="2" charset="2"/>
              <a:buChar char="ü"/>
            </a:pPr>
            <a:r>
              <a:rPr lang="en-US" sz="3200" dirty="0"/>
              <a:t>Contact the HIDS Slack team via email at                            </a:t>
            </a:r>
            <a:r>
              <a:rPr lang="en-US" sz="3200" u="sng" dirty="0">
                <a:solidFill>
                  <a:srgbClr val="0070C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HCQIS-Ops-Tools@hcqis.org</a:t>
            </a:r>
            <a:r>
              <a:rPr lang="en-US" sz="3200" dirty="0"/>
              <a:t> with any Slack-related questions. </a:t>
            </a:r>
          </a:p>
        </p:txBody>
      </p:sp>
    </p:spTree>
    <p:extLst>
      <p:ext uri="{BB962C8B-B14F-4D97-AF65-F5344CB8AC3E}">
        <p14:creationId xmlns:p14="http://schemas.microsoft.com/office/powerpoint/2010/main" val="1555406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64CC82B-77FF-434E-924C-63AB11B68D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119" y="1447800"/>
            <a:ext cx="10945654" cy="48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400" b="1" dirty="0"/>
          </a:p>
          <a:p>
            <a:pPr marL="0" indent="0" algn="ctr">
              <a:buNone/>
            </a:pPr>
            <a:endParaRPr lang="en-US" sz="4400" b="1" dirty="0"/>
          </a:p>
          <a:p>
            <a:pPr marL="0" indent="0" algn="ctr">
              <a:buNone/>
            </a:pPr>
            <a:r>
              <a:rPr lang="en-US" sz="7000" b="1" dirty="0"/>
              <a:t>Slack Basics</a:t>
            </a:r>
          </a:p>
          <a:p>
            <a:pPr marL="0" indent="0">
              <a:buNone/>
            </a:pPr>
            <a:endParaRPr lang="en-US" dirty="0"/>
          </a:p>
        </p:txBody>
      </p:sp>
      <mc:AlternateContent xmlns:mc="http://schemas.openxmlformats.org/markup-compatibility/2006">
        <mc:Choice xmlns:pslz="http://schemas.microsoft.com/office/powerpoint/2016/slidezoom" xmlns="" Requires="pslz">
          <p:graphicFrame>
            <p:nvGraphicFramePr>
              <p:cNvPr id="6" name="Slide Zoom 5">
                <a:extLst>
                  <a:ext uri="{FF2B5EF4-FFF2-40B4-BE49-F238E27FC236}">
                    <a16:creationId xmlns:a16="http://schemas.microsoft.com/office/drawing/2014/main" id="{51B2DCC5-814D-46B7-BD87-F786C03918C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51962992"/>
                  </p:ext>
                </p:extLst>
              </p:nvPr>
            </p:nvGraphicFramePr>
            <p:xfrm>
              <a:off x="-3904610" y="4997505"/>
              <a:ext cx="3040460" cy="1714500"/>
            </p:xfrm>
            <a:graphic>
              <a:graphicData uri="http://schemas.microsoft.com/office/powerpoint/2016/slidezoom">
                <pslz:sldZm>
                  <pslz:sldZmObj sldId="363" cId="358243107">
                    <pslz:zmPr id="{80C674AA-DDF6-45CB-8B09-8559C0098FA9}" returnToParent="0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040460" cy="1714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>
          <p:pic>
            <p:nvPicPr>
              <p:cNvPr id="6" name="Slide Zoom 5">
                <a:hlinkClick r:id="rId4" action="ppaction://hlinksldjump"/>
                <a:extLst>
                  <a:ext uri="{FF2B5EF4-FFF2-40B4-BE49-F238E27FC236}">
                    <a16:creationId xmlns:a16="http://schemas.microsoft.com/office/drawing/2014/main" xmlns="" xmlns:pslz="http://schemas.microsoft.com/office/powerpoint/2016/slidezoom" id="{51B2DCC5-814D-46B7-BD87-F786C03918C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3904610" y="4997505"/>
                <a:ext cx="3040460" cy="1714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8243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Get to Know Slack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 descr="A screenshot of a Slack Application Main Page.&#10;">
            <a:extLst>
              <a:ext uri="{FF2B5EF4-FFF2-40B4-BE49-F238E27FC236}">
                <a16:creationId xmlns:a16="http://schemas.microsoft.com/office/drawing/2014/main" xmlns="" id="{2CF80B32-5AA1-4167-A5CB-E62746F981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486" y="1791109"/>
            <a:ext cx="8178328" cy="4335692"/>
          </a:xfrm>
          <a:prstGeom prst="rect">
            <a:avLst/>
          </a:prstGeom>
        </p:spPr>
      </p:pic>
      <p:grpSp>
        <p:nvGrpSpPr>
          <p:cNvPr id="6" name="Google Shape;605;p137">
            <a:extLst>
              <a:ext uri="{FF2B5EF4-FFF2-40B4-BE49-F238E27FC236}">
                <a16:creationId xmlns:a16="http://schemas.microsoft.com/office/drawing/2014/main" xmlns="" id="{C6E7153F-353E-42E2-9D3F-D9F21B454D4D}"/>
              </a:ext>
            </a:extLst>
          </p:cNvPr>
          <p:cNvGrpSpPr/>
          <p:nvPr/>
        </p:nvGrpSpPr>
        <p:grpSpPr>
          <a:xfrm>
            <a:off x="899319" y="1867406"/>
            <a:ext cx="2397298" cy="1264487"/>
            <a:chOff x="105225" y="1115700"/>
            <a:chExt cx="2864875" cy="966624"/>
          </a:xfrm>
        </p:grpSpPr>
        <p:sp>
          <p:nvSpPr>
            <p:cNvPr id="7" name="Google Shape;606;p137">
              <a:extLst>
                <a:ext uri="{FF2B5EF4-FFF2-40B4-BE49-F238E27FC236}">
                  <a16:creationId xmlns:a16="http://schemas.microsoft.com/office/drawing/2014/main" xmlns="" id="{47BAE800-DC40-428D-8E27-A80FE3F8807C}"/>
                </a:ext>
              </a:extLst>
            </p:cNvPr>
            <p:cNvSpPr/>
            <p:nvPr/>
          </p:nvSpPr>
          <p:spPr>
            <a:xfrm>
              <a:off x="105225" y="1115700"/>
              <a:ext cx="1505400" cy="966624"/>
            </a:xfrm>
            <a:prstGeom prst="wedgeRoundRectCallout">
              <a:avLst>
                <a:gd name="adj1" fmla="val 79085"/>
                <a:gd name="adj2" fmla="val -25119"/>
                <a:gd name="adj3" fmla="val 0"/>
              </a:avLst>
            </a:prstGeom>
            <a:solidFill>
              <a:srgbClr val="FFFFFF"/>
            </a:solidFill>
            <a:ln w="28575" cap="flat" cmpd="sng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34275" tIns="34275" rIns="34275" bIns="3427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 dirty="0">
                  <a:solidFill>
                    <a:srgbClr val="434343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Main menu: your </a:t>
              </a:r>
              <a:r>
                <a:rPr lang="en" sz="1100" b="1" dirty="0">
                  <a:solidFill>
                    <a:srgbClr val="434343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personal settings</a:t>
              </a:r>
              <a:endParaRPr sz="1100" b="1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8" name="Google Shape;607;p137">
              <a:extLst>
                <a:ext uri="{FF2B5EF4-FFF2-40B4-BE49-F238E27FC236}">
                  <a16:creationId xmlns:a16="http://schemas.microsoft.com/office/drawing/2014/main" xmlns="" id="{BFCBB686-33A9-465F-BE7E-1D3EEF3C9BA1}"/>
                </a:ext>
              </a:extLst>
            </p:cNvPr>
            <p:cNvSpPr/>
            <p:nvPr/>
          </p:nvSpPr>
          <p:spPr>
            <a:xfrm>
              <a:off x="2016700" y="1231650"/>
              <a:ext cx="953400" cy="204040"/>
            </a:xfrm>
            <a:prstGeom prst="roundRect">
              <a:avLst>
                <a:gd name="adj" fmla="val 16667"/>
              </a:avLst>
            </a:prstGeom>
            <a:noFill/>
            <a:ln w="28575" cap="flat" cmpd="sng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800" dirty="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9" name="Google Shape;608;p137">
            <a:extLst>
              <a:ext uri="{FF2B5EF4-FFF2-40B4-BE49-F238E27FC236}">
                <a16:creationId xmlns:a16="http://schemas.microsoft.com/office/drawing/2014/main" xmlns="" id="{1DE929B2-6A2A-47DA-BEC9-DFBBCE336875}"/>
              </a:ext>
            </a:extLst>
          </p:cNvPr>
          <p:cNvSpPr/>
          <p:nvPr/>
        </p:nvSpPr>
        <p:spPr>
          <a:xfrm>
            <a:off x="868743" y="3429000"/>
            <a:ext cx="1412225" cy="728252"/>
          </a:xfrm>
          <a:prstGeom prst="wedgeRoundRectCallout">
            <a:avLst>
              <a:gd name="adj1" fmla="val 70388"/>
              <a:gd name="adj2" fmla="val -7415"/>
              <a:gd name="adj3" fmla="val 0"/>
            </a:avLst>
          </a:prstGeom>
          <a:solidFill>
            <a:srgbClr val="FFFFFF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Collaboration takes place in </a:t>
            </a:r>
            <a:r>
              <a:rPr lang="en" sz="1100" b="1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channels</a:t>
            </a:r>
            <a:r>
              <a:rPr lang="en" sz="1100" b="1" u="sng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sz="1100" b="1" u="sng" dirty="0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" name="Google Shape;611;p137">
            <a:extLst>
              <a:ext uri="{FF2B5EF4-FFF2-40B4-BE49-F238E27FC236}">
                <a16:creationId xmlns:a16="http://schemas.microsoft.com/office/drawing/2014/main" xmlns="" id="{BB62EBB6-F899-41D6-AC91-AADC4B9A83FF}"/>
              </a:ext>
            </a:extLst>
          </p:cNvPr>
          <p:cNvSpPr/>
          <p:nvPr/>
        </p:nvSpPr>
        <p:spPr>
          <a:xfrm>
            <a:off x="884238" y="4342397"/>
            <a:ext cx="1382450" cy="892528"/>
          </a:xfrm>
          <a:prstGeom prst="wedgeRoundRectCallout">
            <a:avLst>
              <a:gd name="adj1" fmla="val 70631"/>
              <a:gd name="adj2" fmla="val -11628"/>
              <a:gd name="adj3" fmla="val 0"/>
            </a:avLst>
          </a:prstGeom>
          <a:solidFill>
            <a:srgbClr val="FFFFFF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direct messages</a:t>
            </a:r>
            <a:r>
              <a:rPr lang="en" sz="1100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 and</a:t>
            </a:r>
            <a:r>
              <a:rPr lang="en" sz="1100" b="1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 group messages</a:t>
            </a:r>
            <a:endParaRPr sz="1100" b="1" dirty="0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1" name="Google Shape;612;p137">
            <a:extLst>
              <a:ext uri="{FF2B5EF4-FFF2-40B4-BE49-F238E27FC236}">
                <a16:creationId xmlns:a16="http://schemas.microsoft.com/office/drawing/2014/main" xmlns="" id="{E0A55C34-0E06-4712-B888-9DB1B0F125B9}"/>
              </a:ext>
            </a:extLst>
          </p:cNvPr>
          <p:cNvSpPr/>
          <p:nvPr/>
        </p:nvSpPr>
        <p:spPr>
          <a:xfrm>
            <a:off x="4023519" y="6111882"/>
            <a:ext cx="3608993" cy="593718"/>
          </a:xfrm>
          <a:prstGeom prst="wedgeRoundRectCallout">
            <a:avLst>
              <a:gd name="adj1" fmla="val -2124"/>
              <a:gd name="adj2" fmla="val -78279"/>
              <a:gd name="adj3" fmla="val 0"/>
            </a:avLst>
          </a:prstGeom>
          <a:solidFill>
            <a:srgbClr val="FFFFFF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Message input box.</a:t>
            </a:r>
            <a:r>
              <a:rPr lang="en" sz="1100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 Upload files, create snippets or posts, type rich messages, or use slash commands or emoji in any conversation</a:t>
            </a:r>
            <a:endParaRPr sz="1100" dirty="0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2" name="Google Shape;614;p137">
            <a:extLst>
              <a:ext uri="{FF2B5EF4-FFF2-40B4-BE49-F238E27FC236}">
                <a16:creationId xmlns:a16="http://schemas.microsoft.com/office/drawing/2014/main" xmlns="" id="{CFA2B46F-B6FB-44CE-83F9-DEEBDE6778EA}"/>
              </a:ext>
            </a:extLst>
          </p:cNvPr>
          <p:cNvSpPr/>
          <p:nvPr/>
        </p:nvSpPr>
        <p:spPr>
          <a:xfrm>
            <a:off x="10456515" y="3644434"/>
            <a:ext cx="1389064" cy="1921361"/>
          </a:xfrm>
          <a:prstGeom prst="wedgeRoundRectCallout">
            <a:avLst>
              <a:gd name="adj1" fmla="val -81769"/>
              <a:gd name="adj2" fmla="val -32743"/>
              <a:gd name="adj3" fmla="val 0"/>
            </a:avLst>
          </a:prstGeom>
          <a:solidFill>
            <a:srgbClr val="FFFFFF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4275" tIns="34275" rIns="0" bIns="34275" anchor="ctr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Sidebar</a:t>
            </a:r>
            <a:r>
              <a:rPr lang="en" sz="1100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 shows: </a:t>
            </a:r>
            <a:endParaRPr sz="1100" dirty="0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• </a:t>
            </a:r>
            <a:r>
              <a:rPr lang="en" sz="1000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channel details </a:t>
            </a:r>
            <a:endParaRPr sz="1000" dirty="0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• members</a:t>
            </a:r>
            <a:endParaRPr sz="1000" dirty="0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• pinned files</a:t>
            </a:r>
            <a:endParaRPr sz="1000" dirty="0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• activity on your posts</a:t>
            </a:r>
            <a:endParaRPr sz="1000" dirty="0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• starred items</a:t>
            </a:r>
            <a:endParaRPr sz="1000" dirty="0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3" name="Google Shape;615;p137">
            <a:extLst>
              <a:ext uri="{FF2B5EF4-FFF2-40B4-BE49-F238E27FC236}">
                <a16:creationId xmlns:a16="http://schemas.microsoft.com/office/drawing/2014/main" xmlns="" id="{43C69A32-422D-433F-8367-AF6FC9717F0C}"/>
              </a:ext>
            </a:extLst>
          </p:cNvPr>
          <p:cNvSpPr/>
          <p:nvPr/>
        </p:nvSpPr>
        <p:spPr>
          <a:xfrm>
            <a:off x="10456515" y="1867406"/>
            <a:ext cx="1397026" cy="1603243"/>
          </a:xfrm>
          <a:prstGeom prst="wedgeRoundRectCallout">
            <a:avLst>
              <a:gd name="adj1" fmla="val -81818"/>
              <a:gd name="adj2" fmla="val -33810"/>
              <a:gd name="adj3" fmla="val 0"/>
            </a:avLst>
          </a:prstGeom>
          <a:solidFill>
            <a:srgbClr val="FFFFFF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Everything in Slack is automatically indexed, archived, and easily searched</a:t>
            </a:r>
            <a:endParaRPr sz="1100" b="1" i="1" dirty="0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4" name="Google Shape;617;p137">
            <a:extLst>
              <a:ext uri="{FF2B5EF4-FFF2-40B4-BE49-F238E27FC236}">
                <a16:creationId xmlns:a16="http://schemas.microsoft.com/office/drawing/2014/main" xmlns="" id="{A620D419-B335-42A2-89F3-7F9461B79538}"/>
              </a:ext>
            </a:extLst>
          </p:cNvPr>
          <p:cNvSpPr/>
          <p:nvPr/>
        </p:nvSpPr>
        <p:spPr>
          <a:xfrm>
            <a:off x="5154313" y="2019086"/>
            <a:ext cx="1853211" cy="462103"/>
          </a:xfrm>
          <a:prstGeom prst="wedgeRoundRectCallout">
            <a:avLst>
              <a:gd name="adj1" fmla="val 59499"/>
              <a:gd name="adj2" fmla="val -22114"/>
              <a:gd name="adj3" fmla="val 0"/>
            </a:avLst>
          </a:prstGeom>
          <a:solidFill>
            <a:srgbClr val="FFFFFF"/>
          </a:solidFill>
          <a:ln w="2857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4275" tIns="34275" rIns="34275" bIns="3427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View and edit channel </a:t>
            </a:r>
            <a:r>
              <a:rPr lang="en" sz="1100" b="1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details</a:t>
            </a:r>
            <a:r>
              <a:rPr lang="en" sz="1100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 &amp; </a:t>
            </a:r>
            <a:r>
              <a:rPr lang="en" sz="1100" b="1" dirty="0">
                <a:solidFill>
                  <a:srgbClr val="434343"/>
                </a:solidFill>
                <a:latin typeface="Proxima Nova"/>
                <a:ea typeface="Proxima Nova"/>
                <a:cs typeface="Proxima Nova"/>
                <a:sym typeface="Proxima Nova"/>
              </a:rPr>
              <a:t>settings</a:t>
            </a:r>
            <a:endParaRPr sz="1100" b="1" dirty="0">
              <a:solidFill>
                <a:srgbClr val="434343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xmlns="" id="{3AE2F7A1-C3DB-4103-9AA0-FD557D9E7117}"/>
              </a:ext>
            </a:extLst>
          </p:cNvPr>
          <p:cNvSpPr/>
          <p:nvPr/>
        </p:nvSpPr>
        <p:spPr>
          <a:xfrm>
            <a:off x="2493765" y="3352800"/>
            <a:ext cx="1301154" cy="891524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xmlns="" id="{A911D4DF-A59A-4D0D-B7AC-77650D36A142}"/>
              </a:ext>
            </a:extLst>
          </p:cNvPr>
          <p:cNvSpPr/>
          <p:nvPr/>
        </p:nvSpPr>
        <p:spPr>
          <a:xfrm>
            <a:off x="2493765" y="4267200"/>
            <a:ext cx="1301153" cy="1623076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xmlns="" id="{08BC1BD4-0299-46EF-A81A-4264576A6052}"/>
              </a:ext>
            </a:extLst>
          </p:cNvPr>
          <p:cNvSpPr/>
          <p:nvPr/>
        </p:nvSpPr>
        <p:spPr>
          <a:xfrm>
            <a:off x="7327988" y="2056650"/>
            <a:ext cx="690207" cy="153150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xmlns="" id="{8B89C46A-96FF-4B41-8471-6DB8CC2A547A}"/>
              </a:ext>
            </a:extLst>
          </p:cNvPr>
          <p:cNvSpPr/>
          <p:nvPr/>
        </p:nvSpPr>
        <p:spPr>
          <a:xfrm>
            <a:off x="8018195" y="2056650"/>
            <a:ext cx="2025124" cy="1531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240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466592-915B-4ADE-9A02-D3A024C50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789" y="430504"/>
            <a:ext cx="10945654" cy="868363"/>
          </a:xfrm>
        </p:spPr>
        <p:txBody>
          <a:bodyPr/>
          <a:lstStyle/>
          <a:p>
            <a:r>
              <a:rPr lang="en-US" b="1" dirty="0"/>
              <a:t>Managing Your Channels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25735C-B8A0-4598-8BD5-3BD7766996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95008BC-DA31-4D19-837B-EFA4386B05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Google Shape;627;p138">
            <a:extLst>
              <a:ext uri="{FF2B5EF4-FFF2-40B4-BE49-F238E27FC236}">
                <a16:creationId xmlns:a16="http://schemas.microsoft.com/office/drawing/2014/main" xmlns="" id="{0DBE25A9-2E17-4F88-B758-DDA61C9D45B8}"/>
              </a:ext>
            </a:extLst>
          </p:cNvPr>
          <p:cNvSpPr txBox="1"/>
          <p:nvPr/>
        </p:nvSpPr>
        <p:spPr>
          <a:xfrm>
            <a:off x="1550794" y="1431083"/>
            <a:ext cx="3467056" cy="2310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i="0" u="none" strike="noStrike" cap="none" dirty="0">
                <a:solidFill>
                  <a:srgbClr val="262626"/>
                </a:solidFill>
                <a:latin typeface="+mj-lt"/>
                <a:ea typeface="Proxima Nova"/>
                <a:cs typeface="Proxima Nova"/>
                <a:sym typeface="Proxima Nova"/>
              </a:rPr>
              <a:t>Channels are focused areas of conversation and can be </a:t>
            </a:r>
            <a:r>
              <a:rPr lang="en" b="1" i="0" u="none" strike="noStrike" cap="none" dirty="0">
                <a:solidFill>
                  <a:srgbClr val="262626"/>
                </a:solidFill>
                <a:latin typeface="+mj-lt"/>
                <a:ea typeface="Proxima Nova"/>
                <a:cs typeface="Proxima Nova"/>
                <a:sym typeface="Proxima Nova"/>
              </a:rPr>
              <a:t>public </a:t>
            </a:r>
            <a:r>
              <a:rPr lang="en" i="0" u="none" strike="noStrike" cap="none" dirty="0">
                <a:solidFill>
                  <a:srgbClr val="262626"/>
                </a:solidFill>
                <a:latin typeface="+mj-lt"/>
                <a:ea typeface="Proxima Nova"/>
                <a:cs typeface="Proxima Nova"/>
                <a:sym typeface="Proxima Nova"/>
              </a:rPr>
              <a:t>or </a:t>
            </a:r>
            <a:r>
              <a:rPr lang="en" b="1" i="0" u="none" strike="noStrike" cap="none" dirty="0">
                <a:solidFill>
                  <a:srgbClr val="262626"/>
                </a:solidFill>
                <a:latin typeface="+mj-lt"/>
                <a:ea typeface="Proxima Nova"/>
                <a:cs typeface="Proxima Nova"/>
                <a:sym typeface="Proxima Nova"/>
              </a:rPr>
              <a:t>private. </a:t>
            </a:r>
            <a:endParaRPr b="1" i="0" u="none" strike="noStrike" cap="none" dirty="0">
              <a:solidFill>
                <a:srgbClr val="262626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i="0" u="none" strike="noStrike" cap="none" dirty="0">
              <a:solidFill>
                <a:srgbClr val="262626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i="0" u="none" strike="noStrike" cap="none" dirty="0">
                <a:solidFill>
                  <a:srgbClr val="262626"/>
                </a:solidFill>
                <a:latin typeface="+mj-lt"/>
                <a:ea typeface="Proxima Nova"/>
                <a:cs typeface="Proxima Nova"/>
                <a:sym typeface="Proxima Nova"/>
              </a:rPr>
              <a:t>We recommend you do the bulk of your work in </a:t>
            </a:r>
            <a:r>
              <a:rPr lang="en" dirty="0">
                <a:solidFill>
                  <a:srgbClr val="262626"/>
                </a:solidFill>
                <a:latin typeface="+mj-lt"/>
                <a:ea typeface="Proxima Nova"/>
                <a:cs typeface="Proxima Nova"/>
                <a:sym typeface="Proxima Nova"/>
              </a:rPr>
              <a:t>p</a:t>
            </a:r>
            <a:r>
              <a:rPr lang="en" i="0" u="none" strike="noStrike" cap="none" dirty="0">
                <a:solidFill>
                  <a:srgbClr val="262626"/>
                </a:solidFill>
                <a:latin typeface="+mj-lt"/>
                <a:ea typeface="Proxima Nova"/>
                <a:cs typeface="Proxima Nova"/>
                <a:sym typeface="Proxima Nova"/>
              </a:rPr>
              <a:t>ublic </a:t>
            </a:r>
            <a:r>
              <a:rPr lang="en" dirty="0">
                <a:solidFill>
                  <a:srgbClr val="262626"/>
                </a:solidFill>
                <a:latin typeface="+mj-lt"/>
                <a:ea typeface="Proxima Nova"/>
                <a:cs typeface="Proxima Nova"/>
                <a:sym typeface="Proxima Nova"/>
              </a:rPr>
              <a:t>c</a:t>
            </a:r>
            <a:r>
              <a:rPr lang="en" i="0" u="none" strike="noStrike" cap="none" dirty="0">
                <a:solidFill>
                  <a:srgbClr val="262626"/>
                </a:solidFill>
                <a:latin typeface="+mj-lt"/>
                <a:ea typeface="Proxima Nova"/>
                <a:cs typeface="Proxima Nova"/>
                <a:sym typeface="Proxima Nova"/>
              </a:rPr>
              <a:t>hannels</a:t>
            </a:r>
            <a:r>
              <a:rPr lang="en" dirty="0">
                <a:solidFill>
                  <a:srgbClr val="262626"/>
                </a:solidFill>
                <a:latin typeface="+mj-lt"/>
                <a:ea typeface="Proxima Nova"/>
                <a:cs typeface="Proxima Nova"/>
                <a:sym typeface="Proxima Nova"/>
              </a:rPr>
              <a:t>.</a:t>
            </a:r>
            <a:endParaRPr i="0" u="none" strike="noStrike" cap="none" dirty="0">
              <a:solidFill>
                <a:srgbClr val="262626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sp>
        <p:nvSpPr>
          <p:cNvPr id="12" name="Google Shape;628;p138">
            <a:extLst>
              <a:ext uri="{FF2B5EF4-FFF2-40B4-BE49-F238E27FC236}">
                <a16:creationId xmlns:a16="http://schemas.microsoft.com/office/drawing/2014/main" xmlns="" id="{420CEDC9-FE1F-4D71-9718-A6C0FCBA105A}"/>
              </a:ext>
            </a:extLst>
          </p:cNvPr>
          <p:cNvSpPr txBox="1"/>
          <p:nvPr/>
        </p:nvSpPr>
        <p:spPr>
          <a:xfrm>
            <a:off x="7635199" y="1431083"/>
            <a:ext cx="3084119" cy="2976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4275" tIns="34275" rIns="342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b="1" i="0" u="none" strike="noStrike" cap="none" dirty="0">
                <a:solidFill>
                  <a:srgbClr val="2EB67D"/>
                </a:solidFill>
                <a:latin typeface="+mj-lt"/>
                <a:ea typeface="Proxima Nova"/>
                <a:cs typeface="Proxima Nova"/>
                <a:sym typeface="Proxima Nova"/>
              </a:rPr>
              <a:t>Public Channels</a:t>
            </a:r>
            <a:r>
              <a:rPr lang="en" b="1" i="0" u="none" strike="noStrike" cap="none" dirty="0">
                <a:solidFill>
                  <a:srgbClr val="666666"/>
                </a:solidFill>
                <a:latin typeface="+mj-lt"/>
                <a:ea typeface="Proxima Nova"/>
                <a:cs typeface="Proxima Nova"/>
                <a:sym typeface="Proxima Nova"/>
              </a:rPr>
              <a:t> </a:t>
            </a:r>
            <a:r>
              <a:rPr lang="en" i="0" u="none" strike="noStrike" cap="none" dirty="0">
                <a:solidFill>
                  <a:srgbClr val="3F3F3F"/>
                </a:solidFill>
                <a:latin typeface="+mj-lt"/>
                <a:ea typeface="Proxima Nova"/>
                <a:cs typeface="Proxima Nova"/>
                <a:sym typeface="Proxima Nova"/>
              </a:rPr>
              <a:t>can be joined freely by any member of your Slack team.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i="0" u="none" strike="noStrike" cap="none" dirty="0">
              <a:solidFill>
                <a:srgbClr val="666666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b="1" i="0" u="none" strike="noStrike" cap="none" dirty="0">
                <a:solidFill>
                  <a:srgbClr val="2EB67D"/>
                </a:solidFill>
                <a:latin typeface="+mj-lt"/>
                <a:ea typeface="Proxima Nova"/>
                <a:cs typeface="Proxima Nova"/>
                <a:sym typeface="Proxima Nova"/>
              </a:rPr>
              <a:t>Private Channels</a:t>
            </a:r>
            <a:r>
              <a:rPr lang="en" b="1" i="0" u="none" strike="noStrike" cap="none" dirty="0">
                <a:solidFill>
                  <a:srgbClr val="65C591"/>
                </a:solidFill>
                <a:latin typeface="+mj-lt"/>
                <a:ea typeface="Proxima Nova"/>
                <a:cs typeface="Proxima Nova"/>
                <a:sym typeface="Proxima Nova"/>
              </a:rPr>
              <a:t> </a:t>
            </a:r>
            <a:r>
              <a:rPr lang="en" i="0" u="none" strike="noStrike" cap="none" dirty="0">
                <a:solidFill>
                  <a:srgbClr val="3F3F3F"/>
                </a:solidFill>
                <a:latin typeface="+mj-lt"/>
                <a:ea typeface="Proxima Nova"/>
                <a:cs typeface="Proxima Nova"/>
                <a:sym typeface="Proxima Nova"/>
              </a:rPr>
              <a:t>can be joined by invitation only. </a:t>
            </a:r>
            <a:endParaRPr i="0" u="none" strike="noStrike" cap="none" dirty="0">
              <a:solidFill>
                <a:srgbClr val="3F3F3F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89DF49D4-487B-4289-B926-74F3A8333D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002" y="5808427"/>
            <a:ext cx="4933612" cy="66857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E9783958-DFB2-44C8-8E44-73448F8379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404" y="4539759"/>
            <a:ext cx="2911179" cy="10786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750C736E-795F-4413-ACD0-20303D51A8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687" y="5750671"/>
            <a:ext cx="5213691" cy="46181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85D5E9E0-02E6-4333-9C71-B14F27C4B1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794" y="4539759"/>
            <a:ext cx="2976160" cy="107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618197"/>
      </p:ext>
    </p:extLst>
  </p:cSld>
  <p:clrMapOvr>
    <a:masterClrMapping/>
  </p:clrMapOvr>
</p:sld>
</file>

<file path=ppt/theme/theme1.xml><?xml version="1.0" encoding="utf-8"?>
<a:theme xmlns:a="http://schemas.openxmlformats.org/drawingml/2006/main" name="4_CMS_template">
  <a:themeElements>
    <a:clrScheme name="CMS">
      <a:dk1>
        <a:sysClr val="windowText" lastClr="000000"/>
      </a:dk1>
      <a:lt1>
        <a:sysClr val="window" lastClr="FFFFFF"/>
      </a:lt1>
      <a:dk2>
        <a:srgbClr val="1F497D"/>
      </a:dk2>
      <a:lt2>
        <a:srgbClr val="6B94C7"/>
      </a:lt2>
      <a:accent1>
        <a:srgbClr val="2F527D"/>
      </a:accent1>
      <a:accent2>
        <a:srgbClr val="FAD94C"/>
      </a:accent2>
      <a:accent3>
        <a:srgbClr val="C0C0C0"/>
      </a:accent3>
      <a:accent4>
        <a:srgbClr val="FDF699"/>
      </a:accent4>
      <a:accent5>
        <a:srgbClr val="72A3C4"/>
      </a:accent5>
      <a:accent6>
        <a:srgbClr val="5C5C5C"/>
      </a:accent6>
      <a:hlink>
        <a:srgbClr val="000000"/>
      </a:hlink>
      <a:folHlink>
        <a:srgbClr val="00000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rganization xmlns="a2a3f7e9-3321-4acc-8d96-d9caf2ffd766" xsi:nil="true"/>
    <KpiDescription xmlns="http://schemas.microsoft.com/sharepoint/v3" xsi:nil="true"/>
    <LOB xmlns="a2a3f7e9-3321-4acc-8d96-d9caf2ffd766" xsi:nil="true"/>
    <_dlc_DocId xmlns="cf7e1331-a862-4807-949f-09952e1ba8cf">3JST5KJNNDQT-2110360335-31722</_dlc_DocId>
    <_dlc_DocIdUrl xmlns="cf7e1331-a862-4807-949f-09952e1ba8cf">
      <Url>https://tantustech.sharepoint.com/sites/Delivery/HHS-CMS-CCSQ-PM3/_layouts/15/DocIdRedir.aspx?ID=3JST5KJNNDQT-2110360335-31722</Url>
      <Description>3JST5KJNNDQT-2110360335-31722</Description>
    </_dlc_DocIdUrl>
    <SharedWithUsers xmlns="b7998614-9e05-40dd-b1a9-b5461ad0d903">
      <UserInfo>
        <DisplayName>Richard Corretjer</DisplayName>
        <AccountId>195</AccountId>
        <AccountType/>
      </UserInfo>
      <UserInfo>
        <DisplayName>Snehal Talati</DisplayName>
        <AccountId>1858</AccountId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B2297782465545A7F3712F3188F735" ma:contentTypeVersion="20" ma:contentTypeDescription="Create a new document." ma:contentTypeScope="" ma:versionID="1a8d36c244a19433f0ed5414399a0e18">
  <xsd:schema xmlns:xsd="http://www.w3.org/2001/XMLSchema" xmlns:xs="http://www.w3.org/2001/XMLSchema" xmlns:p="http://schemas.microsoft.com/office/2006/metadata/properties" xmlns:ns1="http://schemas.microsoft.com/sharepoint/v3" xmlns:ns2="cf7e1331-a862-4807-949f-09952e1ba8cf" xmlns:ns3="a2a3f7e9-3321-4acc-8d96-d9caf2ffd766" xmlns:ns4="b7998614-9e05-40dd-b1a9-b5461ad0d903" targetNamespace="http://schemas.microsoft.com/office/2006/metadata/properties" ma:root="true" ma:fieldsID="5a8e4c744037acf265e5990124b41585" ns1:_="" ns2:_="" ns3:_="" ns4:_="">
    <xsd:import namespace="http://schemas.microsoft.com/sharepoint/v3"/>
    <xsd:import namespace="cf7e1331-a862-4807-949f-09952e1ba8cf"/>
    <xsd:import namespace="a2a3f7e9-3321-4acc-8d96-d9caf2ffd766"/>
    <xsd:import namespace="b7998614-9e05-40dd-b1a9-b5461ad0d90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1:KpiDescription" minOccurs="0"/>
                <xsd:element ref="ns3:Organization" minOccurs="0"/>
                <xsd:element ref="ns3:LOB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4:SharedWithUsers" minOccurs="0"/>
                <xsd:element ref="ns4:SharedWithDetails" minOccurs="0"/>
                <xsd:element ref="ns3:MediaServiceOCR" minOccurs="0"/>
                <xsd:element ref="ns3:MediaServiceEventHashCode" minOccurs="0"/>
                <xsd:element ref="ns3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KpiDescription" ma:index="10" nillable="true" ma:displayName="Description" ma:description="The description provides information about the purpose of the goal." ma:internalName="KpiDescription" ma:readOnly="fals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7e1331-a862-4807-949f-09952e1ba8cf" elementFormDefault="qualified">
    <xsd:import namespace="http://schemas.microsoft.com/office/2006/documentManagement/types"/>
    <xsd:import namespace="http://schemas.microsoft.com/office/infopath/2007/PartnerControls"/>
    <xsd:element name="_dlc_DocId" ma:index="7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8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9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a3f7e9-3321-4acc-8d96-d9caf2ffd766" elementFormDefault="qualified">
    <xsd:import namespace="http://schemas.microsoft.com/office/2006/documentManagement/types"/>
    <xsd:import namespace="http://schemas.microsoft.com/office/infopath/2007/PartnerControls"/>
    <xsd:element name="Organization" ma:index="11" nillable="true" ma:displayName="Organization" ma:format="Dropdown" ma:internalName="Organization" ma:readOnly="false">
      <xsd:simpleType>
        <xsd:union memberTypes="dms:Text">
          <xsd:simpleType>
            <xsd:restriction base="dms:Choice">
              <xsd:enumeration value="GSC"/>
              <xsd:enumeration value="LSW"/>
              <xsd:enumeration value="TCB"/>
              <xsd:enumeration value="TDB"/>
              <xsd:enumeration value="RCC"/>
            </xsd:restriction>
          </xsd:simpleType>
        </xsd:union>
      </xsd:simpleType>
    </xsd:element>
    <xsd:element name="LOB" ma:index="14" nillable="true" ma:displayName="LOB" ma:format="Dropdown" ma:internalName="LOB" ma:readOnly="false">
      <xsd:simpleType>
        <xsd:restriction base="dms:Choice">
          <xsd:enumeration value="EQRS"/>
          <xsd:enumeration value="ES"/>
          <xsd:enumeration value="HQR"/>
          <xsd:enumeration value="PQRS"/>
          <xsd:enumeration value="QIO"/>
          <xsd:enumeration value="QPP"/>
        </xsd:restriction>
      </xsd:simpleType>
    </xsd:element>
    <xsd:element name="MediaServiceMetadata" ma:index="15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6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7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8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9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2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2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24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998614-9e05-40dd-b1a9-b5461ad0d903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" ma:displayName="Content Type"/>
        <xsd:element ref="dc:title" minOccurs="0" maxOccurs="1" ma:index="0" ma:displayName="Title"/>
        <xsd:element ref="dc:subject" minOccurs="0" maxOccurs="1" ma:index="12" ma:displayName="Subject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62B8995-12E9-4AED-ACB1-953C12033840}">
  <ds:schemaRefs>
    <ds:schemaRef ds:uri="http://schemas.microsoft.com/sharepoint/v3"/>
    <ds:schemaRef ds:uri="http://purl.org/dc/terms/"/>
    <ds:schemaRef ds:uri="cf7e1331-a862-4807-949f-09952e1ba8cf"/>
    <ds:schemaRef ds:uri="http://schemas.microsoft.com/office/2006/documentManagement/types"/>
    <ds:schemaRef ds:uri="b7998614-9e05-40dd-b1a9-b5461ad0d903"/>
    <ds:schemaRef ds:uri="http://www.w3.org/XML/1998/namespace"/>
    <ds:schemaRef ds:uri="http://schemas.microsoft.com/office/2006/metadata/properti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a2a3f7e9-3321-4acc-8d96-d9caf2ffd766"/>
  </ds:schemaRefs>
</ds:datastoreItem>
</file>

<file path=customXml/itemProps2.xml><?xml version="1.0" encoding="utf-8"?>
<ds:datastoreItem xmlns:ds="http://schemas.openxmlformats.org/officeDocument/2006/customXml" ds:itemID="{AF0E0422-FEB8-49ED-A775-95AA0CC603A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3400239-29BD-4640-AC07-D499FC7DD414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08976291-BBC5-4372-B537-62D9039056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f7e1331-a862-4807-949f-09952e1ba8cf"/>
    <ds:schemaRef ds:uri="a2a3f7e9-3321-4acc-8d96-d9caf2ffd766"/>
    <ds:schemaRef ds:uri="b7998614-9e05-40dd-b1a9-b5461ad0d90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24456</TotalTime>
  <Words>1153</Words>
  <Application>Microsoft Office PowerPoint</Application>
  <PresentationFormat>Custom</PresentationFormat>
  <Paragraphs>287</Paragraphs>
  <Slides>43</Slides>
  <Notes>43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4_CMS_template</vt:lpstr>
      <vt:lpstr>Welcome to Slack 101</vt:lpstr>
      <vt:lpstr>Training Topics</vt:lpstr>
      <vt:lpstr>Why Slack</vt:lpstr>
      <vt:lpstr>How Slack Works</vt:lpstr>
      <vt:lpstr>PowerPoint Presentation</vt:lpstr>
      <vt:lpstr>User Access</vt:lpstr>
      <vt:lpstr>PowerPoint Presentation</vt:lpstr>
      <vt:lpstr>Get to Know Slack</vt:lpstr>
      <vt:lpstr>Managing Your Channels</vt:lpstr>
      <vt:lpstr>Notes on Channels</vt:lpstr>
      <vt:lpstr>Create Channel Naming Conventions</vt:lpstr>
      <vt:lpstr>Find and Create Channels</vt:lpstr>
      <vt:lpstr>Default Channels</vt:lpstr>
      <vt:lpstr>Reading in Slack</vt:lpstr>
      <vt:lpstr>PowerPoint Presentation</vt:lpstr>
      <vt:lpstr>Pull Not Push</vt:lpstr>
      <vt:lpstr>Customize Slack to Work For You</vt:lpstr>
      <vt:lpstr>Organized Your Slack Sidebar</vt:lpstr>
      <vt:lpstr>Keep Important Channels/DMs Above the Fold</vt:lpstr>
      <vt:lpstr>Activity Feed</vt:lpstr>
      <vt:lpstr>PowerPoint Presentation</vt:lpstr>
      <vt:lpstr>Format Messages</vt:lpstr>
      <vt:lpstr>Let’s Try This In Channel</vt:lpstr>
      <vt:lpstr>@mentions</vt:lpstr>
      <vt:lpstr>Do More With Your Messages</vt:lpstr>
      <vt:lpstr>Leveraging Functional Emojis</vt:lpstr>
      <vt:lpstr>#help-slack - process</vt:lpstr>
      <vt:lpstr>#help-slack - process</vt:lpstr>
      <vt:lpstr>#help-slack - process</vt:lpstr>
      <vt:lpstr>PowerPoint Presentation</vt:lpstr>
      <vt:lpstr>Protect Your Time</vt:lpstr>
      <vt:lpstr>Protect Your Time</vt:lpstr>
      <vt:lpstr>Pin Important Information to Channel</vt:lpstr>
      <vt:lpstr>Declutter Channels by Using Threads</vt:lpstr>
      <vt:lpstr>Create a Post</vt:lpstr>
      <vt:lpstr>Reduce Time in Meetings</vt:lpstr>
      <vt:lpstr>Use Desktop Shortcuts </vt:lpstr>
      <vt:lpstr>Use Desktop Shortcuts</vt:lpstr>
      <vt:lpstr>Use Cases</vt:lpstr>
      <vt:lpstr>PowerPoint Presentation</vt:lpstr>
      <vt:lpstr>Easily Get Help</vt:lpstr>
      <vt:lpstr>Slack Foundry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PM3 LPM</dc:title>
  <dc:creator>Rhian Thompson</dc:creator>
  <cp:keywords>PM3</cp:keywords>
  <cp:lastModifiedBy>Wesley, Molly</cp:lastModifiedBy>
  <cp:revision>454</cp:revision>
  <cp:lastPrinted>2018-06-04T16:32:59Z</cp:lastPrinted>
  <dcterms:created xsi:type="dcterms:W3CDTF">2017-09-07T13:04:12Z</dcterms:created>
  <dcterms:modified xsi:type="dcterms:W3CDTF">2019-11-14T21:29:24Z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0x010100DEB2297782465545A7F3712F3188F735</vt:lpwstr>
  </property>
  <property fmtid="{D5CDD505-2E9C-101B-9397-08002B2CF9AE}" pid="4" name="_dlc_DocIdItemGuid">
    <vt:lpwstr>2a9a74e8-9d7e-4876-9efe-e87d09694786</vt:lpwstr>
  </property>
</Properties>
</file>