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4917" r:id="rId5"/>
    <p:sldMasterId id="2147484940" r:id="rId6"/>
    <p:sldMasterId id="2147484965" r:id="rId7"/>
  </p:sldMasterIdLst>
  <p:notesMasterIdLst>
    <p:notesMasterId r:id="rId34"/>
  </p:notesMasterIdLst>
  <p:handoutMasterIdLst>
    <p:handoutMasterId r:id="rId35"/>
  </p:handoutMasterIdLst>
  <p:sldIdLst>
    <p:sldId id="1069" r:id="rId8"/>
    <p:sldId id="141169355" r:id="rId9"/>
    <p:sldId id="1138" r:id="rId10"/>
    <p:sldId id="141169354" r:id="rId11"/>
    <p:sldId id="141169358" r:id="rId12"/>
    <p:sldId id="1146" r:id="rId13"/>
    <p:sldId id="141169352" r:id="rId14"/>
    <p:sldId id="294" r:id="rId15"/>
    <p:sldId id="1277" r:id="rId16"/>
    <p:sldId id="141169356" r:id="rId17"/>
    <p:sldId id="1260" r:id="rId18"/>
    <p:sldId id="287" r:id="rId19"/>
    <p:sldId id="310" r:id="rId20"/>
    <p:sldId id="1275" r:id="rId21"/>
    <p:sldId id="1276" r:id="rId22"/>
    <p:sldId id="349" r:id="rId23"/>
    <p:sldId id="1262" r:id="rId24"/>
    <p:sldId id="1263" r:id="rId25"/>
    <p:sldId id="1265" r:id="rId26"/>
    <p:sldId id="3900" r:id="rId27"/>
    <p:sldId id="141169348" r:id="rId28"/>
    <p:sldId id="141169359" r:id="rId29"/>
    <p:sldId id="141169360" r:id="rId30"/>
    <p:sldId id="141169349" r:id="rId31"/>
    <p:sldId id="141169357" r:id="rId32"/>
    <p:sldId id="1142" r:id="rId33"/>
  </p:sldIdLst>
  <p:sldSz cx="10160000" cy="5715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00" userDrawn="1">
          <p15:clr>
            <a:srgbClr val="A4A3A4"/>
          </p15:clr>
        </p15:guide>
        <p15:guide id="3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partment of Veterans Affairs" initials="DoVA" lastIdx="1" clrIdx="0"/>
  <p:cmAuthor id="1" name="Moran, Stan (VEO), VBAPORT" initials="MS(V" lastIdx="2" clrIdx="1">
    <p:extLst>
      <p:ext uri="{19B8F6BF-5375-455C-9EA6-DF929625EA0E}">
        <p15:presenceInfo xmlns:p15="http://schemas.microsoft.com/office/powerpoint/2012/main" userId="S-1-5-21-1409082233-764733703-682003330-444216" providerId="AD"/>
      </p:ext>
    </p:extLst>
  </p:cmAuthor>
  <p:cmAuthor id="2" name="Pranger, Jennifer" initials="PJ" lastIdx="5" clrIdx="2">
    <p:extLst>
      <p:ext uri="{19B8F6BF-5375-455C-9EA6-DF929625EA0E}">
        <p15:presenceInfo xmlns:p15="http://schemas.microsoft.com/office/powerpoint/2012/main" userId="S::jennifer.pranger@va.gov::764da3b2-cd2e-4249-b7ba-85a14f437092" providerId="AD"/>
      </p:ext>
    </p:extLst>
  </p:cmAuthor>
  <p:cmAuthor id="3" name="Moreno, James Derek" initials="MD" lastIdx="1" clrIdx="3">
    <p:extLst>
      <p:ext uri="{19B8F6BF-5375-455C-9EA6-DF929625EA0E}">
        <p15:presenceInfo xmlns:p15="http://schemas.microsoft.com/office/powerpoint/2012/main" userId="S::james.moreno@va.gov::ed14be34-f888-4743-ad5b-206333ccac2a" providerId="AD"/>
      </p:ext>
    </p:extLst>
  </p:cmAuthor>
  <p:cmAuthor id="4" name="Richardson, Donna" initials="RD" lastIdx="1" clrIdx="4">
    <p:extLst>
      <p:ext uri="{19B8F6BF-5375-455C-9EA6-DF929625EA0E}">
        <p15:presenceInfo xmlns:p15="http://schemas.microsoft.com/office/powerpoint/2012/main" userId="S::donna.richardson8@va.gov::9b7ab4ba-2e61-4892-9f18-9cbe6a9507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F22C9C"/>
    <a:srgbClr val="000000"/>
    <a:srgbClr val="008000"/>
    <a:srgbClr val="003D6B"/>
    <a:srgbClr val="002F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17E825-0D79-49EC-A901-E7529893A2B9}" v="28" dt="2024-11-13T19:33:03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792" autoAdjust="0"/>
  </p:normalViewPr>
  <p:slideViewPr>
    <p:cSldViewPr snapToGrid="0">
      <p:cViewPr varScale="1">
        <p:scale>
          <a:sx n="136" d="100"/>
          <a:sy n="136" d="100"/>
        </p:scale>
        <p:origin x="2082" y="96"/>
      </p:cViewPr>
      <p:guideLst>
        <p:guide orient="horz" pos="2160"/>
        <p:guide pos="3200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gs" Target="tags/tag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641071853118699E-2"/>
          <c:y val="4.5747466779054141E-2"/>
          <c:w val="0.82720774013884735"/>
          <c:h val="0.8741944663576011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37C-D348-8196-8857DF4737ED}"/>
              </c:ext>
            </c:extLst>
          </c:dPt>
          <c:dPt>
            <c:idx val="1"/>
            <c:bubble3D val="0"/>
            <c:spPr>
              <a:solidFill>
                <a:srgbClr val="3DC3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37C-D348-8196-8857DF4737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37C-D348-8196-8857DF4737E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37C-D348-8196-8857DF4737E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37C-D348-8196-8857DF4737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56D-3745-929F-45933CFC1B78}"/>
              </c:ext>
            </c:extLst>
          </c:dPt>
          <c:dPt>
            <c:idx val="1"/>
            <c:bubble3D val="0"/>
            <c:spPr>
              <a:solidFill>
                <a:srgbClr val="3DC3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56D-3745-929F-45933CFC1B78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56D-3745-929F-45933CFC1B78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56D-3745-929F-45933CFC1B7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93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56D-3745-929F-45933CFC1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6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2700"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EECF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69-AE4B-97AD-C03992BCAE5F}"/>
              </c:ext>
            </c:extLst>
          </c:dPt>
          <c:dPt>
            <c:idx val="1"/>
            <c:bubble3D val="0"/>
            <c:spPr>
              <a:solidFill>
                <a:srgbClr val="BEEC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69-AE4B-97AD-C03992BCAE5F}"/>
              </c:ext>
            </c:extLst>
          </c:dPt>
          <c:dPt>
            <c:idx val="2"/>
            <c:bubble3D val="0"/>
            <c:spPr>
              <a:solidFill>
                <a:srgbClr val="BEEC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69-AE4B-97AD-C03992BCAE5F}"/>
              </c:ext>
            </c:extLst>
          </c:dPt>
          <c:dPt>
            <c:idx val="3"/>
            <c:bubble3D val="0"/>
            <c:spPr>
              <a:solidFill>
                <a:srgbClr val="BEEC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69-AE4B-97AD-C03992BCAE5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69-AE4B-97AD-C03992BCA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6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2700"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641071853118699E-2"/>
          <c:y val="4.5747466779054141E-2"/>
          <c:w val="0.82720774013884735"/>
          <c:h val="0.8741944663576011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69-AE4B-97AD-C03992BCAE5F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69-AE4B-97AD-C03992BCAE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69-AE4B-97AD-C03992BCAE5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69-AE4B-97AD-C03992BCAE5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93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69-AE4B-97AD-C03992BCA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641071853118699E-2"/>
          <c:y val="4.5747466779054141E-2"/>
          <c:w val="0.82720774013884735"/>
          <c:h val="0.8741944663576011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6BE-5442-80C0-74A674D21B9E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6BE-5442-80C0-74A674D21B9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6BE-5442-80C0-74A674D21B9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6BE-5442-80C0-74A674D21B9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93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6BE-5442-80C0-74A674D21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CBC94-ED5A-4167-A18A-AC4F25ED66D4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E1E3-F2F8-47FD-A4F8-C33348A37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29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DE499EE-2D9F-4E82-8CEA-F4B67D4E6FEC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6F7D25-770E-4F77-8331-8C84F6824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6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F7D25-770E-4F77-8331-8C84F68246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104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823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1842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693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1679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556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490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en-US" dirty="0"/>
              <a:t>https://jamanetwork.com/journals/jamainternalmedicine/fullarticle/775589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dirty="0"/>
              <a:t>Hospital surveys indicate lack of patient awareness of diagnoses and treatments, yet physicians report they effectively communicate with patients.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dirty="0"/>
              <a:t>Although 73% of patients thought there was 1 main physician, 18% correctly named that physician, compared with 67% of physicians who thought patients knew their names (P &lt; .001).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dirty="0"/>
              <a:t>Most physicians (77%) believed patients knew their diagnosis; however, 57% of patients did (P &lt; .001).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Two-thirds of patients reported receiving a new medication in the hospital, yet 90% noted never being told of any adverse effects of these medications.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dirty="0"/>
              <a:t>Nearly all physicians (98%) stated that they at least sometimes discussed their patients' fears and anxieties, compared with 54% of patients who said their physicians never did this (P = .001).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7D25-770E-4F77-8331-8C84F68246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32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CITATIONS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1. U.S. Department of Veterans Affairs, Office of Quality and Patient Safety, Analytics and Performance Integration Division (2021). The Survey of Healthcare Experience of Patients.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6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D3E557-29CA-2942-B5B0-BBAE067F5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3354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865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4407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852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CITATIONS </a:t>
            </a:r>
          </a:p>
          <a:p>
            <a:pPr algn="l"/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2. American Academy of </a:t>
            </a:r>
            <a:r>
              <a:rPr lang="en-US" sz="180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Orthopaedic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Surgeons. (2016, March 1). Physician empathy a key driver of patient satisfaction. PR Newswire. https://</a:t>
            </a:r>
            <a:r>
              <a:rPr lang="en-US" sz="180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www.prnewswire.com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/news-releases/physician-empathy-a-key-driver-of-patient-satisfaction-300228070.html</a:t>
            </a:r>
          </a:p>
          <a:p>
            <a:pPr algn="r"/>
            <a:endParaRPr lang="en-US" sz="180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3. 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Likens, S., &amp; Mower, A. (2022). What does virtual reality and the metaverse mean for training?. PricewaterhouseCoopers. https://</a:t>
            </a:r>
            <a:r>
              <a:rPr lang="en-US" sz="180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www.pwc.com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/us/</a:t>
            </a:r>
            <a:r>
              <a:rPr lang="en-US" sz="180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en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/tech-effect/emerging-tech/virtual-reality-</a:t>
            </a:r>
            <a:r>
              <a:rPr lang="en-US" sz="180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study.html</a:t>
            </a:r>
            <a:endParaRPr lang="en-US" sz="180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8075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5B4A7-58E0-FF48-8CBC-8DDF9D172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64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5435"/>
            <a:ext cx="8636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708701" y="5333528"/>
            <a:ext cx="2370667" cy="304271"/>
          </a:xfrm>
          <a:prstGeom prst="rect">
            <a:avLst/>
          </a:prstGeom>
        </p:spPr>
        <p:txBody>
          <a:bodyPr vert="horz" lIns="101600" tIns="50800" rIns="101600" bIns="5080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83F1FA-211D-3044-9E35-958DFBC26156}" type="slidenum">
              <a:rPr lang="en-US" sz="1333" smtClean="0">
                <a:solidFill>
                  <a:prstClr val="white"/>
                </a:solidFill>
              </a:rPr>
              <a:pPr/>
              <a:t>‹#›</a:t>
            </a:fld>
            <a:endParaRPr lang="en-US" sz="1333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0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ULLETS/DATA_2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866"/>
            <a:ext cx="9144000" cy="9525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333"/>
              </a:lnSpc>
              <a:defRPr sz="3111" b="1" baseline="0">
                <a:solidFill>
                  <a:srgbClr val="594F40"/>
                </a:solidFill>
                <a:effectLst/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333501"/>
            <a:ext cx="4310743" cy="3492500"/>
          </a:xfrm>
          <a:prstGeom prst="rect">
            <a:avLst/>
          </a:prstGeom>
        </p:spPr>
        <p:txBody>
          <a:bodyPr/>
          <a:lstStyle>
            <a:lvl1pPr marL="380976" indent="-380976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667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825446" indent="-317479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222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20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20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5341258" y="1333501"/>
            <a:ext cx="4310743" cy="3492500"/>
          </a:xfrm>
          <a:prstGeom prst="rect">
            <a:avLst/>
          </a:prstGeom>
        </p:spPr>
        <p:txBody>
          <a:bodyPr/>
          <a:lstStyle>
            <a:lvl1pPr marL="380976" indent="-380976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667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825446" indent="-317479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222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20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20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4400"/>
            <a:ext cx="10160000" cy="10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7203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27" y="608048"/>
            <a:ext cx="9191347" cy="82361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328" y="1856670"/>
            <a:ext cx="4328973" cy="30275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0" y="1856670"/>
            <a:ext cx="4328974" cy="30275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75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1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5433"/>
            <a:ext cx="8636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708701" y="5333527"/>
            <a:ext cx="23706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83F1FA-211D-3044-9E35-958DFBC26156}" type="slidenum">
              <a:rPr lang="en-US" sz="1000" smtClean="0">
                <a:solidFill>
                  <a:prstClr val="white"/>
                </a:solidFill>
              </a:rPr>
              <a:pPr/>
              <a:t>‹#›</a:t>
            </a:fld>
            <a:endParaRPr lang="en-US" sz="10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928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40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7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227618"/>
            <a:ext cx="3342570" cy="968376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381" y="227546"/>
            <a:ext cx="5679723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195921"/>
            <a:ext cx="3342570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14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4000578"/>
            <a:ext cx="6096000" cy="472283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4472784"/>
            <a:ext cx="6096000" cy="6707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6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7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380985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7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380985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191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28943"/>
            <a:ext cx="22860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28943"/>
            <a:ext cx="6688667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7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380985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7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380985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9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36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5435"/>
            <a:ext cx="8636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656829" y="4784910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83F1FA-211D-3044-9E35-958DFBC26156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>
              <a:solidFill>
                <a:prstClr val="whit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9A89EF-67BC-4644-B7BF-157BD52904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667" y="1"/>
            <a:ext cx="2201333" cy="9198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2BFCBB-244A-408F-9A7A-19A8A746A56A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3198361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30512" y="4762501"/>
            <a:ext cx="2370667" cy="304271"/>
          </a:xfrm>
        </p:spPr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28D570-2449-498D-AC2A-DC99162E3EB1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2756346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743E5D-F491-4CF6-8D18-04A587A0592D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1513410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8" y="227619"/>
            <a:ext cx="3342570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383" y="227547"/>
            <a:ext cx="5679723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8" y="1195923"/>
            <a:ext cx="3342570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3566B4-0F03-43BF-B2C6-6F673EADC966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49761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4000578"/>
            <a:ext cx="60960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3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0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4472786"/>
            <a:ext cx="60960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60B4B7-48C9-4E84-9CD9-055090D42B33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2191958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8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457182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8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457182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76629E-0EF6-45BE-B154-3FCA4A259C16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2159271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28944"/>
            <a:ext cx="22860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28944"/>
            <a:ext cx="6688667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8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457182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8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457182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A96720-20D4-4FC7-A889-B57A57EE3707}"/>
              </a:ext>
            </a:extLst>
          </p:cNvPr>
          <p:cNvSpPr/>
          <p:nvPr userDrawn="1"/>
        </p:nvSpPr>
        <p:spPr>
          <a:xfrm>
            <a:off x="8480843" y="703591"/>
            <a:ext cx="1626220" cy="2162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/>
              <a:t>PX Week April 26-May 2, 2021</a:t>
            </a:r>
          </a:p>
        </p:txBody>
      </p:sp>
    </p:spTree>
    <p:extLst>
      <p:ext uri="{BB962C8B-B14F-4D97-AF65-F5344CB8AC3E}">
        <p14:creationId xmlns:p14="http://schemas.microsoft.com/office/powerpoint/2010/main" val="3181893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Preselected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510454-734A-9144-8FE7-F44AFE841B28}"/>
              </a:ext>
            </a:extLst>
          </p:cNvPr>
          <p:cNvSpPr/>
          <p:nvPr userDrawn="1"/>
        </p:nvSpPr>
        <p:spPr>
          <a:xfrm>
            <a:off x="254000" y="190500"/>
            <a:ext cx="9652000" cy="5334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44400C-694E-6A48-A7A0-4E8A9B883BD6}"/>
              </a:ext>
            </a:extLst>
          </p:cNvPr>
          <p:cNvSpPr/>
          <p:nvPr userDrawn="1"/>
        </p:nvSpPr>
        <p:spPr>
          <a:xfrm>
            <a:off x="1" y="1027451"/>
            <a:ext cx="3939083" cy="3653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48C0A3-0A5B-2540-B821-5F5704D4F4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06" y="4778117"/>
            <a:ext cx="3174477" cy="5340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3F7B19D-0C49-4C4B-964B-BC361DC695AA}"/>
              </a:ext>
            </a:extLst>
          </p:cNvPr>
          <p:cNvSpPr/>
          <p:nvPr userDrawn="1"/>
        </p:nvSpPr>
        <p:spPr>
          <a:xfrm>
            <a:off x="6220921" y="4778114"/>
            <a:ext cx="3939083" cy="4059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7D94AB-6BF0-4D49-8303-7D66DE57A197}"/>
              </a:ext>
            </a:extLst>
          </p:cNvPr>
          <p:cNvSpPr txBox="1"/>
          <p:nvPr userDrawn="1"/>
        </p:nvSpPr>
        <p:spPr>
          <a:xfrm>
            <a:off x="4764227" y="710422"/>
            <a:ext cx="4613248" cy="2205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fld id="{51118A9C-9ABD-A84C-846F-CC0713849565}" type="datetime4">
              <a:rPr lang="en-US" sz="833" b="0" smtClean="0">
                <a:solidFill>
                  <a:schemeClr val="bg1"/>
                </a:solidFill>
              </a:rPr>
              <a:pPr algn="r"/>
              <a:t>November 13, 2024</a:t>
            </a:fld>
            <a:endParaRPr lang="en-US" sz="833" b="0">
              <a:solidFill>
                <a:schemeClr val="bg1"/>
              </a:solidFill>
            </a:endParaRP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2461CF7-85D3-284D-AF0A-1CA7B3F247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888" y="1944143"/>
            <a:ext cx="5772950" cy="846700"/>
          </a:xfrm>
        </p:spPr>
        <p:txBody>
          <a:bodyPr lIns="0" anchor="b" anchorCtr="0">
            <a:noAutofit/>
          </a:bodyPr>
          <a:lstStyle>
            <a:lvl1pPr marL="0" indent="0">
              <a:buNone/>
              <a:defRPr sz="2667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A8D06877-E96A-C446-9E3A-3A13B024A7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7888" y="2923388"/>
            <a:ext cx="5772950" cy="423838"/>
          </a:xfrm>
        </p:spPr>
        <p:txBody>
          <a:bodyPr lIns="0">
            <a:noAutofit/>
          </a:bodyPr>
          <a:lstStyle>
            <a:lvl1pPr marL="0" indent="0">
              <a:buNone/>
              <a:defRPr sz="1667" i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80D694-6A9C-1741-800E-12ABD783CDB9}"/>
              </a:ext>
            </a:extLst>
          </p:cNvPr>
          <p:cNvSpPr txBox="1"/>
          <p:nvPr userDrawn="1"/>
        </p:nvSpPr>
        <p:spPr>
          <a:xfrm>
            <a:off x="887888" y="1621394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67" b="0">
                <a:solidFill>
                  <a:schemeClr val="bg1"/>
                </a:solidFill>
              </a:rPr>
              <a:t>VETERANS EXPERIENCE OFFICE</a:t>
            </a:r>
          </a:p>
        </p:txBody>
      </p:sp>
      <p:pic>
        <p:nvPicPr>
          <p:cNvPr id="20" name="Picture Placeholder 2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42954B34-87D5-E543-9300-407EFB5747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0850" y="1172644"/>
            <a:ext cx="2176639" cy="996157"/>
          </a:xfrm>
          <a:prstGeom prst="rect">
            <a:avLst/>
          </a:prstGeom>
        </p:spPr>
      </p:pic>
      <p:pic>
        <p:nvPicPr>
          <p:cNvPr id="21" name="Picture Placeholder 9" descr="A person wearing headphones and sitting at a desk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AA426961-6CE2-2E47-9811-65863A6B3E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0850" y="2290244"/>
            <a:ext cx="2176639" cy="996157"/>
          </a:xfrm>
          <a:prstGeom prst="rect">
            <a:avLst/>
          </a:prstGeom>
        </p:spPr>
      </p:pic>
      <p:pic>
        <p:nvPicPr>
          <p:cNvPr id="22" name="Picture Placeholder 11" descr="Two people in a room with other people&#10;&#10;Description automatically generated with low confidence">
            <a:extLst>
              <a:ext uri="{FF2B5EF4-FFF2-40B4-BE49-F238E27FC236}">
                <a16:creationId xmlns:a16="http://schemas.microsoft.com/office/drawing/2014/main" id="{A70D96DC-F36E-F441-8905-34BEB40253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59561" y="3407844"/>
            <a:ext cx="2176639" cy="99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77336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Pick Your Own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510454-734A-9144-8FE7-F44AFE841B28}"/>
              </a:ext>
            </a:extLst>
          </p:cNvPr>
          <p:cNvSpPr/>
          <p:nvPr userDrawn="1"/>
        </p:nvSpPr>
        <p:spPr>
          <a:xfrm>
            <a:off x="254000" y="190500"/>
            <a:ext cx="9652000" cy="5334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44400C-694E-6A48-A7A0-4E8A9B883BD6}"/>
              </a:ext>
            </a:extLst>
          </p:cNvPr>
          <p:cNvSpPr/>
          <p:nvPr userDrawn="1"/>
        </p:nvSpPr>
        <p:spPr>
          <a:xfrm>
            <a:off x="1" y="1027451"/>
            <a:ext cx="3939083" cy="3653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48C0A3-0A5B-2540-B821-5F5704D4F4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06" y="4778117"/>
            <a:ext cx="3174477" cy="5340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3F7B19D-0C49-4C4B-964B-BC361DC695AA}"/>
              </a:ext>
            </a:extLst>
          </p:cNvPr>
          <p:cNvSpPr/>
          <p:nvPr userDrawn="1"/>
        </p:nvSpPr>
        <p:spPr>
          <a:xfrm>
            <a:off x="6220921" y="4778114"/>
            <a:ext cx="3939083" cy="4059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7D94AB-6BF0-4D49-8303-7D66DE57A197}"/>
              </a:ext>
            </a:extLst>
          </p:cNvPr>
          <p:cNvSpPr txBox="1"/>
          <p:nvPr userDrawn="1"/>
        </p:nvSpPr>
        <p:spPr>
          <a:xfrm>
            <a:off x="4764227" y="710422"/>
            <a:ext cx="4613248" cy="2205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fld id="{51118A9C-9ABD-A84C-846F-CC0713849565}" type="datetime4">
              <a:rPr lang="en-US" sz="833" b="0" smtClean="0">
                <a:solidFill>
                  <a:schemeClr val="bg1"/>
                </a:solidFill>
              </a:rPr>
              <a:pPr algn="r"/>
              <a:t>November 13, 2024</a:t>
            </a:fld>
            <a:endParaRPr lang="en-US" sz="833" b="0">
              <a:solidFill>
                <a:schemeClr val="bg1"/>
              </a:solidFill>
            </a:endParaRP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2461CF7-85D3-284D-AF0A-1CA7B3F247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888" y="1944143"/>
            <a:ext cx="5772950" cy="846700"/>
          </a:xfrm>
        </p:spPr>
        <p:txBody>
          <a:bodyPr lIns="0" anchor="b" anchorCtr="0">
            <a:noAutofit/>
          </a:bodyPr>
          <a:lstStyle>
            <a:lvl1pPr marL="0" indent="0">
              <a:buNone/>
              <a:defRPr sz="2667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A8D06877-E96A-C446-9E3A-3A13B024A7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7888" y="2923388"/>
            <a:ext cx="5772950" cy="423838"/>
          </a:xfrm>
        </p:spPr>
        <p:txBody>
          <a:bodyPr lIns="0">
            <a:noAutofit/>
          </a:bodyPr>
          <a:lstStyle>
            <a:lvl1pPr marL="0" indent="0">
              <a:buNone/>
              <a:defRPr sz="1667" i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80D694-6A9C-1741-800E-12ABD783CDB9}"/>
              </a:ext>
            </a:extLst>
          </p:cNvPr>
          <p:cNvSpPr txBox="1"/>
          <p:nvPr userDrawn="1"/>
        </p:nvSpPr>
        <p:spPr>
          <a:xfrm>
            <a:off x="887888" y="1621394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67" b="0">
                <a:solidFill>
                  <a:schemeClr val="bg1"/>
                </a:solidFill>
              </a:rPr>
              <a:t>VETERANS EXPERIENCE OFFICE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3D896-99EA-104F-B598-03C0EEEA51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70850" y="1172644"/>
            <a:ext cx="2176639" cy="996157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66580DA8-153D-4C4E-A529-A0E79CB05E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70850" y="2290244"/>
            <a:ext cx="2176639" cy="996157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4776313-2D97-4A46-A5E5-42FDB08520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59561" y="3407844"/>
            <a:ext cx="2176639" cy="99615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00698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448E6D-4898-7741-9863-F1C8A5BA9027}"/>
              </a:ext>
            </a:extLst>
          </p:cNvPr>
          <p:cNvSpPr/>
          <p:nvPr userDrawn="1"/>
        </p:nvSpPr>
        <p:spPr>
          <a:xfrm>
            <a:off x="0" y="0"/>
            <a:ext cx="10160000" cy="490902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1D27F7D8-144E-2B40-BF48-FAB2134779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84" y="5114332"/>
            <a:ext cx="2885723" cy="485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09D613-D76A-7D40-8460-4CAE6263F144}"/>
              </a:ext>
            </a:extLst>
          </p:cNvPr>
          <p:cNvSpPr txBox="1"/>
          <p:nvPr userDrawn="1"/>
        </p:nvSpPr>
        <p:spPr>
          <a:xfrm>
            <a:off x="629725" y="3850794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fld id="{51118A9C-9ABD-A84C-846F-CC0713849565}" type="datetime4">
              <a:rPr lang="en-US" sz="1167" b="1" smtClean="0">
                <a:solidFill>
                  <a:schemeClr val="bg1"/>
                </a:solidFill>
              </a:rPr>
              <a:t>November 13, 2024</a:t>
            </a:fld>
            <a:endParaRPr lang="en-US" sz="1167" b="1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496D-3EAE-0643-966A-D24A621E94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25" y="2152553"/>
            <a:ext cx="6992986" cy="846700"/>
          </a:xfrm>
        </p:spPr>
        <p:txBody>
          <a:bodyPr lIns="0" anchor="b" anchorCtr="0">
            <a:noAutofit/>
          </a:bodyPr>
          <a:lstStyle>
            <a:lvl1pPr marL="0" indent="0">
              <a:buNone/>
              <a:defRPr sz="2667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44DFDF4-465A-A143-9D9B-04AB8BF3F0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725" y="3265481"/>
            <a:ext cx="6992986" cy="423838"/>
          </a:xfrm>
        </p:spPr>
        <p:txBody>
          <a:bodyPr lIns="0">
            <a:noAutofit/>
          </a:bodyPr>
          <a:lstStyle>
            <a:lvl1pPr marL="0" indent="0">
              <a:buNone/>
              <a:defRPr sz="1667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BD8274-25F7-2B4C-9DA1-BF4FAF6ABBF6}"/>
              </a:ext>
            </a:extLst>
          </p:cNvPr>
          <p:cNvCxnSpPr/>
          <p:nvPr userDrawn="1"/>
        </p:nvCxnSpPr>
        <p:spPr>
          <a:xfrm>
            <a:off x="607148" y="3105573"/>
            <a:ext cx="8355121" cy="0"/>
          </a:xfrm>
          <a:prstGeom prst="line">
            <a:avLst/>
          </a:prstGeom>
          <a:ln w="317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605F522-782B-414F-9804-2336838F24F8}"/>
              </a:ext>
            </a:extLst>
          </p:cNvPr>
          <p:cNvSpPr/>
          <p:nvPr userDrawn="1"/>
        </p:nvSpPr>
        <p:spPr>
          <a:xfrm>
            <a:off x="2780" y="4909022"/>
            <a:ext cx="3400004" cy="5334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A9D200-C85C-2046-A980-119BFA98D77F}"/>
              </a:ext>
            </a:extLst>
          </p:cNvPr>
          <p:cNvSpPr/>
          <p:nvPr userDrawn="1"/>
        </p:nvSpPr>
        <p:spPr>
          <a:xfrm>
            <a:off x="3402785" y="4909022"/>
            <a:ext cx="3386613" cy="533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C2771-8878-724A-A692-39B9696628BF}"/>
              </a:ext>
            </a:extLst>
          </p:cNvPr>
          <p:cNvSpPr/>
          <p:nvPr userDrawn="1"/>
        </p:nvSpPr>
        <p:spPr>
          <a:xfrm>
            <a:off x="6789399" y="4909022"/>
            <a:ext cx="3373383" cy="53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AE1D1A-C948-224E-97D0-5F28B8F190DD}"/>
              </a:ext>
            </a:extLst>
          </p:cNvPr>
          <p:cNvSpPr txBox="1"/>
          <p:nvPr userDrawn="1"/>
        </p:nvSpPr>
        <p:spPr>
          <a:xfrm>
            <a:off x="654782" y="1789756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67" b="0">
                <a:solidFill>
                  <a:schemeClr val="bg1"/>
                </a:solidFill>
              </a:rPr>
              <a:t>VETERANS EXPERIENCE OFFICE</a:t>
            </a:r>
          </a:p>
        </p:txBody>
      </p:sp>
    </p:spTree>
    <p:extLst>
      <p:ext uri="{BB962C8B-B14F-4D97-AF65-F5344CB8AC3E}">
        <p14:creationId xmlns:p14="http://schemas.microsoft.com/office/powerpoint/2010/main" val="318335535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307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1D27F7D8-144E-2B40-BF48-FAB2134779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84" y="5114332"/>
            <a:ext cx="2885723" cy="485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09D613-D76A-7D40-8460-4CAE6263F144}"/>
              </a:ext>
            </a:extLst>
          </p:cNvPr>
          <p:cNvSpPr txBox="1"/>
          <p:nvPr userDrawn="1"/>
        </p:nvSpPr>
        <p:spPr>
          <a:xfrm>
            <a:off x="629725" y="3850794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fld id="{51118A9C-9ABD-A84C-846F-CC0713849565}" type="datetime4">
              <a:rPr lang="en-US" sz="1167" b="1" smtClean="0">
                <a:solidFill>
                  <a:schemeClr val="accent5"/>
                </a:solidFill>
              </a:rPr>
              <a:t>November 13, 2024</a:t>
            </a:fld>
            <a:endParaRPr lang="en-US" sz="1167" b="1">
              <a:solidFill>
                <a:schemeClr val="accent5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496D-3EAE-0643-966A-D24A621E94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25" y="2152553"/>
            <a:ext cx="6992986" cy="846700"/>
          </a:xfrm>
        </p:spPr>
        <p:txBody>
          <a:bodyPr lIns="0" anchor="b" anchorCtr="0">
            <a:noAutofit/>
          </a:bodyPr>
          <a:lstStyle>
            <a:lvl1pPr marL="0" indent="0">
              <a:buNone/>
              <a:defRPr sz="2667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44DFDF4-465A-A143-9D9B-04AB8BF3F0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725" y="3265481"/>
            <a:ext cx="6992986" cy="423838"/>
          </a:xfrm>
        </p:spPr>
        <p:txBody>
          <a:bodyPr lIns="0">
            <a:noAutofit/>
          </a:bodyPr>
          <a:lstStyle>
            <a:lvl1pPr marL="0" indent="0">
              <a:buNone/>
              <a:defRPr sz="1667" i="1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BD8274-25F7-2B4C-9DA1-BF4FAF6ABBF6}"/>
              </a:ext>
            </a:extLst>
          </p:cNvPr>
          <p:cNvCxnSpPr/>
          <p:nvPr userDrawn="1"/>
        </p:nvCxnSpPr>
        <p:spPr>
          <a:xfrm>
            <a:off x="607148" y="3105573"/>
            <a:ext cx="8355121" cy="0"/>
          </a:xfrm>
          <a:prstGeom prst="line">
            <a:avLst/>
          </a:prstGeom>
          <a:ln w="317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605F522-782B-414F-9804-2336838F24F8}"/>
              </a:ext>
            </a:extLst>
          </p:cNvPr>
          <p:cNvSpPr/>
          <p:nvPr userDrawn="1"/>
        </p:nvSpPr>
        <p:spPr>
          <a:xfrm>
            <a:off x="2780" y="4909022"/>
            <a:ext cx="3400004" cy="5334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A9D200-C85C-2046-A980-119BFA98D77F}"/>
              </a:ext>
            </a:extLst>
          </p:cNvPr>
          <p:cNvSpPr/>
          <p:nvPr userDrawn="1"/>
        </p:nvSpPr>
        <p:spPr>
          <a:xfrm>
            <a:off x="3402785" y="4909022"/>
            <a:ext cx="3386613" cy="533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C2771-8878-724A-A692-39B9696628BF}"/>
              </a:ext>
            </a:extLst>
          </p:cNvPr>
          <p:cNvSpPr/>
          <p:nvPr userDrawn="1"/>
        </p:nvSpPr>
        <p:spPr>
          <a:xfrm>
            <a:off x="6789399" y="4909022"/>
            <a:ext cx="3373383" cy="53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AE1D1A-C948-224E-97D0-5F28B8F190DD}"/>
              </a:ext>
            </a:extLst>
          </p:cNvPr>
          <p:cNvSpPr txBox="1"/>
          <p:nvPr userDrawn="1"/>
        </p:nvSpPr>
        <p:spPr>
          <a:xfrm>
            <a:off x="654782" y="1789756"/>
            <a:ext cx="4613248" cy="2719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67" b="0">
                <a:solidFill>
                  <a:schemeClr val="tx1"/>
                </a:solidFill>
              </a:rPr>
              <a:t>VETERANS EXPERIENCE OFFICE</a:t>
            </a:r>
          </a:p>
        </p:txBody>
      </p:sp>
    </p:spTree>
    <p:extLst>
      <p:ext uri="{BB962C8B-B14F-4D97-AF65-F5344CB8AC3E}">
        <p14:creationId xmlns:p14="http://schemas.microsoft.com/office/powerpoint/2010/main" val="4224444069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7327" y="3672419"/>
            <a:ext cx="9122408" cy="11350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333" b="0" cap="none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7327" y="2422261"/>
            <a:ext cx="9122408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754DB7-DDD7-7A48-A2B7-234B7AAE7DE2}"/>
              </a:ext>
            </a:extLst>
          </p:cNvPr>
          <p:cNvSpPr/>
          <p:nvPr userDrawn="1"/>
        </p:nvSpPr>
        <p:spPr>
          <a:xfrm>
            <a:off x="7236178" y="5223934"/>
            <a:ext cx="2314223" cy="321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2299166789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4942"/>
            <a:ext cx="9144000" cy="67555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05590"/>
            <a:ext cx="9144000" cy="4235277"/>
          </a:xfrm>
        </p:spPr>
        <p:txBody>
          <a:bodyPr>
            <a:noAutofit/>
          </a:bodyPr>
          <a:lstStyle>
            <a:lvl1pPr>
              <a:defRPr sz="1333"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 sz="1333"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 sz="1333"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1">
                    <a:lumMod val="75000"/>
                  </a:schemeClr>
                </a:solidFill>
              </a:defRPr>
            </a:lvl4pPr>
            <a:lvl5pPr marL="953785" indent="-187847">
              <a:defRPr sz="1333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4D6EE6C-D70D-3F49-ADF9-28B57FAF3D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98072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B129CD-9FC2-A14D-82B1-607BD3F6790C}"/>
              </a:ext>
            </a:extLst>
          </p:cNvPr>
          <p:cNvSpPr/>
          <p:nvPr userDrawn="1"/>
        </p:nvSpPr>
        <p:spPr>
          <a:xfrm>
            <a:off x="-10160" y="0"/>
            <a:ext cx="10170160" cy="533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2B69D9-6485-E143-9C53-16A5AC2EDCC4}"/>
              </a:ext>
            </a:extLst>
          </p:cNvPr>
          <p:cNvSpPr/>
          <p:nvPr userDrawn="1"/>
        </p:nvSpPr>
        <p:spPr>
          <a:xfrm>
            <a:off x="-10160" y="0"/>
            <a:ext cx="10170160" cy="578069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2562"/>
            <a:ext cx="9144000" cy="66793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05590"/>
            <a:ext cx="4572000" cy="3962650"/>
          </a:xfrm>
        </p:spPr>
        <p:txBody>
          <a:bodyPr>
            <a:noAutofit/>
          </a:bodyPr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 marL="953785" indent="-187847">
              <a:defRPr sz="1167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4D6EE6C-D70D-3F49-ADF9-28B57FAF3D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1868FDF-E83A-824D-8ABE-9455927344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344585" y="990868"/>
            <a:ext cx="4155017" cy="1895376"/>
          </a:xfrm>
          <a:solidFill>
            <a:schemeClr val="accent1"/>
          </a:solidFill>
        </p:spPr>
        <p:txBody>
          <a:bodyPr lIns="182880" tIns="182880" rIns="182880" bIns="182880">
            <a:normAutofit/>
          </a:bodyPr>
          <a:lstStyle>
            <a:lvl1pPr>
              <a:defRPr sz="1333">
                <a:solidFill>
                  <a:schemeClr val="bg1"/>
                </a:solidFill>
                <a:latin typeface="+mn-lt"/>
              </a:defRPr>
            </a:lvl1pPr>
            <a:lvl2pPr>
              <a:defRPr sz="1333">
                <a:solidFill>
                  <a:schemeClr val="bg1"/>
                </a:solidFill>
                <a:latin typeface="+mn-lt"/>
              </a:defRPr>
            </a:lvl2pPr>
            <a:lvl3pPr>
              <a:defRPr sz="1333">
                <a:solidFill>
                  <a:schemeClr val="bg1"/>
                </a:solidFill>
                <a:latin typeface="+mn-lt"/>
              </a:defRPr>
            </a:lvl3pPr>
            <a:lvl4pPr>
              <a:defRPr sz="1333">
                <a:solidFill>
                  <a:schemeClr val="bg1"/>
                </a:solidFill>
                <a:latin typeface="+mn-lt"/>
              </a:defRPr>
            </a:lvl4pPr>
            <a:lvl5pPr>
              <a:defRPr sz="1333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881CEC5D-B8B5-6640-80A3-D8A25DEAA5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359612" y="3025672"/>
            <a:ext cx="4155017" cy="1942568"/>
          </a:xfrm>
          <a:solidFill>
            <a:schemeClr val="accent1"/>
          </a:solidFill>
        </p:spPr>
        <p:txBody>
          <a:bodyPr lIns="182880" tIns="182880" rIns="182880" bIns="182880">
            <a:normAutofit/>
          </a:bodyPr>
          <a:lstStyle>
            <a:lvl1pPr>
              <a:defRPr sz="1333">
                <a:solidFill>
                  <a:schemeClr val="bg1"/>
                </a:solidFill>
                <a:latin typeface="+mn-lt"/>
              </a:defRPr>
            </a:lvl1pPr>
            <a:lvl2pPr>
              <a:defRPr sz="1333">
                <a:solidFill>
                  <a:schemeClr val="bg1"/>
                </a:solidFill>
                <a:latin typeface="+mn-lt"/>
              </a:defRPr>
            </a:lvl2pPr>
            <a:lvl3pPr>
              <a:defRPr sz="1333">
                <a:solidFill>
                  <a:schemeClr val="bg1"/>
                </a:solidFill>
                <a:latin typeface="+mn-lt"/>
              </a:defRPr>
            </a:lvl3pPr>
            <a:lvl4pPr>
              <a:defRPr sz="1333">
                <a:solidFill>
                  <a:schemeClr val="bg1"/>
                </a:solidFill>
                <a:latin typeface="+mn-lt"/>
              </a:defRPr>
            </a:lvl4pPr>
            <a:lvl5pPr>
              <a:defRPr sz="1333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2819420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4942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40640"/>
            <a:ext cx="4487333" cy="4174829"/>
          </a:xfrm>
        </p:spPr>
        <p:txBody>
          <a:bodyPr>
            <a:noAutofit/>
          </a:bodyPr>
          <a:lstStyle>
            <a:lvl1pPr>
              <a:defRPr sz="1333"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 sz="1333">
                <a:solidFill>
                  <a:schemeClr val="tx1">
                    <a:lumMod val="75000"/>
                  </a:schemeClr>
                </a:solidFill>
              </a:defRPr>
            </a:lvl2pPr>
            <a:lvl3pPr marL="570155" indent="-187847">
              <a:defRPr sz="1333">
                <a:solidFill>
                  <a:schemeClr val="tx1">
                    <a:lumMod val="75000"/>
                  </a:schemeClr>
                </a:solidFill>
              </a:defRPr>
            </a:lvl3pPr>
            <a:lvl4pPr marL="765939" indent="-195784">
              <a:defRPr sz="1333">
                <a:solidFill>
                  <a:schemeClr val="tx1">
                    <a:lumMod val="75000"/>
                  </a:schemeClr>
                </a:solidFill>
              </a:defRPr>
            </a:lvl4pPr>
            <a:lvl5pPr marL="953785" indent="-187847">
              <a:defRPr sz="1333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040640"/>
            <a:ext cx="4487333" cy="4174829"/>
          </a:xfrm>
        </p:spPr>
        <p:txBody>
          <a:bodyPr>
            <a:noAutofit/>
          </a:bodyPr>
          <a:lstStyle>
            <a:lvl1pPr>
              <a:defRPr sz="1333"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 sz="1333"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 sz="1333"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1">
                    <a:lumMod val="75000"/>
                  </a:schemeClr>
                </a:solidFill>
              </a:defRPr>
            </a:lvl4pPr>
            <a:lvl5pPr marL="953785" indent="-187847">
              <a:defRPr sz="1333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15BC2CF-BBEE-BB4E-BE75-E250C6DC9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10545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4942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346" y="991003"/>
            <a:ext cx="4489098" cy="533135"/>
          </a:xfrm>
        </p:spPr>
        <p:txBody>
          <a:bodyPr anchor="b">
            <a:noAutofit/>
          </a:bodyPr>
          <a:lstStyle>
            <a:lvl1pPr marL="0" indent="0">
              <a:buNone/>
              <a:defRPr sz="15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346" y="1524138"/>
            <a:ext cx="4489098" cy="3699795"/>
          </a:xfrm>
        </p:spPr>
        <p:txBody>
          <a:bodyPr>
            <a:noAutofit/>
          </a:bodyPr>
          <a:lstStyle>
            <a:lvl1pPr>
              <a:defRPr sz="1333"/>
            </a:lvl1pPr>
            <a:lvl2pPr>
              <a:defRPr sz="1333"/>
            </a:lvl2pPr>
            <a:lvl3pPr>
              <a:defRPr sz="1333"/>
            </a:lvl3pPr>
            <a:lvl4pPr>
              <a:defRPr sz="1500"/>
            </a:lvl4pPr>
            <a:lvl5pPr>
              <a:defRPr sz="1500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4485" y="991003"/>
            <a:ext cx="4490861" cy="533135"/>
          </a:xfrm>
        </p:spPr>
        <p:txBody>
          <a:bodyPr anchor="b">
            <a:noAutofit/>
          </a:bodyPr>
          <a:lstStyle>
            <a:lvl1pPr marL="0" indent="0">
              <a:buNone/>
              <a:defRPr sz="15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4485" y="1524138"/>
            <a:ext cx="4490861" cy="3699795"/>
          </a:xfrm>
        </p:spPr>
        <p:txBody>
          <a:bodyPr>
            <a:noAutofit/>
          </a:bodyPr>
          <a:lstStyle>
            <a:lvl1pPr>
              <a:defRPr sz="1333"/>
            </a:lvl1pPr>
            <a:lvl2pPr>
              <a:defRPr sz="1333"/>
            </a:lvl2pPr>
            <a:lvl3pPr>
              <a:defRPr sz="1333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1478252-F837-8F40-94A1-A1FBD943B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057036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7638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37512" y="5298171"/>
            <a:ext cx="272106" cy="304271"/>
          </a:xfrm>
          <a:prstGeom prst="rect">
            <a:avLst/>
          </a:prstGeom>
        </p:spPr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24868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7512" y="5298171"/>
            <a:ext cx="272106" cy="304271"/>
          </a:xfrm>
          <a:prstGeom prst="rect">
            <a:avLst/>
          </a:prstGeom>
        </p:spPr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18094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964872"/>
            <a:ext cx="5679723" cy="4250595"/>
          </a:xfrm>
        </p:spPr>
        <p:txBody>
          <a:bodyPr>
            <a:no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2" y="964875"/>
            <a:ext cx="3342570" cy="4250594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Autofit/>
          </a:bodyPr>
          <a:lstStyle>
            <a:lvl1pPr marL="0" indent="0">
              <a:buNone/>
              <a:defRPr sz="1333">
                <a:latin typeface="+mn-lt"/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379896" y="5292845"/>
            <a:ext cx="272106" cy="304271"/>
          </a:xfrm>
          <a:prstGeom prst="rect">
            <a:avLst/>
          </a:prstGeom>
        </p:spPr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8000" y="111188"/>
            <a:ext cx="9144000" cy="67555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3673539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080542"/>
            <a:ext cx="6096000" cy="3182678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4252082"/>
            <a:ext cx="6096000" cy="511307"/>
          </a:xfrm>
        </p:spPr>
        <p:txBody>
          <a:bodyPr>
            <a:noAutofit/>
          </a:bodyPr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0743" y="111188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B3A188-ADCE-874A-81A4-52B48C494CA4}"/>
              </a:ext>
            </a:extLst>
          </p:cNvPr>
          <p:cNvSpPr txBox="1"/>
          <p:nvPr userDrawn="1"/>
        </p:nvSpPr>
        <p:spPr>
          <a:xfrm>
            <a:off x="4201705" y="5351229"/>
            <a:ext cx="5213229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33">
                <a:solidFill>
                  <a:schemeClr val="tx1"/>
                </a:solidFill>
              </a:rPr>
              <a:t>VETERANS EXPERIENCE OFFICE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51EF3CB-3B26-1747-A0CC-69379BE87D00}"/>
              </a:ext>
            </a:extLst>
          </p:cNvPr>
          <p:cNvSpPr txBox="1">
            <a:spLocks/>
          </p:cNvSpPr>
          <p:nvPr userDrawn="1"/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Georgi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27D237-6C0D-5549-BE11-2040A22CBC71}" type="slidenum">
              <a:rPr lang="en-US" sz="833" smtClean="0"/>
              <a:pPr/>
              <a:t>‹#›</a:t>
            </a:fld>
            <a:endParaRPr lang="en-US" sz="833"/>
          </a:p>
        </p:txBody>
      </p:sp>
    </p:spTree>
    <p:extLst>
      <p:ext uri="{BB962C8B-B14F-4D97-AF65-F5344CB8AC3E}">
        <p14:creationId xmlns:p14="http://schemas.microsoft.com/office/powerpoint/2010/main" val="57412675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8" y="227618"/>
            <a:ext cx="3342570" cy="968376"/>
          </a:xfrm>
        </p:spPr>
        <p:txBody>
          <a:bodyPr anchor="b"/>
          <a:lstStyle>
            <a:lvl1pPr algn="l">
              <a:defRPr sz="22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383" y="227547"/>
            <a:ext cx="5679723" cy="4877594"/>
          </a:xfrm>
        </p:spPr>
        <p:txBody>
          <a:bodyPr/>
          <a:lstStyle>
            <a:lvl1pPr>
              <a:defRPr sz="3556"/>
            </a:lvl1pPr>
            <a:lvl2pPr>
              <a:defRPr sz="3111"/>
            </a:lvl2pPr>
            <a:lvl3pPr>
              <a:defRPr sz="2667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8" y="1195923"/>
            <a:ext cx="3342570" cy="3909219"/>
          </a:xfrm>
        </p:spPr>
        <p:txBody>
          <a:bodyPr/>
          <a:lstStyle>
            <a:lvl1pPr marL="0" indent="0">
              <a:buNone/>
              <a:defRPr sz="1556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855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673" y="111188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7FBDE8-8CE0-FF4A-A202-09F8DB6C349E}"/>
              </a:ext>
            </a:extLst>
          </p:cNvPr>
          <p:cNvSpPr txBox="1"/>
          <p:nvPr userDrawn="1"/>
        </p:nvSpPr>
        <p:spPr>
          <a:xfrm>
            <a:off x="4201705" y="5351229"/>
            <a:ext cx="5213229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33">
                <a:solidFill>
                  <a:schemeClr val="tx1"/>
                </a:solidFill>
              </a:rPr>
              <a:t>VETERANS EXPERIENCE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32BAC-B17C-AC4D-AE5A-182E465E866A}"/>
              </a:ext>
            </a:extLst>
          </p:cNvPr>
          <p:cNvSpPr txBox="1">
            <a:spLocks/>
          </p:cNvSpPr>
          <p:nvPr userDrawn="1"/>
        </p:nvSpPr>
        <p:spPr>
          <a:xfrm>
            <a:off x="9363241" y="530579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Georgi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27D237-6C0D-5549-BE11-2040A22CBC71}" type="slidenum">
              <a:rPr lang="en-US" sz="833" smtClean="0"/>
              <a:pPr/>
              <a:t>‹#›</a:t>
            </a:fld>
            <a:endParaRPr lang="en-US" sz="833"/>
          </a:p>
        </p:txBody>
      </p:sp>
    </p:spTree>
    <p:extLst>
      <p:ext uri="{BB962C8B-B14F-4D97-AF65-F5344CB8AC3E}">
        <p14:creationId xmlns:p14="http://schemas.microsoft.com/office/powerpoint/2010/main" val="2443752969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9895" y="999406"/>
            <a:ext cx="5605449" cy="4053528"/>
          </a:xfrm>
        </p:spPr>
        <p:txBody>
          <a:bodyPr>
            <a:no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996" y="999409"/>
            <a:ext cx="3342570" cy="4053528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8996" y="111188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71877D7-6A87-7846-B855-A4E0590279E7}"/>
              </a:ext>
            </a:extLst>
          </p:cNvPr>
          <p:cNvSpPr txBox="1">
            <a:spLocks/>
          </p:cNvSpPr>
          <p:nvPr userDrawn="1"/>
        </p:nvSpPr>
        <p:spPr>
          <a:xfrm>
            <a:off x="9363241" y="530579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Georgi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27D237-6C0D-5549-BE11-2040A22CBC71}" type="slidenum">
              <a:rPr lang="en-US" sz="833" smtClean="0"/>
              <a:pPr/>
              <a:t>‹#›</a:t>
            </a:fld>
            <a:endParaRPr lang="en-US" sz="833"/>
          </a:p>
        </p:txBody>
      </p:sp>
    </p:spTree>
    <p:extLst>
      <p:ext uri="{BB962C8B-B14F-4D97-AF65-F5344CB8AC3E}">
        <p14:creationId xmlns:p14="http://schemas.microsoft.com/office/powerpoint/2010/main" val="3542362575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0" y="999345"/>
            <a:ext cx="6096000" cy="3335312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0" y="4389037"/>
            <a:ext cx="6096000" cy="511307"/>
          </a:xfrm>
        </p:spPr>
        <p:txBody>
          <a:bodyPr>
            <a:noAutofit/>
          </a:bodyPr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98603" y="111188"/>
            <a:ext cx="9144000" cy="675554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0765E-927D-6E4A-9A75-C70F64C45E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63241" y="530579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36588"/>
      </p:ext>
    </p:extLst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k Blue Bkg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9B645A-4192-CB47-8D51-5D3E18118A69}"/>
              </a:ext>
            </a:extLst>
          </p:cNvPr>
          <p:cNvSpPr/>
          <p:nvPr userDrawn="1"/>
        </p:nvSpPr>
        <p:spPr>
          <a:xfrm>
            <a:off x="254000" y="254000"/>
            <a:ext cx="9652000" cy="5207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4EA0020-6C2F-1729-6FE0-49C849270F8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9011" y="542124"/>
            <a:ext cx="2373313" cy="30691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500" i="1">
                <a:solidFill>
                  <a:schemeClr val="accent4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/>
              <a:t>The Opportunity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E75C3F8-1D25-956C-AB3D-A3952FA2F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3561" y="801819"/>
            <a:ext cx="9065137" cy="40044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3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626060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k Blue Bkg with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9B645A-4192-CB47-8D51-5D3E18118A69}"/>
              </a:ext>
            </a:extLst>
          </p:cNvPr>
          <p:cNvSpPr/>
          <p:nvPr userDrawn="1"/>
        </p:nvSpPr>
        <p:spPr>
          <a:xfrm>
            <a:off x="254000" y="254000"/>
            <a:ext cx="9652000" cy="5207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4EA0020-6C2F-1729-6FE0-49C849270F8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9011" y="542124"/>
            <a:ext cx="2373313" cy="30691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500" i="1">
                <a:solidFill>
                  <a:schemeClr val="accent4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/>
              <a:t>The Opportunity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E75C3F8-1D25-956C-AB3D-A3952FA2F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3561" y="1267968"/>
            <a:ext cx="7009450" cy="148422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66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Question goes here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3F27A439-6B02-293A-7CCA-0B769744A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86175" y="3511531"/>
            <a:ext cx="3822523" cy="1110154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66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Question goes here</a:t>
            </a:r>
          </a:p>
        </p:txBody>
      </p:sp>
    </p:spTree>
    <p:extLst>
      <p:ext uri="{BB962C8B-B14F-4D97-AF65-F5344CB8AC3E}">
        <p14:creationId xmlns:p14="http://schemas.microsoft.com/office/powerpoint/2010/main" val="8335172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_Pick Your Own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9B645A-4192-CB47-8D51-5D3E18118A69}"/>
              </a:ext>
            </a:extLst>
          </p:cNvPr>
          <p:cNvSpPr/>
          <p:nvPr userDrawn="1"/>
        </p:nvSpPr>
        <p:spPr>
          <a:xfrm>
            <a:off x="254000" y="220980"/>
            <a:ext cx="9652000" cy="53035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8AA84B-A1B6-5248-9AE8-A6286CF1919E}"/>
              </a:ext>
            </a:extLst>
          </p:cNvPr>
          <p:cNvSpPr/>
          <p:nvPr userDrawn="1"/>
        </p:nvSpPr>
        <p:spPr>
          <a:xfrm>
            <a:off x="0" y="1653455"/>
            <a:ext cx="3939083" cy="2564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7ECCB57F-B9E4-DDE9-9990-79D5D34AC2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7888" y="3549389"/>
            <a:ext cx="5772950" cy="423838"/>
          </a:xfrm>
        </p:spPr>
        <p:txBody>
          <a:bodyPr lIns="0">
            <a:noAutofit/>
          </a:bodyPr>
          <a:lstStyle>
            <a:lvl1pPr marL="0" indent="0">
              <a:buNone/>
              <a:defRPr sz="1667" i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80E83FE-4AE9-35F0-3549-BED1A7DA48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87" y="4670227"/>
            <a:ext cx="2381250" cy="52916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2651EAA-978C-3551-5928-122F852F7C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28" y="664763"/>
            <a:ext cx="2176639" cy="634853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14E88A4F-D43F-AEBF-DD27-40328B51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888" y="2587121"/>
            <a:ext cx="5772950" cy="820723"/>
          </a:xfrm>
          <a:prstGeom prst="rect">
            <a:avLst/>
          </a:prstGeom>
        </p:spPr>
        <p:txBody>
          <a:bodyPr lIns="0" anchor="b"/>
          <a:lstStyle>
            <a:lvl1pPr>
              <a:defRPr sz="2667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6024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Lt Blue Bkg with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9B645A-4192-CB47-8D51-5D3E18118A69}"/>
              </a:ext>
            </a:extLst>
          </p:cNvPr>
          <p:cNvSpPr/>
          <p:nvPr userDrawn="1"/>
        </p:nvSpPr>
        <p:spPr>
          <a:xfrm>
            <a:off x="254000" y="255270"/>
            <a:ext cx="9652000" cy="52044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89944861-8216-FDE7-509C-FE11B39F7E0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9011" y="542124"/>
            <a:ext cx="2373313" cy="30691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500" i="1">
                <a:solidFill>
                  <a:srgbClr val="0070C0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/>
              <a:t>The Opportunity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09B2F788-6942-0069-4A6B-CB14B61AD2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3561" y="801819"/>
            <a:ext cx="9065137" cy="40044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333" b="1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Title goes 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B48A09-70DF-2E6A-5BD5-7C9FCC6E0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9010" y="3453319"/>
            <a:ext cx="6012656" cy="1718763"/>
          </a:xfrm>
        </p:spPr>
        <p:txBody>
          <a:bodyPr lIns="0" tIns="0" rIns="0" bIns="0">
            <a:noAutofit/>
          </a:bodyPr>
          <a:lstStyle>
            <a:lvl1pPr>
              <a:spcBef>
                <a:spcPts val="0"/>
              </a:spcBef>
              <a:spcAft>
                <a:spcPts val="250"/>
              </a:spcAft>
              <a:defRPr sz="1500">
                <a:solidFill>
                  <a:srgbClr val="002060"/>
                </a:solidFill>
              </a:defRPr>
            </a:lvl1pPr>
            <a:lvl2pPr>
              <a:spcBef>
                <a:spcPts val="0"/>
              </a:spcBef>
              <a:spcAft>
                <a:spcPts val="250"/>
              </a:spcAft>
              <a:defRPr sz="1500">
                <a:solidFill>
                  <a:srgbClr val="002060"/>
                </a:solidFill>
              </a:defRPr>
            </a:lvl2pPr>
            <a:lvl3pPr>
              <a:spcBef>
                <a:spcPts val="0"/>
              </a:spcBef>
              <a:spcAft>
                <a:spcPts val="250"/>
              </a:spcAft>
              <a:defRPr sz="1500">
                <a:solidFill>
                  <a:srgbClr val="002060"/>
                </a:solidFill>
              </a:defRPr>
            </a:lvl3pPr>
            <a:lvl4pPr>
              <a:spcBef>
                <a:spcPts val="0"/>
              </a:spcBef>
              <a:spcAft>
                <a:spcPts val="250"/>
              </a:spcAft>
              <a:defRPr sz="1500">
                <a:solidFill>
                  <a:srgbClr val="002060"/>
                </a:solidFill>
              </a:defRPr>
            </a:lvl4pPr>
            <a:lvl5pPr>
              <a:defRPr sz="1500"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13785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4000578"/>
            <a:ext cx="6096000" cy="472282"/>
          </a:xfrm>
        </p:spPr>
        <p:txBody>
          <a:bodyPr anchor="b"/>
          <a:lstStyle>
            <a:lvl1pPr algn="l">
              <a:defRPr sz="22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556"/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4472786"/>
            <a:ext cx="6096000" cy="670719"/>
          </a:xfrm>
        </p:spPr>
        <p:txBody>
          <a:bodyPr/>
          <a:lstStyle>
            <a:lvl1pPr marL="0" indent="0">
              <a:buNone/>
              <a:defRPr sz="1556"/>
            </a:lvl1pPr>
            <a:lvl2pPr marL="507995" indent="0">
              <a:buNone/>
              <a:defRPr sz="1333"/>
            </a:lvl2pPr>
            <a:lvl3pPr marL="1015990" indent="0">
              <a:buNone/>
              <a:defRPr sz="1111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780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8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507995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8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507995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5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28944"/>
            <a:ext cx="22860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28944"/>
            <a:ext cx="6688667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5297038"/>
            <a:ext cx="2370667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507995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1334" y="5297038"/>
            <a:ext cx="3217333" cy="304271"/>
          </a:xfrm>
          <a:prstGeom prst="rect">
            <a:avLst/>
          </a:prstGeom>
        </p:spPr>
        <p:txBody>
          <a:bodyPr lIns="91440" tIns="45720" rIns="91440" bIns="45720"/>
          <a:lstStyle/>
          <a:p>
            <a:pPr defTabSz="507995"/>
            <a:r>
              <a:rPr lang="en-US">
                <a:solidFill>
                  <a:srgbClr val="000000"/>
                </a:solidFill>
              </a:rPr>
              <a:t>Working Draft, Pre-Decisional, Deliberative Documet - Internal VA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6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A22EF3-C0F4-D242-B07B-D09E41D8D2B8}"/>
              </a:ext>
            </a:extLst>
          </p:cNvPr>
          <p:cNvCxnSpPr>
            <a:cxnSpLocks/>
          </p:cNvCxnSpPr>
          <p:nvPr userDrawn="1"/>
        </p:nvCxnSpPr>
        <p:spPr>
          <a:xfrm>
            <a:off x="1729477" y="3944960"/>
            <a:ext cx="0" cy="177003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5D2674-B6DD-6E47-90C2-3CB7558C0A40}"/>
              </a:ext>
            </a:extLst>
          </p:cNvPr>
          <p:cNvCxnSpPr>
            <a:cxnSpLocks/>
          </p:cNvCxnSpPr>
          <p:nvPr userDrawn="1"/>
        </p:nvCxnSpPr>
        <p:spPr>
          <a:xfrm flipH="1">
            <a:off x="2" y="1041657"/>
            <a:ext cx="104172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B996ADFA-227C-A842-B781-C220460ED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30864" y="5296961"/>
            <a:ext cx="2286000" cy="304271"/>
          </a:xfrm>
        </p:spPr>
        <p:txBody>
          <a:bodyPr/>
          <a:lstStyle/>
          <a:p>
            <a:fld id="{C2F34350-E991-4341-B153-EF108BCBF61F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picture containing bird&#10;&#10;Description automatically generated">
            <a:extLst>
              <a:ext uri="{FF2B5EF4-FFF2-40B4-BE49-F238E27FC236}">
                <a16:creationId xmlns:a16="http://schemas.microsoft.com/office/drawing/2014/main" id="{A555D3CD-E1AA-C043-8686-4343EE177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0160000" cy="1513417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8D1136A-89F0-114A-8A4E-1A2B0A487C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1300" y="5114128"/>
            <a:ext cx="1361722" cy="45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2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Photo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303B585-EE27-7147-B964-BDDA58FF02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534" y="1940380"/>
            <a:ext cx="4594968" cy="3112012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 sz="1852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67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481">
                <a:solidFill>
                  <a:schemeClr val="tx1"/>
                </a:solidFill>
              </a:defRPr>
            </a:lvl3pPr>
            <a:lvl4pPr>
              <a:buClr>
                <a:srgbClr val="4CA897"/>
              </a:buClr>
              <a:defRPr>
                <a:solidFill>
                  <a:srgbClr val="5A595D"/>
                </a:solidFill>
              </a:defRPr>
            </a:lvl4pPr>
            <a:lvl5pPr>
              <a:buClr>
                <a:srgbClr val="4CA897"/>
              </a:buClr>
              <a:defRPr>
                <a:solidFill>
                  <a:srgbClr val="5A595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E6780A1-226E-B64C-B9C7-59263F60A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1940380"/>
            <a:ext cx="4630129" cy="3112012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 sz="1852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67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481">
                <a:solidFill>
                  <a:schemeClr val="tx1"/>
                </a:solidFill>
              </a:defRPr>
            </a:lvl3pPr>
            <a:lvl4pPr>
              <a:buClr>
                <a:srgbClr val="4CA897"/>
              </a:buClr>
              <a:defRPr>
                <a:solidFill>
                  <a:srgbClr val="5A595D"/>
                </a:solidFill>
              </a:defRPr>
            </a:lvl4pPr>
            <a:lvl5pPr>
              <a:buClr>
                <a:srgbClr val="4CA897"/>
              </a:buClr>
              <a:defRPr>
                <a:solidFill>
                  <a:srgbClr val="5A595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C03D3F-C0E9-064E-AF34-14B19286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30864" y="5296961"/>
            <a:ext cx="2286000" cy="304271"/>
          </a:xfrm>
        </p:spPr>
        <p:txBody>
          <a:bodyPr/>
          <a:lstStyle/>
          <a:p>
            <a:fld id="{C2F34350-E991-4341-B153-EF108BCBF61F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A picture containing bird&#10;&#10;Description automatically generated">
            <a:extLst>
              <a:ext uri="{FF2B5EF4-FFF2-40B4-BE49-F238E27FC236}">
                <a16:creationId xmlns:a16="http://schemas.microsoft.com/office/drawing/2014/main" id="{46EF327E-A328-C64D-973D-61CF2988DA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0160000" cy="1513417"/>
          </a:xfrm>
          <a:prstGeom prst="rect">
            <a:avLst/>
          </a:prstGeom>
        </p:spPr>
      </p:pic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A89E0432-41E0-4141-AD54-D7F542CB3A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1300" y="5114128"/>
            <a:ext cx="1361722" cy="45323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4C7A6ED0-263A-474E-B11E-ED8F75B159C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9721" y="962757"/>
            <a:ext cx="8612678" cy="308240"/>
          </a:xfrm>
        </p:spPr>
        <p:txBody>
          <a:bodyPr>
            <a:normAutofit/>
          </a:bodyPr>
          <a:lstStyle>
            <a:lvl1pPr marL="0" indent="0" algn="l">
              <a:buNone/>
              <a:defRPr sz="166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20" name="Title 10">
            <a:extLst>
              <a:ext uri="{FF2B5EF4-FFF2-40B4-BE49-F238E27FC236}">
                <a16:creationId xmlns:a16="http://schemas.microsoft.com/office/drawing/2014/main" id="{4F3299F7-0CAE-B94A-9B58-31985F70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22" y="349311"/>
            <a:ext cx="8612678" cy="529823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68158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2886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333579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117235"/>
            <a:ext cx="10160000" cy="6098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600" tIns="50800" rIns="101600" bIns="50800" rtlCol="0" anchor="ctr"/>
          <a:lstStyle/>
          <a:p>
            <a:pPr algn="ctr" defTabSz="507995"/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8701" y="5333528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bg1"/>
                </a:solidFill>
              </a:defRPr>
            </a:lvl1pPr>
          </a:lstStyle>
          <a:p>
            <a:pPr defTabSz="507995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507995"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2" descr="C:\Users\vacoGrovem\AppData\Local\Microsoft\Windows\Temporary Internet Files\Content.Outlook\83QVOJUE\CHOOSE-VA-rev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" y="5143500"/>
            <a:ext cx="2263953" cy="548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VEONewsBanner.png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26"/>
          <a:stretch/>
        </p:blipFill>
        <p:spPr>
          <a:xfrm>
            <a:off x="7708702" y="5186153"/>
            <a:ext cx="2202694" cy="5990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39591E-DED8-4E69-B6E2-EA8BB803160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051" y="77203"/>
            <a:ext cx="2670282" cy="7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50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4871" r:id="rId8"/>
    <p:sldLayoutId id="2147484872" r:id="rId9"/>
    <p:sldLayoutId id="2147484873" r:id="rId10"/>
    <p:sldLayoutId id="2147484874" r:id="rId11"/>
    <p:sldLayoutId id="2147484875" r:id="rId12"/>
  </p:sldLayoutIdLst>
  <p:hf sldNum="0" hdr="0" dt="0"/>
  <p:txStyles>
    <p:titleStyle>
      <a:lvl1pPr algn="ctr" defTabSz="507995" rtl="0" eaLnBrk="1" latinLnBrk="0" hangingPunct="1">
        <a:spcBef>
          <a:spcPct val="0"/>
        </a:spcBef>
        <a:buNone/>
        <a:defRPr sz="48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96" indent="-380996" algn="l" defTabSz="507995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1pPr>
      <a:lvl2pPr marL="825492" indent="-317497" algn="l" defTabSz="507995" rtl="0" eaLnBrk="1" latinLnBrk="0" hangingPunct="1">
        <a:spcBef>
          <a:spcPct val="20000"/>
        </a:spcBef>
        <a:buFont typeface="Arial"/>
        <a:buChar char="–"/>
        <a:defRPr sz="3111" kern="1200">
          <a:solidFill>
            <a:schemeClr val="tx1"/>
          </a:solidFill>
          <a:latin typeface="+mn-lt"/>
          <a:ea typeface="+mn-ea"/>
          <a:cs typeface="+mn-cs"/>
        </a:defRPr>
      </a:lvl2pPr>
      <a:lvl3pPr marL="1269987" indent="-253997" algn="l" defTabSz="50799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1777982" indent="-253997" algn="l" defTabSz="507995" rtl="0" eaLnBrk="1" latinLnBrk="0" hangingPunct="1">
        <a:spcBef>
          <a:spcPct val="20000"/>
        </a:spcBef>
        <a:buFont typeface="Arial"/>
        <a:buChar char="–"/>
        <a:defRPr sz="2222" kern="1200">
          <a:solidFill>
            <a:schemeClr val="tx1"/>
          </a:solidFill>
          <a:latin typeface="+mn-lt"/>
          <a:ea typeface="+mn-ea"/>
          <a:cs typeface="+mn-cs"/>
        </a:defRPr>
      </a:lvl4pPr>
      <a:lvl5pPr marL="2285977" indent="-253997" algn="l" defTabSz="507995" rtl="0" eaLnBrk="1" latinLnBrk="0" hangingPunct="1">
        <a:spcBef>
          <a:spcPct val="20000"/>
        </a:spcBef>
        <a:buFont typeface="Arial"/>
        <a:buChar char="»"/>
        <a:defRPr sz="2222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2886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333579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117234"/>
            <a:ext cx="10160000" cy="6098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200" tIns="38100" rIns="76200" bIns="38100" rtlCol="0" anchor="ctr"/>
          <a:lstStyle/>
          <a:p>
            <a:pPr algn="ctr" defTabSz="380985"/>
            <a:endParaRPr lang="en-US" sz="150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971" y="5226251"/>
            <a:ext cx="2455333" cy="40998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8701" y="5333527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defTabSz="380985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380985"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" descr="C:\Users\vacoGrovem\AppData\Local\Microsoft\Windows\Temporary Internet Files\Content.Outlook\83QVOJUE\CHOOSE-VA-rev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4" y="5143500"/>
            <a:ext cx="2263953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79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8" r:id="rId1"/>
    <p:sldLayoutId id="2147484919" r:id="rId2"/>
    <p:sldLayoutId id="2147484920" r:id="rId3"/>
    <p:sldLayoutId id="2147484921" r:id="rId4"/>
    <p:sldLayoutId id="2147484922" r:id="rId5"/>
    <p:sldLayoutId id="2147484923" r:id="rId6"/>
    <p:sldLayoutId id="2147484924" r:id="rId7"/>
  </p:sldLayoutIdLst>
  <p:hf sldNum="0" hdr="0" dt="0"/>
  <p:txStyles>
    <p:titleStyle>
      <a:lvl1pPr algn="ctr" defTabSz="380985" rtl="0" eaLnBrk="1" latinLnBrk="0" hangingPunct="1"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3809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380985" rtl="0" eaLnBrk="1" latinLnBrk="0" hangingPunct="1">
        <a:spcBef>
          <a:spcPct val="20000"/>
        </a:spcBef>
        <a:buFont typeface="Arial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3809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380985" rtl="0" eaLnBrk="1" latinLnBrk="0" hangingPunct="1">
        <a:spcBef>
          <a:spcPct val="20000"/>
        </a:spcBef>
        <a:buFont typeface="Arial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380985" rtl="0" eaLnBrk="1" latinLnBrk="0" hangingPunct="1">
        <a:spcBef>
          <a:spcPct val="20000"/>
        </a:spcBef>
        <a:buFont typeface="Arial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2886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333579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117235"/>
            <a:ext cx="10160000" cy="6098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182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8701" y="5333528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457182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457182"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2" descr="C:\Users\vacoGrovem\AppData\Local\Microsoft\Windows\Temporary Internet Files\Content.Outlook\83QVOJUE\CHOOSE-VA-rev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" y="5143500"/>
            <a:ext cx="2263953" cy="548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VEONewsBanner.png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26"/>
          <a:stretch/>
        </p:blipFill>
        <p:spPr>
          <a:xfrm>
            <a:off x="7708702" y="5186153"/>
            <a:ext cx="2202694" cy="5990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14D352-8212-D140-8490-CFEA1FF436F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667" y="1"/>
            <a:ext cx="2201333" cy="91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93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1" r:id="rId1"/>
    <p:sldLayoutId id="2147484942" r:id="rId2"/>
    <p:sldLayoutId id="2147484943" r:id="rId3"/>
    <p:sldLayoutId id="2147484944" r:id="rId4"/>
    <p:sldLayoutId id="2147484945" r:id="rId5"/>
    <p:sldLayoutId id="2147484946" r:id="rId6"/>
    <p:sldLayoutId id="2147484947" r:id="rId7"/>
  </p:sldLayoutIdLst>
  <p:hf sldNum="0" hdr="0" dt="0"/>
  <p:txStyles>
    <p:titleStyle>
      <a:lvl1pPr algn="ctr" defTabSz="4571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45718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0" indent="-285739" algn="l" defTabSz="45718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1" algn="l" defTabSz="45718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1" algn="l" defTabSz="45718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8" indent="-228591" algn="l" defTabSz="45718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777AD75-3CC9-5E4C-AAE7-C8B056F501F9}"/>
              </a:ext>
            </a:extLst>
          </p:cNvPr>
          <p:cNvSpPr/>
          <p:nvPr userDrawn="1"/>
        </p:nvSpPr>
        <p:spPr>
          <a:xfrm>
            <a:off x="-7193" y="0"/>
            <a:ext cx="10160000" cy="86818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Title Placeholder 1"/>
          <p:cNvSpPr txBox="1">
            <a:spLocks/>
          </p:cNvSpPr>
          <p:nvPr userDrawn="1"/>
        </p:nvSpPr>
        <p:spPr>
          <a:xfrm>
            <a:off x="508000" y="150126"/>
            <a:ext cx="9144000" cy="675554"/>
          </a:xfrm>
          <a:prstGeom prst="rect">
            <a:avLst/>
          </a:prstGeom>
        </p:spPr>
        <p:txBody>
          <a:bodyPr vert="horz" lIns="76200" tIns="38100" rIns="76200" bIns="3810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>
                    <a:lumMod val="75000"/>
                  </a:schemeClr>
                </a:solidFill>
                <a:latin typeface="Georgia"/>
                <a:ea typeface="+mj-ea"/>
                <a:cs typeface="Georgia"/>
              </a:defRPr>
            </a:lvl1pPr>
          </a:lstStyle>
          <a:p>
            <a:endParaRPr lang="en-US" sz="2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891" y="1011262"/>
            <a:ext cx="9134456" cy="42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9A0533-1C09-5C44-A98B-5B58112BCEF1}"/>
              </a:ext>
            </a:extLst>
          </p:cNvPr>
          <p:cNvGrpSpPr/>
          <p:nvPr userDrawn="1"/>
        </p:nvGrpSpPr>
        <p:grpSpPr>
          <a:xfrm>
            <a:off x="-7108" y="843163"/>
            <a:ext cx="10165550" cy="53340"/>
            <a:chOff x="-4995" y="5896713"/>
            <a:chExt cx="9148995" cy="6400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400CA6F-A2B6-C24E-8A8F-79A1EC72DEC0}"/>
                </a:ext>
              </a:extLst>
            </p:cNvPr>
            <p:cNvSpPr/>
            <p:nvPr userDrawn="1"/>
          </p:nvSpPr>
          <p:spPr>
            <a:xfrm>
              <a:off x="-4995" y="5896713"/>
              <a:ext cx="3047951" cy="64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79272F-E79E-4443-8893-0783BEA20AE8}"/>
                </a:ext>
              </a:extLst>
            </p:cNvPr>
            <p:cNvSpPr/>
            <p:nvPr userDrawn="1"/>
          </p:nvSpPr>
          <p:spPr>
            <a:xfrm>
              <a:off x="3042956" y="5896713"/>
              <a:ext cx="3047951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B5FA60-D767-464D-A01D-B36B21AC7050}"/>
                </a:ext>
              </a:extLst>
            </p:cNvPr>
            <p:cNvSpPr/>
            <p:nvPr userDrawn="1"/>
          </p:nvSpPr>
          <p:spPr>
            <a:xfrm>
              <a:off x="6090907" y="5896713"/>
              <a:ext cx="3053093" cy="640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35E763C-F584-9144-9829-6EA58B399C03}"/>
              </a:ext>
            </a:extLst>
          </p:cNvPr>
          <p:cNvSpPr txBox="1"/>
          <p:nvPr userDrawn="1"/>
        </p:nvSpPr>
        <p:spPr>
          <a:xfrm>
            <a:off x="4201705" y="5351229"/>
            <a:ext cx="5213229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33">
                <a:solidFill>
                  <a:schemeClr val="tx1"/>
                </a:solidFill>
              </a:rPr>
              <a:t>VETERANS EXPERIENCE OFFICE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F6EDFB-8BEC-764E-92A0-C1F68E809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63241" y="5298173"/>
            <a:ext cx="272106" cy="304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  <a:latin typeface="+mj-lt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3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66" r:id="rId1"/>
    <p:sldLayoutId id="2147484967" r:id="rId2"/>
    <p:sldLayoutId id="2147484968" r:id="rId3"/>
    <p:sldLayoutId id="2147484969" r:id="rId4"/>
    <p:sldLayoutId id="2147484970" r:id="rId5"/>
    <p:sldLayoutId id="2147484971" r:id="rId6"/>
    <p:sldLayoutId id="2147484972" r:id="rId7"/>
    <p:sldLayoutId id="2147484973" r:id="rId8"/>
    <p:sldLayoutId id="2147484974" r:id="rId9"/>
    <p:sldLayoutId id="2147484975" r:id="rId10"/>
    <p:sldLayoutId id="2147484976" r:id="rId11"/>
    <p:sldLayoutId id="2147484977" r:id="rId12"/>
    <p:sldLayoutId id="2147484978" r:id="rId13"/>
    <p:sldLayoutId id="2147484979" r:id="rId14"/>
    <p:sldLayoutId id="2147484980" r:id="rId15"/>
    <p:sldLayoutId id="2147484981" r:id="rId16"/>
    <p:sldLayoutId id="2147484982" r:id="rId17"/>
    <p:sldLayoutId id="2147484983" r:id="rId18"/>
    <p:sldLayoutId id="2147484984" r:id="rId19"/>
    <p:sldLayoutId id="2147484985" r:id="rId20"/>
  </p:sldLayoutIdLst>
  <p:hf hdr="0" ftr="0" dt="0"/>
  <p:txStyles>
    <p:titleStyle>
      <a:lvl1pPr algn="l" defTabSz="380985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</a:schemeClr>
          </a:solidFill>
          <a:latin typeface="Georgia"/>
          <a:ea typeface="+mj-ea"/>
          <a:cs typeface="Georgia"/>
        </a:defRPr>
      </a:lvl1pPr>
    </p:titleStyle>
    <p:bodyStyle>
      <a:lvl1pPr marL="187847" indent="-187847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1pPr>
      <a:lvl2pPr marL="382308" indent="-194461" algn="l" defTabSz="380985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2pPr>
      <a:lvl3pPr marL="570155" indent="-187847" algn="l" defTabSz="380985" rtl="0" eaLnBrk="1" latinLnBrk="0" hangingPunct="1">
        <a:spcBef>
          <a:spcPct val="20000"/>
        </a:spcBef>
        <a:buFont typeface="Arial"/>
        <a:buChar char="•"/>
        <a:defRPr sz="1333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3pPr>
      <a:lvl4pPr marL="765939" indent="-195784" algn="l" defTabSz="380985" rtl="0" eaLnBrk="1" latinLnBrk="0" hangingPunct="1">
        <a:spcBef>
          <a:spcPct val="20000"/>
        </a:spcBef>
        <a:buFont typeface="Arial"/>
        <a:buChar char="–"/>
        <a:defRPr sz="1167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4pPr>
      <a:lvl5pPr marL="1714431" indent="-190492" algn="l" defTabSz="380985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Georgia"/>
          <a:ea typeface="+mn-ea"/>
          <a:cs typeface="Georgia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microsoft.com/office/2007/relationships/media" Target="../media/media2.mov"/><Relationship Id="rId7" Type="http://schemas.openxmlformats.org/officeDocument/2006/relationships/slideLayout" Target="../slideLayouts/slideLayout46.xml"/><Relationship Id="rId12" Type="http://schemas.openxmlformats.org/officeDocument/2006/relationships/image" Target="../media/image4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4.png"/><Relationship Id="rId5" Type="http://schemas.microsoft.com/office/2007/relationships/media" Target="../media/media3.mov"/><Relationship Id="rId10" Type="http://schemas.openxmlformats.org/officeDocument/2006/relationships/image" Target="../media/image43.png"/><Relationship Id="rId4" Type="http://schemas.openxmlformats.org/officeDocument/2006/relationships/video" Target="../media/media2.mov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2.jpeg"/><Relationship Id="rId4" Type="http://schemas.openxmlformats.org/officeDocument/2006/relationships/image" Target="../media/image47.jpeg"/><Relationship Id="rId9" Type="http://schemas.openxmlformats.org/officeDocument/2006/relationships/image" Target="../media/image51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5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13" Type="http://schemas.openxmlformats.org/officeDocument/2006/relationships/image" Target="../media/image50.png"/><Relationship Id="rId3" Type="http://schemas.openxmlformats.org/officeDocument/2006/relationships/chart" Target="../charts/chart3.xml"/><Relationship Id="rId7" Type="http://schemas.openxmlformats.org/officeDocument/2006/relationships/image" Target="../media/image61.png"/><Relationship Id="rId12" Type="http://schemas.openxmlformats.org/officeDocument/2006/relationships/image" Target="../media/image66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60.sv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svg"/><Relationship Id="rId4" Type="http://schemas.openxmlformats.org/officeDocument/2006/relationships/chart" Target="../charts/chart4.xml"/><Relationship Id="rId9" Type="http://schemas.openxmlformats.org/officeDocument/2006/relationships/image" Target="../media/image63.png"/><Relationship Id="rId14" Type="http://schemas.openxmlformats.org/officeDocument/2006/relationships/image" Target="../media/image51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Relationship Id="rId4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Jennifer.chapin@va.go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amanetwork.com/journals/jamainternalmedicine/fullarticle/77558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Virtual Reality: </a:t>
            </a:r>
            <a:br>
              <a:rPr lang="en-US" sz="4000" b="1" dirty="0"/>
            </a:br>
            <a:r>
              <a:rPr lang="en-US" sz="2800" b="1" dirty="0"/>
              <a:t>Leveraging Innovative Technologies to Increase Empathy and Improve the Patient Experience</a:t>
            </a:r>
            <a:endParaRPr lang="en-US" sz="4000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1657596" y="3143557"/>
            <a:ext cx="6844807" cy="41716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100" dirty="0">
                <a:solidFill>
                  <a:schemeClr val="tx2"/>
                </a:solidFill>
              </a:rPr>
              <a:t>November 2024</a:t>
            </a:r>
          </a:p>
          <a:p>
            <a:endParaRPr lang="en-US" sz="1600" dirty="0"/>
          </a:p>
          <a:p>
            <a:r>
              <a:rPr lang="en-US" sz="1600" dirty="0"/>
              <a:t>Jen Chapin, MSN, RN, CPHQ, FCX-I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/>
              <a:t>Tools &amp; Implementation (T&amp;I)</a:t>
            </a:r>
          </a:p>
          <a:p>
            <a:r>
              <a:rPr lang="en-US" sz="1600" dirty="0"/>
              <a:t>Department of Veterans Affairs, National Veterans Experience Office (VEO)</a:t>
            </a:r>
          </a:p>
        </p:txBody>
      </p:sp>
    </p:spTree>
    <p:extLst>
      <p:ext uri="{BB962C8B-B14F-4D97-AF65-F5344CB8AC3E}">
        <p14:creationId xmlns:p14="http://schemas.microsoft.com/office/powerpoint/2010/main" val="1025568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C4CB8-850F-A565-2442-9FA9C341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416" y="1630017"/>
            <a:ext cx="5525748" cy="3422375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b="1" dirty="0"/>
              <a:t>If you or a close family member has been in the hospital when you were discharged, did you understand your instructions, and what would you be responsible for in managing health at home?</a:t>
            </a:r>
          </a:p>
          <a:p>
            <a:pPr marL="850895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800" dirty="0"/>
              <a:t>I </a:t>
            </a:r>
            <a:r>
              <a:rPr lang="en-US" sz="1800" b="1" i="1" dirty="0">
                <a:solidFill>
                  <a:srgbClr val="FF0000"/>
                </a:solidFill>
              </a:rPr>
              <a:t>disagree</a:t>
            </a:r>
            <a:r>
              <a:rPr lang="en-US" sz="1800" dirty="0"/>
              <a:t> that I understood my instructions and what I would be responsible for.</a:t>
            </a:r>
          </a:p>
          <a:p>
            <a:pPr marL="850895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800" dirty="0"/>
              <a:t>I </a:t>
            </a:r>
            <a:r>
              <a:rPr lang="en-US" sz="1800" b="1" i="1" dirty="0">
                <a:solidFill>
                  <a:schemeClr val="accent3">
                    <a:lumMod val="75000"/>
                  </a:schemeClr>
                </a:solidFill>
              </a:rPr>
              <a:t>partially</a:t>
            </a:r>
            <a:r>
              <a:rPr lang="en-US" sz="1800" i="1" dirty="0"/>
              <a:t> agree</a:t>
            </a:r>
            <a:r>
              <a:rPr lang="en-US" sz="1800" dirty="0"/>
              <a:t> that I understood my instructions and what I would be responsible for.</a:t>
            </a:r>
          </a:p>
          <a:p>
            <a:pPr marL="850895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800" dirty="0"/>
              <a:t>I </a:t>
            </a:r>
            <a:r>
              <a:rPr lang="en-US" sz="1800" b="1" i="1" dirty="0">
                <a:solidFill>
                  <a:srgbClr val="00B050"/>
                </a:solidFill>
              </a:rPr>
              <a:t>agree</a:t>
            </a:r>
            <a:r>
              <a:rPr lang="en-US" sz="1800" dirty="0"/>
              <a:t> that I understood my instructions and what I would be responsible for.</a:t>
            </a:r>
          </a:p>
          <a:p>
            <a:pPr marL="850895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800" dirty="0"/>
              <a:t>Not applicable</a:t>
            </a:r>
          </a:p>
        </p:txBody>
      </p:sp>
      <p:pic>
        <p:nvPicPr>
          <p:cNvPr id="4" name="Picture 3" descr="A picture containing text, indoor, table, ceiling">
            <a:extLst>
              <a:ext uri="{FF2B5EF4-FFF2-40B4-BE49-F238E27FC236}">
                <a16:creationId xmlns:a16="http://schemas.microsoft.com/office/drawing/2014/main" id="{21CBFEC9-4276-72FB-4DD4-0DE6A78DA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" b="34135"/>
          <a:stretch/>
        </p:blipFill>
        <p:spPr>
          <a:xfrm>
            <a:off x="5716579" y="1886460"/>
            <a:ext cx="4263783" cy="286578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2271B5-C6F1-A737-F59E-9F63BCB90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90" y="170830"/>
            <a:ext cx="8614395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88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7BFB2CF-EC27-4F51-42A2-3E99256B9C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301" y="252564"/>
            <a:ext cx="5697026" cy="5204460"/>
          </a:xfrm>
          <a:prstGeom prst="rect">
            <a:avLst/>
          </a:prstGeom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DC11B-F025-B846-6D18-D2B29F3C219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9011" y="542124"/>
            <a:ext cx="2373313" cy="306917"/>
          </a:xfrm>
        </p:spPr>
        <p:txBody>
          <a:bodyPr/>
          <a:lstStyle/>
          <a:p>
            <a:r>
              <a:rPr lang="en-US"/>
              <a:t>The Opportunity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574284F-F578-0362-9E28-303552DE27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011" y="3577444"/>
            <a:ext cx="5095239" cy="699579"/>
          </a:xfrm>
        </p:spPr>
        <p:txBody>
          <a:bodyPr/>
          <a:lstStyle/>
          <a:p>
            <a:r>
              <a:rPr lang="en-US" sz="2333"/>
              <a:t>In the rush of routines,</a:t>
            </a:r>
          </a:p>
          <a:p>
            <a:r>
              <a:rPr lang="en-US" sz="2333">
                <a:solidFill>
                  <a:schemeClr val="accent4"/>
                </a:solidFill>
              </a:rPr>
              <a:t>Veterans’ voices can sometimes get lost.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49B03B6-B121-76FD-99BA-47266DB6B4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075" y="1478261"/>
            <a:ext cx="3079170" cy="2757686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97874"/>
              </a:lnSpc>
            </a:pPr>
            <a:r>
              <a:rPr lang="en-US" sz="1600" b="0" i="1" dirty="0">
                <a:latin typeface="Georgia" panose="02040502050405020303" pitchFamily="18" charset="0"/>
              </a:rPr>
              <a:t>“I feel like the nurses don't feel like they're really doing a good job…they feel like </a:t>
            </a:r>
            <a:r>
              <a:rPr lang="en-US" sz="16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they have to fly through the motions </a:t>
            </a:r>
            <a:r>
              <a:rPr lang="en-US" sz="1600" b="0" i="1" dirty="0">
                <a:latin typeface="Georgia" panose="02040502050405020303" pitchFamily="18" charset="0"/>
              </a:rPr>
              <a:t>to get it done ASAP so they can make space for the next person.” </a:t>
            </a:r>
            <a:endParaRPr lang="en-US" sz="3200" dirty="0"/>
          </a:p>
          <a:p>
            <a:pPr algn="r">
              <a:spcBef>
                <a:spcPts val="1000"/>
              </a:spcBef>
            </a:pPr>
            <a:r>
              <a:rPr lang="en-US" sz="1600" dirty="0">
                <a:latin typeface="Georgia" panose="02040502050405020303" pitchFamily="18" charset="0"/>
              </a:rPr>
              <a:t>~ Nurse Manager at VA</a:t>
            </a:r>
          </a:p>
        </p:txBody>
      </p:sp>
    </p:spTree>
    <p:extLst>
      <p:ext uri="{BB962C8B-B14F-4D97-AF65-F5344CB8AC3E}">
        <p14:creationId xmlns:p14="http://schemas.microsoft.com/office/powerpoint/2010/main" val="2519641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C3B367-17A3-77DB-3019-8A7321CACA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7887" y="3549389"/>
            <a:ext cx="3601734" cy="820723"/>
          </a:xfrm>
        </p:spPr>
        <p:txBody>
          <a:bodyPr/>
          <a:lstStyle/>
          <a:p>
            <a:pPr>
              <a:defRPr/>
            </a:pPr>
            <a:r>
              <a:rPr lang="en-US" sz="1417">
                <a:solidFill>
                  <a:srgbClr val="F2CF45"/>
                </a:solidFill>
                <a:latin typeface="Calibri"/>
              </a:rPr>
              <a:t>Created by the VHA Office of Healthcare Innovation and Learning’s VA Immersive and VA Veterans Experience Office Patient Experience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7F16B1D-5CBE-D62F-25F0-A701BFB50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Moments that Matter: </a:t>
            </a:r>
            <a:br>
              <a:rPr lang="en-US" b="1"/>
            </a:br>
            <a:r>
              <a:rPr lang="en-US"/>
              <a:t>Virtual Reality Training </a:t>
            </a:r>
            <a:br>
              <a:rPr lang="en-US"/>
            </a:br>
            <a:r>
              <a:rPr lang="en-US"/>
              <a:t>on Discharge Experiences</a:t>
            </a:r>
          </a:p>
        </p:txBody>
      </p:sp>
      <p:pic>
        <p:nvPicPr>
          <p:cNvPr id="10" name="Picture 9" descr="A person wearing a mask and holding a game controller&#10;&#10;Description automatically generated">
            <a:extLst>
              <a:ext uri="{FF2B5EF4-FFF2-40B4-BE49-F238E27FC236}">
                <a16:creationId xmlns:a16="http://schemas.microsoft.com/office/drawing/2014/main" id="{A5D5EAC9-B201-8641-8477-139979E3EF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9621" y="334818"/>
            <a:ext cx="5145674" cy="538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98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hospital room with a bed and chairs&#10;&#10;Description automatically generated">
            <a:extLst>
              <a:ext uri="{FF2B5EF4-FFF2-40B4-BE49-F238E27FC236}">
                <a16:creationId xmlns:a16="http://schemas.microsoft.com/office/drawing/2014/main" id="{5D66304E-8947-8F21-EBF4-9E7642AC6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221" y="255270"/>
            <a:ext cx="9657559" cy="520446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7F3188-031D-FE19-92DD-4F786A4F4C3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Opportunity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B502679-44CF-E720-6F21-073B9FC7B2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What if you could </a:t>
            </a:r>
            <a:r>
              <a:rPr lang="en-US" i="1">
                <a:solidFill>
                  <a:schemeClr val="accent1">
                    <a:lumMod val="40000"/>
                    <a:lumOff val="60000"/>
                  </a:schemeClr>
                </a:solidFill>
              </a:rPr>
              <a:t>truly understand </a:t>
            </a:r>
            <a:r>
              <a:rPr lang="en-US"/>
              <a:t>the Veteran experience?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E334DEC-275B-ACDA-B5AB-275EF7623D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05824" y="3511531"/>
            <a:ext cx="3202873" cy="1110154"/>
          </a:xfrm>
        </p:spPr>
        <p:txBody>
          <a:bodyPr/>
          <a:lstStyle/>
          <a:p>
            <a:r>
              <a:rPr lang="en-US" i="1"/>
              <a:t>Not just know it, but </a:t>
            </a:r>
            <a:r>
              <a:rPr lang="en-US" i="1">
                <a:solidFill>
                  <a:schemeClr val="accent1">
                    <a:lumMod val="40000"/>
                    <a:lumOff val="60000"/>
                  </a:schemeClr>
                </a:solidFill>
              </a:rPr>
              <a:t>feel it</a:t>
            </a:r>
            <a:r>
              <a:rPr lang="en-US" i="1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16385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>
            <a:extLst>
              <a:ext uri="{FF2B5EF4-FFF2-40B4-BE49-F238E27FC236}">
                <a16:creationId xmlns:a16="http://schemas.microsoft.com/office/drawing/2014/main" id="{EDDFA1BC-A15B-FD86-0481-E5653C7355A8}"/>
              </a:ext>
            </a:extLst>
          </p:cNvPr>
          <p:cNvSpPr/>
          <p:nvPr/>
        </p:nvSpPr>
        <p:spPr>
          <a:xfrm rot="5400000">
            <a:off x="3026582" y="-1634391"/>
            <a:ext cx="1825145" cy="7878308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99000">
                <a:schemeClr val="tx2"/>
              </a:gs>
            </a:gsLst>
            <a:lin ang="81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9AC4CC8-DC03-40FA-8066-2F0A5937379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30EA321-C8F2-AF73-B581-B4FB7E9F34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Moments that Matter: </a:t>
            </a:r>
            <a:r>
              <a:rPr lang="en-US" b="0"/>
              <a:t>Virtual Reality Training on Discharge Experiences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78A23CE-35FA-C4F4-D2A9-B7EC57BA72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Garnering Empathy to Inspire Action</a:t>
            </a:r>
          </a:p>
          <a:p>
            <a:pPr marL="0" indent="0">
              <a:buNone/>
            </a:pPr>
            <a:r>
              <a:rPr lang="en-US"/>
              <a:t>Step into a new realm of understanding and empathy with </a:t>
            </a:r>
            <a:r>
              <a:rPr lang="en-US" b="1"/>
              <a:t>Moments that Matter: Virtual Reality Training on Discharge Experiences</a:t>
            </a:r>
            <a:r>
              <a:rPr lang="en-US"/>
              <a:t>, a groundbreaking leap forward in training VA staff. By immersing staff in a virtual reality journey that mirrors the challenges, emotions, and moments that define a Veteran's inpatient discharge, the training aims to foster a deep sense of empathy that inspires new discharge solutions at VAMCs nationwide.</a:t>
            </a:r>
          </a:p>
        </p:txBody>
      </p:sp>
      <p:pic>
        <p:nvPicPr>
          <p:cNvPr id="8" name="Picture 7" descr="A person wearing a virtual reality headset&#10;&#10;Description automatically generated">
            <a:extLst>
              <a:ext uri="{FF2B5EF4-FFF2-40B4-BE49-F238E27FC236}">
                <a16:creationId xmlns:a16="http://schemas.microsoft.com/office/drawing/2014/main" id="{31FD4B7B-D0D6-80D0-E152-7B8A8378217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143" y="683375"/>
            <a:ext cx="3408566" cy="5031626"/>
          </a:xfrm>
          <a:prstGeom prst="rect">
            <a:avLst/>
          </a:prstGeom>
        </p:spPr>
      </p:pic>
      <p:pic>
        <p:nvPicPr>
          <p:cNvPr id="5" name="TRIM ATTEMPT 1 .mov">
            <a:hlinkClick r:id="" action="ppaction://media"/>
            <a:extLst>
              <a:ext uri="{FF2B5EF4-FFF2-40B4-BE49-F238E27FC236}">
                <a16:creationId xmlns:a16="http://schemas.microsoft.com/office/drawing/2014/main" id="{61A3F69D-DBB6-455F-AACF-AFD741F1B8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43561" y="1717946"/>
            <a:ext cx="2144278" cy="1206157"/>
          </a:xfrm>
          <a:prstGeom prst="rect">
            <a:avLst/>
          </a:prstGeom>
        </p:spPr>
      </p:pic>
      <p:pic>
        <p:nvPicPr>
          <p:cNvPr id="3" name="TRIM 2 .mov">
            <a:hlinkClick r:id="" action="ppaction://media"/>
            <a:extLst>
              <a:ext uri="{FF2B5EF4-FFF2-40B4-BE49-F238E27FC236}">
                <a16:creationId xmlns:a16="http://schemas.microsoft.com/office/drawing/2014/main" id="{1B1DD9DD-6A7A-8A2C-3409-9A2964B088E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807121" y="1717946"/>
            <a:ext cx="2144278" cy="1206157"/>
          </a:xfrm>
          <a:prstGeom prst="rect">
            <a:avLst/>
          </a:prstGeom>
        </p:spPr>
      </p:pic>
      <p:pic>
        <p:nvPicPr>
          <p:cNvPr id="4" name="TRIM 3 .mov">
            <a:hlinkClick r:id="" action="ppaction://media"/>
            <a:extLst>
              <a:ext uri="{FF2B5EF4-FFF2-40B4-BE49-F238E27FC236}">
                <a16:creationId xmlns:a16="http://schemas.microsoft.com/office/drawing/2014/main" id="{C44E4FC5-B9AB-CB2A-2DFC-838ACF49D38A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070681" y="1717946"/>
            <a:ext cx="2144278" cy="120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5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1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9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25693BA-8D59-705E-3599-DF6E78A8C72F}"/>
              </a:ext>
            </a:extLst>
          </p:cNvPr>
          <p:cNvSpPr/>
          <p:nvPr/>
        </p:nvSpPr>
        <p:spPr>
          <a:xfrm>
            <a:off x="260195" y="255270"/>
            <a:ext cx="3238450" cy="520446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2" name="Picture Placeholder 38">
            <a:extLst>
              <a:ext uri="{FF2B5EF4-FFF2-40B4-BE49-F238E27FC236}">
                <a16:creationId xmlns:a16="http://schemas.microsoft.com/office/drawing/2014/main" id="{99BB91C3-35E5-7209-89EC-3D42CA28F2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07"/>
          <a:stretch/>
        </p:blipFill>
        <p:spPr>
          <a:xfrm>
            <a:off x="2812178" y="4194167"/>
            <a:ext cx="1358425" cy="1719519"/>
          </a:xfrm>
          <a:custGeom>
            <a:avLst/>
            <a:gdLst>
              <a:gd name="connsiteX0" fmla="*/ 412758 w 2476500"/>
              <a:gd name="connsiteY0" fmla="*/ 0 h 3378200"/>
              <a:gd name="connsiteX1" fmla="*/ 2063742 w 2476500"/>
              <a:gd name="connsiteY1" fmla="*/ 0 h 3378200"/>
              <a:gd name="connsiteX2" fmla="*/ 2476500 w 2476500"/>
              <a:gd name="connsiteY2" fmla="*/ 412758 h 3378200"/>
              <a:gd name="connsiteX3" fmla="*/ 2476500 w 2476500"/>
              <a:gd name="connsiteY3" fmla="*/ 2965442 h 3378200"/>
              <a:gd name="connsiteX4" fmla="*/ 2063742 w 2476500"/>
              <a:gd name="connsiteY4" fmla="*/ 3378200 h 3378200"/>
              <a:gd name="connsiteX5" fmla="*/ 412758 w 2476500"/>
              <a:gd name="connsiteY5" fmla="*/ 3378200 h 3378200"/>
              <a:gd name="connsiteX6" fmla="*/ 0 w 2476500"/>
              <a:gd name="connsiteY6" fmla="*/ 2965442 h 3378200"/>
              <a:gd name="connsiteX7" fmla="*/ 0 w 2476500"/>
              <a:gd name="connsiteY7" fmla="*/ 412758 h 3378200"/>
              <a:gd name="connsiteX8" fmla="*/ 412758 w 2476500"/>
              <a:gd name="connsiteY8" fmla="*/ 0 h 33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6500" h="3378200">
                <a:moveTo>
                  <a:pt x="412758" y="0"/>
                </a:moveTo>
                <a:lnTo>
                  <a:pt x="2063742" y="0"/>
                </a:lnTo>
                <a:cubicBezTo>
                  <a:pt x="2291702" y="0"/>
                  <a:pt x="2476500" y="184798"/>
                  <a:pt x="2476500" y="412758"/>
                </a:cubicBezTo>
                <a:lnTo>
                  <a:pt x="2476500" y="2965442"/>
                </a:lnTo>
                <a:cubicBezTo>
                  <a:pt x="2476500" y="3193402"/>
                  <a:pt x="2291702" y="3378200"/>
                  <a:pt x="2063742" y="3378200"/>
                </a:cubicBezTo>
                <a:lnTo>
                  <a:pt x="412758" y="3378200"/>
                </a:lnTo>
                <a:cubicBezTo>
                  <a:pt x="184798" y="3378200"/>
                  <a:pt x="0" y="3193402"/>
                  <a:pt x="0" y="2965442"/>
                </a:cubicBezTo>
                <a:lnTo>
                  <a:pt x="0" y="412758"/>
                </a:lnTo>
                <a:cubicBezTo>
                  <a:pt x="0" y="184798"/>
                  <a:pt x="184798" y="0"/>
                  <a:pt x="412758" y="0"/>
                </a:cubicBezTo>
                <a:close/>
              </a:path>
            </a:pathLst>
          </a:custGeom>
          <a:ln w="25400">
            <a:solidFill>
              <a:schemeClr val="bg1"/>
            </a:solidFill>
          </a:ln>
        </p:spPr>
      </p:pic>
      <p:pic>
        <p:nvPicPr>
          <p:cNvPr id="3" name="Picture Placeholder 27" descr="A screenshot of a video game&#10;&#10;Description automatically generated">
            <a:extLst>
              <a:ext uri="{FF2B5EF4-FFF2-40B4-BE49-F238E27FC236}">
                <a16:creationId xmlns:a16="http://schemas.microsoft.com/office/drawing/2014/main" id="{E2FB1AE7-59AC-5464-1838-4C0E7757A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178" y="2141661"/>
            <a:ext cx="1358425" cy="1755862"/>
          </a:xfrm>
          <a:custGeom>
            <a:avLst/>
            <a:gdLst>
              <a:gd name="connsiteX0" fmla="*/ 412758 w 2476500"/>
              <a:gd name="connsiteY0" fmla="*/ 0 h 3378200"/>
              <a:gd name="connsiteX1" fmla="*/ 2063742 w 2476500"/>
              <a:gd name="connsiteY1" fmla="*/ 0 h 3378200"/>
              <a:gd name="connsiteX2" fmla="*/ 2476500 w 2476500"/>
              <a:gd name="connsiteY2" fmla="*/ 412758 h 3378200"/>
              <a:gd name="connsiteX3" fmla="*/ 2476500 w 2476500"/>
              <a:gd name="connsiteY3" fmla="*/ 2965442 h 3378200"/>
              <a:gd name="connsiteX4" fmla="*/ 2063742 w 2476500"/>
              <a:gd name="connsiteY4" fmla="*/ 3378200 h 3378200"/>
              <a:gd name="connsiteX5" fmla="*/ 412758 w 2476500"/>
              <a:gd name="connsiteY5" fmla="*/ 3378200 h 3378200"/>
              <a:gd name="connsiteX6" fmla="*/ 0 w 2476500"/>
              <a:gd name="connsiteY6" fmla="*/ 2965442 h 3378200"/>
              <a:gd name="connsiteX7" fmla="*/ 0 w 2476500"/>
              <a:gd name="connsiteY7" fmla="*/ 412758 h 3378200"/>
              <a:gd name="connsiteX8" fmla="*/ 412758 w 2476500"/>
              <a:gd name="connsiteY8" fmla="*/ 0 h 33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6500" h="3378200">
                <a:moveTo>
                  <a:pt x="412758" y="0"/>
                </a:moveTo>
                <a:lnTo>
                  <a:pt x="2063742" y="0"/>
                </a:lnTo>
                <a:cubicBezTo>
                  <a:pt x="2291702" y="0"/>
                  <a:pt x="2476500" y="184798"/>
                  <a:pt x="2476500" y="412758"/>
                </a:cubicBezTo>
                <a:lnTo>
                  <a:pt x="2476500" y="2965442"/>
                </a:lnTo>
                <a:cubicBezTo>
                  <a:pt x="2476500" y="3193402"/>
                  <a:pt x="2291702" y="3378200"/>
                  <a:pt x="2063742" y="3378200"/>
                </a:cubicBezTo>
                <a:lnTo>
                  <a:pt x="412758" y="3378200"/>
                </a:lnTo>
                <a:cubicBezTo>
                  <a:pt x="184798" y="3378200"/>
                  <a:pt x="0" y="3193402"/>
                  <a:pt x="0" y="2965442"/>
                </a:cubicBezTo>
                <a:lnTo>
                  <a:pt x="0" y="412758"/>
                </a:lnTo>
                <a:cubicBezTo>
                  <a:pt x="0" y="184798"/>
                  <a:pt x="184798" y="0"/>
                  <a:pt x="412758" y="0"/>
                </a:cubicBezTo>
                <a:close/>
              </a:path>
            </a:pathLst>
          </a:custGeom>
          <a:ln w="25400">
            <a:solidFill>
              <a:schemeClr val="bg1"/>
            </a:solidFill>
          </a:ln>
        </p:spPr>
      </p:pic>
      <p:pic>
        <p:nvPicPr>
          <p:cNvPr id="11" name="Picture Placeholder 53">
            <a:extLst>
              <a:ext uri="{FF2B5EF4-FFF2-40B4-BE49-F238E27FC236}">
                <a16:creationId xmlns:a16="http://schemas.microsoft.com/office/drawing/2014/main" id="{E01DE5E6-22DA-577B-B9BF-12C283CA51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59932" y="-294433"/>
            <a:ext cx="2063750" cy="2727821"/>
          </a:xfrm>
          <a:prstGeom prst="round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4" name="Picture Placeholder 35" descr="A person wearing a mask&#10;&#10;Description automatically generated">
            <a:extLst>
              <a:ext uri="{FF2B5EF4-FFF2-40B4-BE49-F238E27FC236}">
                <a16:creationId xmlns:a16="http://schemas.microsoft.com/office/drawing/2014/main" id="{B63741D3-8810-5BFF-30EC-1D2136623F9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14" r="-537"/>
          <a:stretch/>
        </p:blipFill>
        <p:spPr>
          <a:xfrm>
            <a:off x="2819433" y="-351737"/>
            <a:ext cx="1358425" cy="2231333"/>
          </a:xfrm>
          <a:prstGeom prst="roundRect">
            <a:avLst/>
          </a:prstGeom>
          <a:ln w="25400">
            <a:solidFill>
              <a:schemeClr val="bg1"/>
            </a:solidFill>
          </a:ln>
          <a:effectLst/>
        </p:spPr>
      </p:pic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D443D0F-0296-FE9E-FACD-2578807D4F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8888" y="542124"/>
            <a:ext cx="2373313" cy="306917"/>
          </a:xfrm>
        </p:spPr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1FAC168-34AF-21E3-2CB4-8B6CEBFAA7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93438" y="801819"/>
            <a:ext cx="3595486" cy="718155"/>
          </a:xfrm>
        </p:spPr>
        <p:txBody>
          <a:bodyPr/>
          <a:lstStyle/>
          <a:p>
            <a:r>
              <a:rPr lang="en-US"/>
              <a:t>Cultivating Empathy Through Immersive Experiences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6C248A9-EE6D-269D-9F80-C96A01263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85573" y="1897814"/>
            <a:ext cx="2778398" cy="1335226"/>
          </a:xfrm>
        </p:spPr>
        <p:txBody>
          <a:bodyPr anchor="ctr"/>
          <a:lstStyle/>
          <a:p>
            <a:pPr marL="0" indent="0" defTabSz="761970">
              <a:spcAft>
                <a:spcPts val="0"/>
              </a:spcAft>
              <a:buNone/>
              <a:defRPr/>
            </a:pPr>
            <a:r>
              <a:rPr lang="en-US" sz="5000" b="1" dirty="0">
                <a:solidFill>
                  <a:srgbClr val="0070C0"/>
                </a:solidFill>
                <a:latin typeface="Calibri"/>
                <a:cs typeface="+mn-cs"/>
              </a:rPr>
              <a:t>65%</a:t>
            </a:r>
          </a:p>
          <a:p>
            <a:pPr marL="0" indent="0" defTabSz="761970">
              <a:spcAft>
                <a:spcPts val="0"/>
              </a:spcAft>
              <a:buNone/>
              <a:defRPr/>
            </a:pPr>
            <a:r>
              <a:rPr lang="en-US" dirty="0">
                <a:solidFill>
                  <a:srgbClr val="000000"/>
                </a:solidFill>
                <a:latin typeface="Calibri"/>
                <a:cs typeface="+mn-cs"/>
              </a:rPr>
              <a:t>of patients said that provider </a:t>
            </a:r>
            <a:r>
              <a:rPr lang="en-US" b="1" dirty="0">
                <a:solidFill>
                  <a:srgbClr val="0070C0"/>
                </a:solidFill>
                <a:latin typeface="Calibri"/>
                <a:cs typeface="+mn-cs"/>
              </a:rPr>
              <a:t>empathy was the most important factor </a:t>
            </a:r>
            <a:r>
              <a:rPr lang="en-US" dirty="0">
                <a:solidFill>
                  <a:srgbClr val="000000"/>
                </a:solidFill>
                <a:latin typeface="Calibri"/>
                <a:cs typeface="+mn-cs"/>
              </a:rPr>
              <a:t>in their satisfaction with care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640B80-4621-3275-F540-92849BAA00B1}"/>
              </a:ext>
            </a:extLst>
          </p:cNvPr>
          <p:cNvSpPr/>
          <p:nvPr/>
        </p:nvSpPr>
        <p:spPr>
          <a:xfrm>
            <a:off x="260195" y="5714999"/>
            <a:ext cx="4265902" cy="503105"/>
          </a:xfrm>
          <a:prstGeom prst="rect">
            <a:avLst/>
          </a:prstGeom>
          <a:solidFill>
            <a:srgbClr val="ECEC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6D37D4-E4E1-2C96-583B-2622C0DA1EF7}"/>
              </a:ext>
            </a:extLst>
          </p:cNvPr>
          <p:cNvSpPr/>
          <p:nvPr/>
        </p:nvSpPr>
        <p:spPr>
          <a:xfrm>
            <a:off x="260195" y="-503963"/>
            <a:ext cx="4265902" cy="503105"/>
          </a:xfrm>
          <a:prstGeom prst="rect">
            <a:avLst/>
          </a:prstGeom>
          <a:solidFill>
            <a:srgbClr val="ECEC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5DD7D8D0-4518-5F3C-1553-1D6DBB36C40A}"/>
              </a:ext>
            </a:extLst>
          </p:cNvPr>
          <p:cNvGraphicFramePr/>
          <p:nvPr/>
        </p:nvGraphicFramePr>
        <p:xfrm>
          <a:off x="4617322" y="1907343"/>
          <a:ext cx="1657513" cy="1459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7" name="Text Placeholder 22">
            <a:extLst>
              <a:ext uri="{FF2B5EF4-FFF2-40B4-BE49-F238E27FC236}">
                <a16:creationId xmlns:a16="http://schemas.microsoft.com/office/drawing/2014/main" id="{BB7BFBA0-B4DB-9E86-A5E4-316431C6456F}"/>
              </a:ext>
            </a:extLst>
          </p:cNvPr>
          <p:cNvSpPr txBox="1">
            <a:spLocks/>
          </p:cNvSpPr>
          <p:nvPr/>
        </p:nvSpPr>
        <p:spPr>
          <a:xfrm>
            <a:off x="6385572" y="3750535"/>
            <a:ext cx="2929373" cy="133522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5425" indent="-225425" algn="l" defTabSz="457200" rtl="0" eaLnBrk="1" latinLnBrk="0" hangingPunct="1">
              <a:spcBef>
                <a:spcPts val="0"/>
              </a:spcBef>
              <a:spcAft>
                <a:spcPts val="30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Georgia"/>
              </a:defRPr>
            </a:lvl1pPr>
            <a:lvl2pPr marL="458788" indent="-233363" algn="l" defTabSz="457200" rtl="0" eaLnBrk="1" latinLnBrk="0" hangingPunct="1"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 sz="1800" kern="1200">
                <a:solidFill>
                  <a:srgbClr val="002060"/>
                </a:solidFill>
                <a:latin typeface="+mn-lt"/>
                <a:ea typeface="+mn-ea"/>
                <a:cs typeface="Georgia"/>
              </a:defRPr>
            </a:lvl2pPr>
            <a:lvl3pPr marL="684213" indent="-225425" algn="l" defTabSz="457200" rtl="0" eaLnBrk="1" latinLnBrk="0" hangingPunct="1">
              <a:spcBef>
                <a:spcPts val="0"/>
              </a:spcBef>
              <a:spcAft>
                <a:spcPts val="30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Georgia"/>
              </a:defRPr>
            </a:lvl3pPr>
            <a:lvl4pPr marL="919163" indent="-234950" algn="l" defTabSz="457200" rtl="0" eaLnBrk="1" latinLnBrk="0" hangingPunct="1"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 sz="1800" kern="1200">
                <a:solidFill>
                  <a:srgbClr val="002060"/>
                </a:solidFill>
                <a:latin typeface="+mn-lt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02060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61970">
              <a:spcAft>
                <a:spcPts val="0"/>
              </a:spcAft>
              <a:buNone/>
              <a:defRPr/>
            </a:pPr>
            <a:r>
              <a:rPr lang="en-US" sz="5000" b="1">
                <a:solidFill>
                  <a:srgbClr val="0070C0"/>
                </a:solidFill>
                <a:latin typeface="Calibri"/>
                <a:cs typeface="+mn-cs"/>
              </a:rPr>
              <a:t>3.75x</a:t>
            </a:r>
          </a:p>
          <a:p>
            <a:pPr marL="0" indent="0" defTabSz="761970">
              <a:spcAft>
                <a:spcPts val="0"/>
              </a:spcAft>
              <a:buNone/>
              <a:defRPr/>
            </a:pPr>
            <a:r>
              <a:rPr lang="en-US" sz="1500">
                <a:solidFill>
                  <a:srgbClr val="000000"/>
                </a:solidFill>
                <a:latin typeface="Calibri"/>
                <a:cs typeface="+mn-cs"/>
              </a:rPr>
              <a:t>more likely that </a:t>
            </a:r>
            <a:r>
              <a:rPr lang="en-US" sz="1500" b="1">
                <a:solidFill>
                  <a:srgbClr val="0070C0"/>
                </a:solidFill>
                <a:latin typeface="Calibri"/>
                <a:cs typeface="+mn-cs"/>
              </a:rPr>
              <a:t>learners emotionally connect</a:t>
            </a:r>
            <a:r>
              <a:rPr lang="en-US" sz="1500">
                <a:solidFill>
                  <a:srgbClr val="000000"/>
                </a:solidFill>
                <a:latin typeface="Calibri"/>
                <a:cs typeface="+mn-cs"/>
              </a:rPr>
              <a:t> to content in virtual reality than in classroom learning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C2DC53BE-A3A6-BE10-0CCD-935F3295F7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851321" y="3882601"/>
            <a:ext cx="1203160" cy="1203160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4C6174-C292-FD54-8974-4B9E9D77A64C}"/>
              </a:ext>
            </a:extLst>
          </p:cNvPr>
          <p:cNvCxnSpPr>
            <a:cxnSpLocks/>
          </p:cNvCxnSpPr>
          <p:nvPr/>
        </p:nvCxnSpPr>
        <p:spPr>
          <a:xfrm>
            <a:off x="4493438" y="3572479"/>
            <a:ext cx="5094678" cy="0"/>
          </a:xfrm>
          <a:prstGeom prst="line">
            <a:avLst/>
          </a:prstGeom>
          <a:ln cap="rnd">
            <a:solidFill>
              <a:schemeClr val="tx2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05B268F7-D37B-BF6E-7737-D2542BB84C1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931" y="2744414"/>
            <a:ext cx="2063750" cy="2970586"/>
          </a:xfrm>
          <a:prstGeom prst="round2SameRect">
            <a:avLst/>
          </a:prstGeom>
          <a:ln w="25400">
            <a:solidFill>
              <a:schemeClr val="bg1"/>
            </a:solidFill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D7DFD1-3810-A8EA-E1DD-1DBC5CEE5D69}"/>
              </a:ext>
            </a:extLst>
          </p:cNvPr>
          <p:cNvSpPr txBox="1"/>
          <p:nvPr/>
        </p:nvSpPr>
        <p:spPr>
          <a:xfrm>
            <a:off x="9087973" y="3034279"/>
            <a:ext cx="215872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/>
            <a:r>
              <a:rPr lang="en-US" sz="875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5E279C-F490-3059-8167-75D2230AA10F}"/>
              </a:ext>
            </a:extLst>
          </p:cNvPr>
          <p:cNvSpPr txBox="1"/>
          <p:nvPr/>
        </p:nvSpPr>
        <p:spPr>
          <a:xfrm>
            <a:off x="8375667" y="4884063"/>
            <a:ext cx="215872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/>
            <a:r>
              <a:rPr lang="en-US" sz="875">
                <a:solidFill>
                  <a:srgbClr val="000000"/>
                </a:solidFill>
                <a:latin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57926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0A3203-A79A-0B78-631F-E227DD7CFE13}"/>
              </a:ext>
            </a:extLst>
          </p:cNvPr>
          <p:cNvSpPr/>
          <p:nvPr/>
        </p:nvSpPr>
        <p:spPr>
          <a:xfrm>
            <a:off x="252730" y="3357773"/>
            <a:ext cx="9654540" cy="21031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" name="Rectangle: Rounded Corners 43">
            <a:extLst>
              <a:ext uri="{FF2B5EF4-FFF2-40B4-BE49-F238E27FC236}">
                <a16:creationId xmlns:a16="http://schemas.microsoft.com/office/drawing/2014/main" id="{A888B08A-2CA5-840E-AD55-A79B86E92CC2}"/>
              </a:ext>
            </a:extLst>
          </p:cNvPr>
          <p:cNvSpPr/>
          <p:nvPr/>
        </p:nvSpPr>
        <p:spPr>
          <a:xfrm>
            <a:off x="7451998" y="1392190"/>
            <a:ext cx="2133600" cy="3779890"/>
          </a:xfrm>
          <a:prstGeom prst="roundRect">
            <a:avLst>
              <a:gd name="adj" fmla="val 6896"/>
            </a:avLst>
          </a:prstGeom>
          <a:solidFill>
            <a:srgbClr val="F2F2F2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3C5E62-E150-6AA7-FAE4-7F812A528AB4}"/>
              </a:ext>
            </a:extLst>
          </p:cNvPr>
          <p:cNvSpPr txBox="1"/>
          <p:nvPr/>
        </p:nvSpPr>
        <p:spPr>
          <a:xfrm>
            <a:off x="7592968" y="1534859"/>
            <a:ext cx="1851660" cy="171634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defTabSz="380985">
              <a:lnSpc>
                <a:spcPct val="156444"/>
              </a:lnSpc>
              <a:spcAft>
                <a:spcPts val="1500"/>
              </a:spcAft>
            </a:pP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Take Time </a:t>
            </a:r>
            <a:b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</a:b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to Reflect</a:t>
            </a:r>
            <a:endParaRPr lang="en-US" sz="1500">
              <a:solidFill>
                <a:srgbClr val="000000"/>
              </a:solidFill>
              <a:latin typeface="Calibri"/>
            </a:endParaRPr>
          </a:p>
          <a:p>
            <a:pPr defTabSz="761970">
              <a:defRPr/>
            </a:pPr>
            <a:r>
              <a: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rPr>
              <a:t>These are real Veteran experiences. Witness the ups and downs of Veteran stories to reflect on how experiencing their journey feels.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5FE8A1-C95B-5B6D-4700-0F55C95CD780}"/>
              </a:ext>
            </a:extLst>
          </p:cNvPr>
          <p:cNvCxnSpPr>
            <a:cxnSpLocks/>
          </p:cNvCxnSpPr>
          <p:nvPr/>
        </p:nvCxnSpPr>
        <p:spPr>
          <a:xfrm>
            <a:off x="8455315" y="2090651"/>
            <a:ext cx="113028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712B1DA8-1000-B37F-CC1D-5CC7293F4F7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0837035-77CE-FB5F-17CB-FA347BAF40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Embark on an Immersive Journey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C05FC6-5AE5-C450-1837-1BA43592460A}"/>
              </a:ext>
            </a:extLst>
          </p:cNvPr>
          <p:cNvGrpSpPr/>
          <p:nvPr/>
        </p:nvGrpSpPr>
        <p:grpSpPr>
          <a:xfrm>
            <a:off x="548640" y="1392190"/>
            <a:ext cx="2133600" cy="3779890"/>
            <a:chOff x="6177675" y="1670628"/>
            <a:chExt cx="2560320" cy="4535868"/>
          </a:xfrm>
        </p:grpSpPr>
        <p:sp>
          <p:nvSpPr>
            <p:cNvPr id="4" name="Rectangle: Rounded Corners 42">
              <a:extLst>
                <a:ext uri="{FF2B5EF4-FFF2-40B4-BE49-F238E27FC236}">
                  <a16:creationId xmlns:a16="http://schemas.microsoft.com/office/drawing/2014/main" id="{9C284010-4270-5FD3-A665-121BDE0F1164}"/>
                </a:ext>
              </a:extLst>
            </p:cNvPr>
            <p:cNvSpPr/>
            <p:nvPr/>
          </p:nvSpPr>
          <p:spPr>
            <a:xfrm>
              <a:off x="6177675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003F72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FA5D15A-3ACA-FD26-9466-DA638B21B558}"/>
                </a:ext>
              </a:extLst>
            </p:cNvPr>
            <p:cNvSpPr txBox="1"/>
            <p:nvPr/>
          </p:nvSpPr>
          <p:spPr>
            <a:xfrm>
              <a:off x="6350367" y="1841831"/>
              <a:ext cx="2089393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 dirty="0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Change Your </a:t>
              </a:r>
              <a:br>
                <a:rPr lang="en-US" sz="1667" b="1" dirty="0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 dirty="0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Point of View</a:t>
              </a:r>
              <a:endParaRPr lang="en-US" sz="1500" dirty="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 dirty="0">
                  <a:solidFill>
                    <a:srgbClr val="002060"/>
                  </a:solidFill>
                  <a:latin typeface="Calibri"/>
                  <a:cs typeface="Segoe UI Light" panose="020B0502040204020203" pitchFamily="34" charset="0"/>
                </a:rPr>
                <a:t>Immerse yourself in a Veteran's experience as you follow their journey from discharge through a "day-in-the-life” simulation. Gain empathy and insight.</a:t>
              </a:r>
              <a:endParaRPr lang="en-US" sz="1500" dirty="0">
                <a:solidFill>
                  <a:srgbClr val="002060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pic>
          <p:nvPicPr>
            <p:cNvPr id="7" name="Picture 6" descr="A banana and a bowl of oatmeal on a plate on a table&#10;&#10;Description automatically generated">
              <a:extLst>
                <a:ext uri="{FF2B5EF4-FFF2-40B4-BE49-F238E27FC236}">
                  <a16:creationId xmlns:a16="http://schemas.microsoft.com/office/drawing/2014/main" id="{A5A18A45-60BF-1D64-E26C-49AADAB623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1391" y="4381665"/>
              <a:ext cx="2532888" cy="1659473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DD62C9F-4F43-DBB8-4187-924ABA8F8654}"/>
                </a:ext>
              </a:extLst>
            </p:cNvPr>
            <p:cNvCxnSpPr>
              <a:cxnSpLocks/>
            </p:cNvCxnSpPr>
            <p:nvPr/>
          </p:nvCxnSpPr>
          <p:spPr>
            <a:xfrm>
              <a:off x="7381655" y="2508781"/>
              <a:ext cx="135634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68ABA1E-D833-F931-FD49-BE4F2A713061}"/>
              </a:ext>
            </a:extLst>
          </p:cNvPr>
          <p:cNvGrpSpPr/>
          <p:nvPr/>
        </p:nvGrpSpPr>
        <p:grpSpPr>
          <a:xfrm>
            <a:off x="5150878" y="1392190"/>
            <a:ext cx="2133600" cy="3779890"/>
            <a:chOff x="3420008" y="1670628"/>
            <a:chExt cx="2560320" cy="4535868"/>
          </a:xfrm>
        </p:grpSpPr>
        <p:sp>
          <p:nvSpPr>
            <p:cNvPr id="10" name="Rectangle: Rounded Corners 41">
              <a:extLst>
                <a:ext uri="{FF2B5EF4-FFF2-40B4-BE49-F238E27FC236}">
                  <a16:creationId xmlns:a16="http://schemas.microsoft.com/office/drawing/2014/main" id="{EC7FCCB5-9177-09BE-7D6A-C8E6ABF7E41A}"/>
                </a:ext>
              </a:extLst>
            </p:cNvPr>
            <p:cNvSpPr/>
            <p:nvPr/>
          </p:nvSpPr>
          <p:spPr>
            <a:xfrm>
              <a:off x="3420008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16B382-3450-3B4F-9AB6-EAAD553F6C81}"/>
                </a:ext>
              </a:extLst>
            </p:cNvPr>
            <p:cNvSpPr txBox="1"/>
            <p:nvPr/>
          </p:nvSpPr>
          <p:spPr>
            <a:xfrm>
              <a:off x="3589172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Instill “VA Way” Behaviors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training highlights </a:t>
              </a:r>
              <a:r>
                <a:rPr lang="en-US" sz="1167" i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Moments that Matter</a:t>
              </a: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 and incorporates VA’s Patient Discharge Checklist, practices such as Commit to Sit, and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SALUTE Model for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Service Recovery.</a:t>
              </a:r>
              <a:endPara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D204CB9-DE2F-B782-DB0E-95173CC94030}"/>
                </a:ext>
              </a:extLst>
            </p:cNvPr>
            <p:cNvCxnSpPr>
              <a:cxnSpLocks/>
            </p:cNvCxnSpPr>
            <p:nvPr/>
          </p:nvCxnSpPr>
          <p:spPr>
            <a:xfrm>
              <a:off x="4623988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A5FADDE-8F7F-5331-5390-3B7B5C5C7CDC}"/>
              </a:ext>
            </a:extLst>
          </p:cNvPr>
          <p:cNvGrpSpPr/>
          <p:nvPr/>
        </p:nvGrpSpPr>
        <p:grpSpPr>
          <a:xfrm>
            <a:off x="2849759" y="1392190"/>
            <a:ext cx="2133600" cy="3779890"/>
            <a:chOff x="658813" y="1670628"/>
            <a:chExt cx="2560320" cy="4535868"/>
          </a:xfrm>
        </p:grpSpPr>
        <p:sp>
          <p:nvSpPr>
            <p:cNvPr id="16" name="Rectangle: Rounded Corners 37">
              <a:extLst>
                <a:ext uri="{FF2B5EF4-FFF2-40B4-BE49-F238E27FC236}">
                  <a16:creationId xmlns:a16="http://schemas.microsoft.com/office/drawing/2014/main" id="{2D08F289-6060-0402-38FD-48B828ECD58D}"/>
                </a:ext>
              </a:extLst>
            </p:cNvPr>
            <p:cNvSpPr/>
            <p:nvPr/>
          </p:nvSpPr>
          <p:spPr>
            <a:xfrm>
              <a:off x="658813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BC94A6-0681-DAC8-F2E0-314E43310F29}"/>
                </a:ext>
              </a:extLst>
            </p:cNvPr>
            <p:cNvSpPr txBox="1"/>
            <p:nvPr/>
          </p:nvSpPr>
          <p:spPr>
            <a:xfrm>
              <a:off x="827656" y="1841831"/>
              <a:ext cx="2222634" cy="228347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Engage and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Interact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Move through the interactive environments, handle objects, and communicate with providers and your caregiver for an immersive, hands-on learning experience.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EFC4AD9-0269-D4A0-1E05-12A9B5DABD32}"/>
                </a:ext>
              </a:extLst>
            </p:cNvPr>
            <p:cNvCxnSpPr>
              <a:cxnSpLocks/>
            </p:cNvCxnSpPr>
            <p:nvPr/>
          </p:nvCxnSpPr>
          <p:spPr>
            <a:xfrm>
              <a:off x="1862793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4396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B762B2-D750-5BA4-C2A6-3F75524F28C9}"/>
              </a:ext>
            </a:extLst>
          </p:cNvPr>
          <p:cNvSpPr/>
          <p:nvPr/>
        </p:nvSpPr>
        <p:spPr>
          <a:xfrm>
            <a:off x="252730" y="3357773"/>
            <a:ext cx="9654540" cy="21031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" name="Rectangle: Rounded Corners 43">
            <a:extLst>
              <a:ext uri="{FF2B5EF4-FFF2-40B4-BE49-F238E27FC236}">
                <a16:creationId xmlns:a16="http://schemas.microsoft.com/office/drawing/2014/main" id="{A888B08A-2CA5-840E-AD55-A79B86E92CC2}"/>
              </a:ext>
            </a:extLst>
          </p:cNvPr>
          <p:cNvSpPr/>
          <p:nvPr/>
        </p:nvSpPr>
        <p:spPr>
          <a:xfrm>
            <a:off x="7451998" y="1392190"/>
            <a:ext cx="2133600" cy="3779890"/>
          </a:xfrm>
          <a:prstGeom prst="roundRect">
            <a:avLst>
              <a:gd name="adj" fmla="val 6896"/>
            </a:avLst>
          </a:prstGeom>
          <a:solidFill>
            <a:srgbClr val="F2F2F2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3C5E62-E150-6AA7-FAE4-7F812A528AB4}"/>
              </a:ext>
            </a:extLst>
          </p:cNvPr>
          <p:cNvSpPr txBox="1"/>
          <p:nvPr/>
        </p:nvSpPr>
        <p:spPr>
          <a:xfrm>
            <a:off x="7592968" y="1534859"/>
            <a:ext cx="1851660" cy="171634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defTabSz="380985">
              <a:lnSpc>
                <a:spcPct val="156444"/>
              </a:lnSpc>
              <a:spcAft>
                <a:spcPts val="1500"/>
              </a:spcAft>
            </a:pP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Take Time </a:t>
            </a:r>
            <a:b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</a:b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to Reflect</a:t>
            </a:r>
            <a:endParaRPr lang="en-US" sz="1500">
              <a:solidFill>
                <a:srgbClr val="000000"/>
              </a:solidFill>
              <a:latin typeface="Calibri"/>
            </a:endParaRPr>
          </a:p>
          <a:p>
            <a:pPr defTabSz="761970">
              <a:defRPr/>
            </a:pPr>
            <a:r>
              <a: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rPr>
              <a:t>These are real Veteran experiences. Witness the ups and downs of Veteran stories to reflect on how experiencing their journey feels.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5FE8A1-C95B-5B6D-4700-0F55C95CD780}"/>
              </a:ext>
            </a:extLst>
          </p:cNvPr>
          <p:cNvCxnSpPr>
            <a:cxnSpLocks/>
          </p:cNvCxnSpPr>
          <p:nvPr/>
        </p:nvCxnSpPr>
        <p:spPr>
          <a:xfrm>
            <a:off x="8455315" y="2090651"/>
            <a:ext cx="113028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712B1DA8-1000-B37F-CC1D-5CC7293F4F7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0837035-77CE-FB5F-17CB-FA347BAF40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Embark on an Immersive Journey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1BD5CA2-7413-6974-488D-FDF47290E82B}"/>
              </a:ext>
            </a:extLst>
          </p:cNvPr>
          <p:cNvGrpSpPr/>
          <p:nvPr/>
        </p:nvGrpSpPr>
        <p:grpSpPr>
          <a:xfrm>
            <a:off x="548640" y="1392190"/>
            <a:ext cx="2133600" cy="3779890"/>
            <a:chOff x="6177675" y="1670628"/>
            <a:chExt cx="2560320" cy="4535868"/>
          </a:xfrm>
        </p:grpSpPr>
        <p:sp>
          <p:nvSpPr>
            <p:cNvPr id="4" name="Rectangle: Rounded Corners 42">
              <a:extLst>
                <a:ext uri="{FF2B5EF4-FFF2-40B4-BE49-F238E27FC236}">
                  <a16:creationId xmlns:a16="http://schemas.microsoft.com/office/drawing/2014/main" id="{FDCE549B-3B72-4D46-BF8C-AAB8013AE124}"/>
                </a:ext>
              </a:extLst>
            </p:cNvPr>
            <p:cNvSpPr/>
            <p:nvPr/>
          </p:nvSpPr>
          <p:spPr>
            <a:xfrm>
              <a:off x="6177675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003F72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C22664-7A10-6AE2-7871-170B4D51F976}"/>
                </a:ext>
              </a:extLst>
            </p:cNvPr>
            <p:cNvSpPr txBox="1"/>
            <p:nvPr/>
          </p:nvSpPr>
          <p:spPr>
            <a:xfrm>
              <a:off x="6350367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Change Your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Point of View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Immerse yourself in a Veteran's experience as you follow their journey from discharge through a "day-in-the-life” simulation. Gain empathy and insight.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542BED4-B5E1-B341-C767-F3607932E9BD}"/>
                </a:ext>
              </a:extLst>
            </p:cNvPr>
            <p:cNvCxnSpPr>
              <a:cxnSpLocks/>
            </p:cNvCxnSpPr>
            <p:nvPr/>
          </p:nvCxnSpPr>
          <p:spPr>
            <a:xfrm>
              <a:off x="7381655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C6FE995-CA35-6E73-51FD-BEA3901479CD}"/>
              </a:ext>
            </a:extLst>
          </p:cNvPr>
          <p:cNvGrpSpPr/>
          <p:nvPr/>
        </p:nvGrpSpPr>
        <p:grpSpPr>
          <a:xfrm>
            <a:off x="5150878" y="1392190"/>
            <a:ext cx="2133600" cy="3779890"/>
            <a:chOff x="3420008" y="1670628"/>
            <a:chExt cx="2560320" cy="4535868"/>
          </a:xfrm>
        </p:grpSpPr>
        <p:sp>
          <p:nvSpPr>
            <p:cNvPr id="9" name="Rectangle: Rounded Corners 41">
              <a:extLst>
                <a:ext uri="{FF2B5EF4-FFF2-40B4-BE49-F238E27FC236}">
                  <a16:creationId xmlns:a16="http://schemas.microsoft.com/office/drawing/2014/main" id="{7CB7DAEA-8422-8814-632F-51A550615FAA}"/>
                </a:ext>
              </a:extLst>
            </p:cNvPr>
            <p:cNvSpPr/>
            <p:nvPr/>
          </p:nvSpPr>
          <p:spPr>
            <a:xfrm>
              <a:off x="3420008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47806B2-6BB5-D604-8517-4D2632C6BCF4}"/>
                </a:ext>
              </a:extLst>
            </p:cNvPr>
            <p:cNvSpPr txBox="1"/>
            <p:nvPr/>
          </p:nvSpPr>
          <p:spPr>
            <a:xfrm>
              <a:off x="3589172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Instill “VA Way” Behaviors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training highlights </a:t>
              </a:r>
              <a:r>
                <a:rPr lang="en-US" sz="1167" i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Moments that Matter</a:t>
              </a: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 and incorporates VA’s Patient Discharge Checklist, practices such as Commit to Sit, and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SALUTE Model for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Service Recovery.</a:t>
              </a:r>
              <a:endPara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2BECF0E-F3C4-CC11-FC32-72E0DA7231A8}"/>
                </a:ext>
              </a:extLst>
            </p:cNvPr>
            <p:cNvCxnSpPr>
              <a:cxnSpLocks/>
            </p:cNvCxnSpPr>
            <p:nvPr/>
          </p:nvCxnSpPr>
          <p:spPr>
            <a:xfrm>
              <a:off x="4623988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D48995-4AFE-F8A2-945A-4698DEBF4B03}"/>
              </a:ext>
            </a:extLst>
          </p:cNvPr>
          <p:cNvGrpSpPr/>
          <p:nvPr/>
        </p:nvGrpSpPr>
        <p:grpSpPr>
          <a:xfrm>
            <a:off x="2849759" y="1392190"/>
            <a:ext cx="2133600" cy="3779890"/>
            <a:chOff x="658813" y="1670628"/>
            <a:chExt cx="2560320" cy="4535868"/>
          </a:xfrm>
        </p:grpSpPr>
        <p:sp>
          <p:nvSpPr>
            <p:cNvPr id="15" name="Rectangle: Rounded Corners 37">
              <a:extLst>
                <a:ext uri="{FF2B5EF4-FFF2-40B4-BE49-F238E27FC236}">
                  <a16:creationId xmlns:a16="http://schemas.microsoft.com/office/drawing/2014/main" id="{10CE41B7-C02F-3A99-5C7A-20B0CD20DD81}"/>
                </a:ext>
              </a:extLst>
            </p:cNvPr>
            <p:cNvSpPr/>
            <p:nvPr/>
          </p:nvSpPr>
          <p:spPr>
            <a:xfrm>
              <a:off x="658813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accent4"/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C848B24-BD8E-5DCC-083A-4623BE49EB84}"/>
                </a:ext>
              </a:extLst>
            </p:cNvPr>
            <p:cNvSpPr txBox="1"/>
            <p:nvPr/>
          </p:nvSpPr>
          <p:spPr>
            <a:xfrm>
              <a:off x="827656" y="1841831"/>
              <a:ext cx="2222634" cy="228347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Engage and </a:t>
              </a:r>
              <a:br>
                <a:rPr lang="en-US" sz="1667" b="1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00206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Interact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002060"/>
                  </a:solidFill>
                  <a:latin typeface="Calibri"/>
                  <a:cs typeface="Segoe UI Light" panose="020B0502040204020203" pitchFamily="34" charset="0"/>
                </a:rPr>
                <a:t>Move through the interactive environments, handle objects, and communicate with providers and your caregiver for an immersive, hands-on learning experience.</a:t>
              </a:r>
            </a:p>
          </p:txBody>
        </p:sp>
        <p:pic>
          <p:nvPicPr>
            <p:cNvPr id="17" name="Picture 16" descr="A video game of a nurse&#10;&#10;Description automatically generated">
              <a:extLst>
                <a:ext uri="{FF2B5EF4-FFF2-40B4-BE49-F238E27FC236}">
                  <a16:creationId xmlns:a16="http://schemas.microsoft.com/office/drawing/2014/main" id="{D6591BD7-F86B-DD08-522C-D7ACC8352A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/>
            <a:stretch/>
          </p:blipFill>
          <p:spPr>
            <a:xfrm>
              <a:off x="672529" y="4381666"/>
              <a:ext cx="2532888" cy="1659473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65A504-76A1-5D70-418C-E78DC9C104C2}"/>
                </a:ext>
              </a:extLst>
            </p:cNvPr>
            <p:cNvCxnSpPr>
              <a:cxnSpLocks/>
            </p:cNvCxnSpPr>
            <p:nvPr/>
          </p:nvCxnSpPr>
          <p:spPr>
            <a:xfrm>
              <a:off x="1862793" y="2508781"/>
              <a:ext cx="135634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53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050C0D-9B6D-76BA-5EF6-8C2009BFEBA6}"/>
              </a:ext>
            </a:extLst>
          </p:cNvPr>
          <p:cNvSpPr/>
          <p:nvPr/>
        </p:nvSpPr>
        <p:spPr>
          <a:xfrm>
            <a:off x="252730" y="3357773"/>
            <a:ext cx="9654540" cy="21031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" name="Rectangle: Rounded Corners 43">
            <a:extLst>
              <a:ext uri="{FF2B5EF4-FFF2-40B4-BE49-F238E27FC236}">
                <a16:creationId xmlns:a16="http://schemas.microsoft.com/office/drawing/2014/main" id="{A888B08A-2CA5-840E-AD55-A79B86E92CC2}"/>
              </a:ext>
            </a:extLst>
          </p:cNvPr>
          <p:cNvSpPr/>
          <p:nvPr/>
        </p:nvSpPr>
        <p:spPr>
          <a:xfrm>
            <a:off x="7451998" y="1392190"/>
            <a:ext cx="2133600" cy="3779890"/>
          </a:xfrm>
          <a:prstGeom prst="roundRect">
            <a:avLst>
              <a:gd name="adj" fmla="val 6896"/>
            </a:avLst>
          </a:prstGeom>
          <a:solidFill>
            <a:srgbClr val="F2F2F2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3C5E62-E150-6AA7-FAE4-7F812A528AB4}"/>
              </a:ext>
            </a:extLst>
          </p:cNvPr>
          <p:cNvSpPr txBox="1"/>
          <p:nvPr/>
        </p:nvSpPr>
        <p:spPr>
          <a:xfrm>
            <a:off x="7592968" y="1534859"/>
            <a:ext cx="1851660" cy="171634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defTabSz="380985">
              <a:lnSpc>
                <a:spcPct val="149659"/>
              </a:lnSpc>
              <a:spcAft>
                <a:spcPts val="1500"/>
              </a:spcAft>
            </a:pP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Take Time </a:t>
            </a:r>
            <a:b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</a:br>
            <a:r>
              <a:rPr lang="en-US" sz="1667" b="1">
                <a:solidFill>
                  <a:srgbClr val="FFFFFF">
                    <a:lumMod val="75000"/>
                  </a:srgbClr>
                </a:solidFill>
                <a:latin typeface="Calibri"/>
                <a:ea typeface="Times New Roman" panose="02020603050405020304" pitchFamily="18" charset="0"/>
              </a:rPr>
              <a:t>to Reflect</a:t>
            </a:r>
            <a:endParaRPr lang="en-US" sz="1500">
              <a:solidFill>
                <a:srgbClr val="000000"/>
              </a:solidFill>
              <a:latin typeface="Calibri"/>
            </a:endParaRPr>
          </a:p>
          <a:p>
            <a:pPr defTabSz="761970">
              <a:defRPr/>
            </a:pPr>
            <a:r>
              <a: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rPr>
              <a:t>These are real Veteran experiences. Witness the ups and downs of Veteran stories to reflect on how experiencing their journey feels.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5FE8A1-C95B-5B6D-4700-0F55C95CD780}"/>
              </a:ext>
            </a:extLst>
          </p:cNvPr>
          <p:cNvCxnSpPr>
            <a:cxnSpLocks/>
          </p:cNvCxnSpPr>
          <p:nvPr/>
        </p:nvCxnSpPr>
        <p:spPr>
          <a:xfrm>
            <a:off x="8455315" y="2090651"/>
            <a:ext cx="113028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712B1DA8-1000-B37F-CC1D-5CC7293F4F7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0837035-77CE-FB5F-17CB-FA347BAF40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Embark on an Immersive Journey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69739-C0A4-2DF8-AABE-0BB80E984A8F}"/>
              </a:ext>
            </a:extLst>
          </p:cNvPr>
          <p:cNvGrpSpPr/>
          <p:nvPr/>
        </p:nvGrpSpPr>
        <p:grpSpPr>
          <a:xfrm>
            <a:off x="548640" y="1392190"/>
            <a:ext cx="2133600" cy="3779890"/>
            <a:chOff x="6177675" y="1670628"/>
            <a:chExt cx="2560320" cy="4535868"/>
          </a:xfrm>
        </p:grpSpPr>
        <p:sp>
          <p:nvSpPr>
            <p:cNvPr id="4" name="Rectangle: Rounded Corners 42">
              <a:extLst>
                <a:ext uri="{FF2B5EF4-FFF2-40B4-BE49-F238E27FC236}">
                  <a16:creationId xmlns:a16="http://schemas.microsoft.com/office/drawing/2014/main" id="{885FE3C6-C508-5AA0-A19C-3742107E5654}"/>
                </a:ext>
              </a:extLst>
            </p:cNvPr>
            <p:cNvSpPr/>
            <p:nvPr/>
          </p:nvSpPr>
          <p:spPr>
            <a:xfrm>
              <a:off x="6177675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003F72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7F319D-E3E0-02A1-E3E9-1D92CD23635D}"/>
                </a:ext>
              </a:extLst>
            </p:cNvPr>
            <p:cNvSpPr txBox="1"/>
            <p:nvPr/>
          </p:nvSpPr>
          <p:spPr>
            <a:xfrm>
              <a:off x="6350367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49659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Change Your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Point of View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Immerse yourself in a Veteran's experience as you follow their journey from discharge through a "day-in-the-life” simulation. Gain empathy and insight.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2B3E687-A069-3C1C-4768-2CCEC7898474}"/>
                </a:ext>
              </a:extLst>
            </p:cNvPr>
            <p:cNvCxnSpPr>
              <a:cxnSpLocks/>
            </p:cNvCxnSpPr>
            <p:nvPr/>
          </p:nvCxnSpPr>
          <p:spPr>
            <a:xfrm>
              <a:off x="7381655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8BE8BD7-682F-01E4-3999-932CD7CE9487}"/>
              </a:ext>
            </a:extLst>
          </p:cNvPr>
          <p:cNvGrpSpPr/>
          <p:nvPr/>
        </p:nvGrpSpPr>
        <p:grpSpPr>
          <a:xfrm>
            <a:off x="2849759" y="1392190"/>
            <a:ext cx="2133600" cy="3779890"/>
            <a:chOff x="658813" y="1670628"/>
            <a:chExt cx="2560320" cy="4535868"/>
          </a:xfrm>
        </p:grpSpPr>
        <p:sp>
          <p:nvSpPr>
            <p:cNvPr id="9" name="Rectangle: Rounded Corners 37">
              <a:extLst>
                <a:ext uri="{FF2B5EF4-FFF2-40B4-BE49-F238E27FC236}">
                  <a16:creationId xmlns:a16="http://schemas.microsoft.com/office/drawing/2014/main" id="{FD30FC73-CCFB-E4C4-FBB3-D25BFDC9D506}"/>
                </a:ext>
              </a:extLst>
            </p:cNvPr>
            <p:cNvSpPr/>
            <p:nvPr/>
          </p:nvSpPr>
          <p:spPr>
            <a:xfrm>
              <a:off x="658813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4D5D81-7E93-0C3B-E856-E4F0AB5ED33E}"/>
                </a:ext>
              </a:extLst>
            </p:cNvPr>
            <p:cNvSpPr txBox="1"/>
            <p:nvPr/>
          </p:nvSpPr>
          <p:spPr>
            <a:xfrm>
              <a:off x="827656" y="1841831"/>
              <a:ext cx="2222634" cy="228347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49659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Engage and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Interact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Move through the interactive environments, handle objects, and communicate with providers and your caregiver for an immersive, hands-on learning experience.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85BA46-2C28-87DD-4500-98D826274900}"/>
                </a:ext>
              </a:extLst>
            </p:cNvPr>
            <p:cNvCxnSpPr>
              <a:cxnSpLocks/>
            </p:cNvCxnSpPr>
            <p:nvPr/>
          </p:nvCxnSpPr>
          <p:spPr>
            <a:xfrm>
              <a:off x="1862793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C4343F-CF2C-B2B0-40B0-58EADE53CAB7}"/>
              </a:ext>
            </a:extLst>
          </p:cNvPr>
          <p:cNvGrpSpPr/>
          <p:nvPr/>
        </p:nvGrpSpPr>
        <p:grpSpPr>
          <a:xfrm>
            <a:off x="5150878" y="1392190"/>
            <a:ext cx="2133600" cy="3779890"/>
            <a:chOff x="3420008" y="1670628"/>
            <a:chExt cx="2560320" cy="4535868"/>
          </a:xfrm>
        </p:grpSpPr>
        <p:sp>
          <p:nvSpPr>
            <p:cNvPr id="15" name="Rectangle: Rounded Corners 41">
              <a:extLst>
                <a:ext uri="{FF2B5EF4-FFF2-40B4-BE49-F238E27FC236}">
                  <a16:creationId xmlns:a16="http://schemas.microsoft.com/office/drawing/2014/main" id="{B91DC67D-14D1-5FEE-C856-3095A95F55E7}"/>
                </a:ext>
              </a:extLst>
            </p:cNvPr>
            <p:cNvSpPr/>
            <p:nvPr/>
          </p:nvSpPr>
          <p:spPr>
            <a:xfrm>
              <a:off x="3420008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E1B748-C143-8BB4-7069-F5078E240E5C}"/>
                </a:ext>
              </a:extLst>
            </p:cNvPr>
            <p:cNvSpPr txBox="1"/>
            <p:nvPr/>
          </p:nvSpPr>
          <p:spPr>
            <a:xfrm>
              <a:off x="3589172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49659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Instill “VA Way” Behaviors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The training highlights </a:t>
              </a:r>
              <a:r>
                <a:rPr lang="en-US" sz="1167" i="1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Moments that Matter</a:t>
              </a:r>
              <a: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 and incorporates VA’s Patient Discharge Checklist, practices such as Commit to Sit, and </a:t>
              </a:r>
              <a:b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the SALUTE Model for </a:t>
              </a:r>
              <a:b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Service Recovery.</a:t>
              </a:r>
              <a:endParaRPr lang="en-US" sz="1167">
                <a:solidFill>
                  <a:srgbClr val="002060"/>
                </a:solidFill>
                <a:latin typeface="Calibri"/>
                <a:cs typeface="Segoe UI Light" panose="020B0502040204020203" pitchFamily="34" charset="0"/>
              </a:endParaRPr>
            </a:p>
          </p:txBody>
        </p:sp>
        <p:pic>
          <p:nvPicPr>
            <p:cNvPr id="17" name="Picture 16" descr="A person in a blue dress holding a paper&#10;&#10;Description automatically generated">
              <a:extLst>
                <a:ext uri="{FF2B5EF4-FFF2-40B4-BE49-F238E27FC236}">
                  <a16:creationId xmlns:a16="http://schemas.microsoft.com/office/drawing/2014/main" id="{F14886A0-1FD5-1C89-EC02-F97279777523}"/>
                </a:ext>
              </a:extLst>
            </p:cNvPr>
            <p:cNvPicPr>
              <a:picLocks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33724" y="4575658"/>
              <a:ext cx="2546604" cy="1465481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2D427F5-551F-F0FA-CB6F-CB608551A8CF}"/>
                </a:ext>
              </a:extLst>
            </p:cNvPr>
            <p:cNvCxnSpPr>
              <a:cxnSpLocks/>
            </p:cNvCxnSpPr>
            <p:nvPr/>
          </p:nvCxnSpPr>
          <p:spPr>
            <a:xfrm>
              <a:off x="4623988" y="2508781"/>
              <a:ext cx="135634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5385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3129DC-D832-37CF-9C85-82696EB6F9C4}"/>
              </a:ext>
            </a:extLst>
          </p:cNvPr>
          <p:cNvSpPr/>
          <p:nvPr/>
        </p:nvSpPr>
        <p:spPr>
          <a:xfrm>
            <a:off x="252730" y="3357773"/>
            <a:ext cx="9654540" cy="21031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D6D3F4-19B6-AB54-07CC-912FE15F28F3}"/>
              </a:ext>
            </a:extLst>
          </p:cNvPr>
          <p:cNvGrpSpPr/>
          <p:nvPr/>
        </p:nvGrpSpPr>
        <p:grpSpPr>
          <a:xfrm>
            <a:off x="7451998" y="1392190"/>
            <a:ext cx="2133600" cy="3779890"/>
            <a:chOff x="8942398" y="1670628"/>
            <a:chExt cx="2560320" cy="4535868"/>
          </a:xfrm>
        </p:grpSpPr>
        <p:sp>
          <p:nvSpPr>
            <p:cNvPr id="37" name="Rectangle: Rounded Corners 43">
              <a:extLst>
                <a:ext uri="{FF2B5EF4-FFF2-40B4-BE49-F238E27FC236}">
                  <a16:creationId xmlns:a16="http://schemas.microsoft.com/office/drawing/2014/main" id="{A888B08A-2CA5-840E-AD55-A79B86E92CC2}"/>
                </a:ext>
              </a:extLst>
            </p:cNvPr>
            <p:cNvSpPr/>
            <p:nvPr/>
          </p:nvSpPr>
          <p:spPr>
            <a:xfrm>
              <a:off x="8942398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B3C5E62-E150-6AA7-FAE4-7F812A528AB4}"/>
                </a:ext>
              </a:extLst>
            </p:cNvPr>
            <p:cNvSpPr txBox="1"/>
            <p:nvPr/>
          </p:nvSpPr>
          <p:spPr>
            <a:xfrm>
              <a:off x="9111562" y="1841830"/>
              <a:ext cx="2221992" cy="205960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Take Time </a:t>
              </a:r>
              <a:br>
                <a:rPr lang="en-US" sz="1667" b="1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002060"/>
                  </a:solidFill>
                  <a:latin typeface="Calibri"/>
                  <a:ea typeface="Times New Roman" panose="02020603050405020304" pitchFamily="18" charset="0"/>
                </a:rPr>
                <a:t>to Reflect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002060"/>
                  </a:solidFill>
                  <a:latin typeface="Calibri"/>
                  <a:cs typeface="Segoe UI Light" panose="020B0502040204020203" pitchFamily="34" charset="0"/>
                </a:rPr>
                <a:t>These are real Veteran experiences. Witness the ups and downs of Veteran stories to reflect on how experiencing their journey feels.</a:t>
              </a:r>
            </a:p>
          </p:txBody>
        </p:sp>
        <p:pic>
          <p:nvPicPr>
            <p:cNvPr id="41" name="Picture 40" descr="A screen shot of a computer screen&#10;&#10;Description automatically generated">
              <a:extLst>
                <a:ext uri="{FF2B5EF4-FFF2-40B4-BE49-F238E27FC236}">
                  <a16:creationId xmlns:a16="http://schemas.microsoft.com/office/drawing/2014/main" id="{8D516DD0-3E84-57F3-185B-1F7BB1E384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56114" y="4381664"/>
              <a:ext cx="2532888" cy="1659473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05FE8A1-C95B-5B6D-4700-0F55C95CD7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46378" y="2508781"/>
              <a:ext cx="135634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712B1DA8-1000-B37F-CC1D-5CC7293F4F7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Solution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0837035-77CE-FB5F-17CB-FA347BAF40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Embark on an Immersive Journey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A03AC4-32B6-F921-EC3E-911AF46A39CD}"/>
              </a:ext>
            </a:extLst>
          </p:cNvPr>
          <p:cNvGrpSpPr/>
          <p:nvPr/>
        </p:nvGrpSpPr>
        <p:grpSpPr>
          <a:xfrm>
            <a:off x="548640" y="1392190"/>
            <a:ext cx="2133600" cy="3779890"/>
            <a:chOff x="6177675" y="1670628"/>
            <a:chExt cx="2560320" cy="4535868"/>
          </a:xfrm>
        </p:grpSpPr>
        <p:sp>
          <p:nvSpPr>
            <p:cNvPr id="9" name="Rectangle: Rounded Corners 42">
              <a:extLst>
                <a:ext uri="{FF2B5EF4-FFF2-40B4-BE49-F238E27FC236}">
                  <a16:creationId xmlns:a16="http://schemas.microsoft.com/office/drawing/2014/main" id="{FDB7B047-4A36-44C0-5025-271543FBAEA2}"/>
                </a:ext>
              </a:extLst>
            </p:cNvPr>
            <p:cNvSpPr/>
            <p:nvPr/>
          </p:nvSpPr>
          <p:spPr>
            <a:xfrm>
              <a:off x="6177675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003F72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9A9AD01-2428-FE17-CE8B-0045FB9DBCF5}"/>
                </a:ext>
              </a:extLst>
            </p:cNvPr>
            <p:cNvSpPr txBox="1"/>
            <p:nvPr/>
          </p:nvSpPr>
          <p:spPr>
            <a:xfrm>
              <a:off x="6350367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Change Your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Point of View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Immerse yourself in a Veteran's experience as you follow their journey from discharge through a "day-in-the-life” simulation. Gain empathy and insight.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69EA1E-6088-344D-2AD9-A07745DF1549}"/>
                </a:ext>
              </a:extLst>
            </p:cNvPr>
            <p:cNvCxnSpPr>
              <a:cxnSpLocks/>
            </p:cNvCxnSpPr>
            <p:nvPr/>
          </p:nvCxnSpPr>
          <p:spPr>
            <a:xfrm>
              <a:off x="7381655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531E79B-30F2-8B97-5C96-4E4A50005059}"/>
              </a:ext>
            </a:extLst>
          </p:cNvPr>
          <p:cNvGrpSpPr/>
          <p:nvPr/>
        </p:nvGrpSpPr>
        <p:grpSpPr>
          <a:xfrm>
            <a:off x="5150878" y="1392190"/>
            <a:ext cx="2133600" cy="3779890"/>
            <a:chOff x="3420008" y="1670628"/>
            <a:chExt cx="2560320" cy="4535868"/>
          </a:xfrm>
        </p:grpSpPr>
        <p:sp>
          <p:nvSpPr>
            <p:cNvPr id="15" name="Rectangle: Rounded Corners 41">
              <a:extLst>
                <a:ext uri="{FF2B5EF4-FFF2-40B4-BE49-F238E27FC236}">
                  <a16:creationId xmlns:a16="http://schemas.microsoft.com/office/drawing/2014/main" id="{CFB044B6-77C5-001B-0AF9-E26E6A43C2AE}"/>
                </a:ext>
              </a:extLst>
            </p:cNvPr>
            <p:cNvSpPr/>
            <p:nvPr/>
          </p:nvSpPr>
          <p:spPr>
            <a:xfrm>
              <a:off x="3420008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2BA6FF-92C5-F4E6-02CD-664DE9A304B1}"/>
                </a:ext>
              </a:extLst>
            </p:cNvPr>
            <p:cNvSpPr txBox="1"/>
            <p:nvPr/>
          </p:nvSpPr>
          <p:spPr>
            <a:xfrm>
              <a:off x="3589172" y="1841831"/>
              <a:ext cx="2221992" cy="229559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Instill “VA Way” Behaviors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training highlights </a:t>
              </a:r>
              <a:r>
                <a:rPr lang="en-US" sz="1167" i="1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Moments that Matter</a:t>
              </a: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 and incorporates VA’s Patient Discharge Checklist, practices such as Commit to Sit, and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the SALUTE Model for </a:t>
              </a:r>
              <a:b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</a:b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ea typeface="Times New Roman" panose="02020603050405020304" pitchFamily="18" charset="0"/>
                </a:rPr>
                <a:t>Service Recovery.</a:t>
              </a:r>
              <a:endParaRPr lang="en-US" sz="1167">
                <a:solidFill>
                  <a:srgbClr val="FFFFFF">
                    <a:lumMod val="75000"/>
                  </a:srgbClr>
                </a:solidFill>
                <a:latin typeface="Calibri"/>
                <a:cs typeface="Segoe UI Light" panose="020B0502040204020203" pitchFamily="34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1C289BD-AE6A-33B5-DA6F-72B7B579CC8F}"/>
                </a:ext>
              </a:extLst>
            </p:cNvPr>
            <p:cNvCxnSpPr>
              <a:cxnSpLocks/>
            </p:cNvCxnSpPr>
            <p:nvPr/>
          </p:nvCxnSpPr>
          <p:spPr>
            <a:xfrm>
              <a:off x="4623988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FC86452-C57A-566C-27B4-BF0B74B48E08}"/>
              </a:ext>
            </a:extLst>
          </p:cNvPr>
          <p:cNvGrpSpPr/>
          <p:nvPr/>
        </p:nvGrpSpPr>
        <p:grpSpPr>
          <a:xfrm>
            <a:off x="2849759" y="1392190"/>
            <a:ext cx="2133600" cy="3779890"/>
            <a:chOff x="658813" y="1670628"/>
            <a:chExt cx="2560320" cy="4535868"/>
          </a:xfrm>
        </p:grpSpPr>
        <p:sp>
          <p:nvSpPr>
            <p:cNvPr id="19" name="Rectangle: Rounded Corners 37">
              <a:extLst>
                <a:ext uri="{FF2B5EF4-FFF2-40B4-BE49-F238E27FC236}">
                  <a16:creationId xmlns:a16="http://schemas.microsoft.com/office/drawing/2014/main" id="{B9A0F27C-B88A-B302-36C3-3BFE13BFC16C}"/>
                </a:ext>
              </a:extLst>
            </p:cNvPr>
            <p:cNvSpPr/>
            <p:nvPr/>
          </p:nvSpPr>
          <p:spPr>
            <a:xfrm>
              <a:off x="658813" y="1670628"/>
              <a:ext cx="2560320" cy="4535868"/>
            </a:xfrm>
            <a:prstGeom prst="roundRect">
              <a:avLst>
                <a:gd name="adj" fmla="val 6896"/>
              </a:avLst>
            </a:prstGeom>
            <a:solidFill>
              <a:srgbClr val="F2F2F2"/>
            </a:soli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811A2E-3EF7-6A0B-174C-21F28729613F}"/>
                </a:ext>
              </a:extLst>
            </p:cNvPr>
            <p:cNvSpPr txBox="1"/>
            <p:nvPr/>
          </p:nvSpPr>
          <p:spPr>
            <a:xfrm>
              <a:off x="827656" y="1841831"/>
              <a:ext cx="2222634" cy="228347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>
                <a:lnSpc>
                  <a:spcPct val="156444"/>
                </a:lnSpc>
                <a:spcAft>
                  <a:spcPts val="1500"/>
                </a:spcAft>
              </a:pP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Engage and </a:t>
              </a:r>
              <a:b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</a:br>
              <a:r>
                <a:rPr lang="en-US" sz="1667" b="1">
                  <a:solidFill>
                    <a:srgbClr val="FFFFFF">
                      <a:lumMod val="75000"/>
                    </a:srgbClr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Interact</a:t>
              </a:r>
              <a:endParaRPr lang="en-US" sz="1500">
                <a:solidFill>
                  <a:srgbClr val="000000"/>
                </a:solidFill>
                <a:latin typeface="Calibri"/>
              </a:endParaRPr>
            </a:p>
            <a:p>
              <a:pPr defTabSz="761970">
                <a:defRPr/>
              </a:pPr>
              <a:r>
                <a:rPr lang="en-US" sz="1167">
                  <a:solidFill>
                    <a:srgbClr val="FFFFFF">
                      <a:lumMod val="75000"/>
                    </a:srgbClr>
                  </a:solidFill>
                  <a:latin typeface="Calibri"/>
                  <a:cs typeface="Segoe UI Light" panose="020B0502040204020203" pitchFamily="34" charset="0"/>
                </a:rPr>
                <a:t>Move through the interactive environments, handle objects, and communicate with providers and your caregiver for an immersive, hands-on learning experience.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62E6982-711D-1E2A-CF48-90351FF70FB3}"/>
                </a:ext>
              </a:extLst>
            </p:cNvPr>
            <p:cNvCxnSpPr>
              <a:cxnSpLocks/>
            </p:cNvCxnSpPr>
            <p:nvPr/>
          </p:nvCxnSpPr>
          <p:spPr>
            <a:xfrm>
              <a:off x="1862793" y="2508781"/>
              <a:ext cx="135634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0519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FCE808-0C1A-BF6E-53E9-C5DB71A56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619" y="77525"/>
            <a:ext cx="10241237" cy="56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134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0590F-33CA-6047-A456-377425BFE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Building Empathy through Virtual Reality as the Next Step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DD7FF-8B92-3D48-AFBA-3ACA5737B26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algn="r"/>
            <a:fld id="{00000000-1234-1234-1234-123412341234}" type="slidenum">
              <a:rPr lang="en-US" smtClean="0"/>
              <a:pPr algn="r"/>
              <a:t>20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CC22B3-44AC-C62F-2D27-089C889AC294}"/>
              </a:ext>
            </a:extLst>
          </p:cNvPr>
          <p:cNvSpPr txBox="1"/>
          <p:nvPr/>
        </p:nvSpPr>
        <p:spPr>
          <a:xfrm>
            <a:off x="425603" y="999478"/>
            <a:ext cx="930879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IDFont+F4"/>
              </a:rPr>
              <a:t>This experience, brought to you by the Office of Healthcare Innovation &amp; Learning and VEO, is designed to inform and empower staff and, ultimately, </a:t>
            </a:r>
            <a:r>
              <a:rPr lang="en-US" sz="1600" b="1" dirty="0">
                <a:latin typeface="CIDFont+F4"/>
              </a:rPr>
              <a:t>improve the inpatient experience </a:t>
            </a:r>
            <a:r>
              <a:rPr lang="en-US" sz="1600" dirty="0">
                <a:latin typeface="CIDFont+F4"/>
              </a:rPr>
              <a:t>at VA Medical Centers.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816B82-BE7E-3F17-DC5D-E160F8456DBF}"/>
              </a:ext>
            </a:extLst>
          </p:cNvPr>
          <p:cNvSpPr txBox="1"/>
          <p:nvPr/>
        </p:nvSpPr>
        <p:spPr>
          <a:xfrm>
            <a:off x="671230" y="5250171"/>
            <a:ext cx="2612659" cy="384721"/>
          </a:xfrm>
          <a:prstGeom prst="rect">
            <a:avLst/>
          </a:prstGeom>
          <a:solidFill>
            <a:schemeClr val="bg1"/>
          </a:solidFill>
        </p:spPr>
        <p:txBody>
          <a:bodyPr wrap="square" lIns="76200" tIns="38100" rIns="76200" bIns="38100" anchor="t">
            <a:spAutoFit/>
          </a:bodyPr>
          <a:lstStyle/>
          <a:p>
            <a:pPr algn="ctr"/>
            <a:r>
              <a:rPr lang="en-US" sz="1000" dirty="0">
                <a:latin typeface="Calibri"/>
                <a:ea typeface="Calibri" panose="020F0502020204030204" pitchFamily="34" charset="0"/>
                <a:cs typeface="Times New Roman"/>
              </a:rPr>
              <a:t>Players "wake up" in the VAMC after a complex leg fracture</a:t>
            </a:r>
            <a:endParaRPr lang="en-US" sz="1000" dirty="0">
              <a:latin typeface="Calibri"/>
              <a:cs typeface="Times New Roma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33C040-32AF-DF02-0315-821340AE3E26}"/>
              </a:ext>
            </a:extLst>
          </p:cNvPr>
          <p:cNvSpPr txBox="1"/>
          <p:nvPr/>
        </p:nvSpPr>
        <p:spPr>
          <a:xfrm>
            <a:off x="3941916" y="5225337"/>
            <a:ext cx="2285999" cy="384721"/>
          </a:xfrm>
          <a:prstGeom prst="rect">
            <a:avLst/>
          </a:prstGeom>
          <a:solidFill>
            <a:schemeClr val="bg1"/>
          </a:solidFill>
        </p:spPr>
        <p:txBody>
          <a:bodyPr wrap="square" lIns="76200" tIns="38100" rIns="76200" bIns="38100" anchor="t">
            <a:spAutoFit/>
          </a:bodyPr>
          <a:lstStyle/>
          <a:p>
            <a:pPr algn="ctr"/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Nurse Summers is ready with a copy of the Discharge Checklist</a:t>
            </a:r>
            <a:endParaRPr lang="en-US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46E261-F2B8-8514-A917-8004DD0C6B18}"/>
              </a:ext>
            </a:extLst>
          </p:cNvPr>
          <p:cNvSpPr txBox="1"/>
          <p:nvPr/>
        </p:nvSpPr>
        <p:spPr>
          <a:xfrm>
            <a:off x="599614" y="1700664"/>
            <a:ext cx="2815058" cy="754053"/>
          </a:xfrm>
          <a:prstGeom prst="rect">
            <a:avLst/>
          </a:prstGeom>
          <a:solidFill>
            <a:srgbClr val="9CAEB1">
              <a:alpha val="67000"/>
            </a:srgbClr>
          </a:solidFill>
        </p:spPr>
        <p:txBody>
          <a:bodyPr wrap="square" lIns="76200" tIns="38100" rIns="76200" bIns="38100" rtlCol="0" anchor="t">
            <a:spAutoFit/>
          </a:bodyPr>
          <a:lstStyle/>
          <a:p>
            <a:r>
              <a:rPr lang="en-US" sz="1100" b="1" dirty="0">
                <a:latin typeface="Georgia"/>
              </a:rPr>
              <a:t>Shifting Staff’s Perspective</a:t>
            </a:r>
          </a:p>
          <a:p>
            <a:r>
              <a:rPr lang="en-US" sz="1100" dirty="0">
                <a:latin typeface="Calibri"/>
                <a:cs typeface="Calibri"/>
              </a:rPr>
              <a:t>As staff enter the application, they experience a day in the life of the discharge journey, from the Veteran patient's perspective.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B2E5EA-4567-1C02-FE70-A06D743A4F6D}"/>
              </a:ext>
            </a:extLst>
          </p:cNvPr>
          <p:cNvSpPr txBox="1"/>
          <p:nvPr/>
        </p:nvSpPr>
        <p:spPr>
          <a:xfrm>
            <a:off x="3533702" y="1725315"/>
            <a:ext cx="3092595" cy="723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76200" tIns="38100" rIns="76200" bIns="38100" rtlCol="0" anchor="t">
            <a:spAutoFit/>
          </a:bodyPr>
          <a:lstStyle/>
          <a:p>
            <a:r>
              <a:rPr lang="en-US" sz="1050" b="1" dirty="0">
                <a:latin typeface="Georgia"/>
              </a:rPr>
              <a:t>Instilling ‘VA Way’ Behaviors</a:t>
            </a:r>
          </a:p>
          <a:p>
            <a:r>
              <a:rPr lang="en-US" sz="1050" dirty="0">
                <a:latin typeface="Calibri"/>
                <a:cs typeface="Calibri"/>
              </a:rPr>
              <a:t>The application highlights “Moments that Matter,” and incorporates VEO’s Patient Discharge Checklist, Commit to Sit and SALUTE behaviors.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12AFA9-A3F5-8896-3149-294E74EA5062}"/>
              </a:ext>
            </a:extLst>
          </p:cNvPr>
          <p:cNvSpPr txBox="1"/>
          <p:nvPr/>
        </p:nvSpPr>
        <p:spPr>
          <a:xfrm>
            <a:off x="6706159" y="1725315"/>
            <a:ext cx="2945841" cy="7540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6200" tIns="38100" rIns="76200" bIns="38100" rtlCol="0" anchor="t">
            <a:spAutoFit/>
          </a:bodyPr>
          <a:lstStyle/>
          <a:p>
            <a:r>
              <a:rPr lang="en-US" sz="1100" b="1" dirty="0">
                <a:latin typeface="Georgia"/>
              </a:rPr>
              <a:t>Showing Real-Life Experience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/>
                <a:ea typeface="Calibri" panose="020F0502020204030204" pitchFamily="34" charset="0"/>
                <a:cs typeface="Times New Roman"/>
              </a:rPr>
              <a:t>The application is not designed to show the perfect discharge journey, but instead it’s meant to reflect real-life </a:t>
            </a:r>
            <a:r>
              <a:rPr lang="en-US" sz="1100" dirty="0">
                <a:latin typeface="Calibri"/>
                <a:ea typeface="Calibri" panose="020F0502020204030204" pitchFamily="34" charset="0"/>
                <a:cs typeface="Times New Roman"/>
              </a:rPr>
              <a:t>experiences.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picture containing text, indoor, table, ceiling&#10;&#10;Description automatically generated">
            <a:extLst>
              <a:ext uri="{FF2B5EF4-FFF2-40B4-BE49-F238E27FC236}">
                <a16:creationId xmlns:a16="http://schemas.microsoft.com/office/drawing/2014/main" id="{61796554-CBBC-20D3-C8D2-C8C3881140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"/>
          <a:stretch/>
        </p:blipFill>
        <p:spPr>
          <a:xfrm>
            <a:off x="599614" y="2549175"/>
            <a:ext cx="2815058" cy="2700996"/>
          </a:xfrm>
          <a:prstGeom prst="rect">
            <a:avLst/>
          </a:prstGeom>
        </p:spPr>
      </p:pic>
      <p:pic>
        <p:nvPicPr>
          <p:cNvPr id="11" name="Picture 10" descr="A picture containing text, indoor, table, ceiling&#10;&#10;Description automatically generated">
            <a:extLst>
              <a:ext uri="{FF2B5EF4-FFF2-40B4-BE49-F238E27FC236}">
                <a16:creationId xmlns:a16="http://schemas.microsoft.com/office/drawing/2014/main" id="{0DD8ACA6-5457-6327-56D7-8E8833DEBF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08" b="5578"/>
          <a:stretch/>
        </p:blipFill>
        <p:spPr>
          <a:xfrm>
            <a:off x="3533702" y="2539880"/>
            <a:ext cx="3092595" cy="2598417"/>
          </a:xfrm>
          <a:prstGeom prst="rect">
            <a:avLst/>
          </a:prstGeom>
        </p:spPr>
      </p:pic>
      <p:pic>
        <p:nvPicPr>
          <p:cNvPr id="13" name="Picture 12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3D228B50-8982-05A7-2E5E-A7729BD11A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097"/>
          <a:stretch/>
        </p:blipFill>
        <p:spPr>
          <a:xfrm>
            <a:off x="6706159" y="2562096"/>
            <a:ext cx="2893706" cy="23955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066DF9-C50E-3125-6D18-BCFD541B3E64}"/>
              </a:ext>
            </a:extLst>
          </p:cNvPr>
          <p:cNvSpPr txBox="1"/>
          <p:nvPr/>
        </p:nvSpPr>
        <p:spPr>
          <a:xfrm>
            <a:off x="6885942" y="4964059"/>
            <a:ext cx="2527712" cy="384721"/>
          </a:xfrm>
          <a:prstGeom prst="rect">
            <a:avLst/>
          </a:prstGeom>
          <a:noFill/>
        </p:spPr>
        <p:txBody>
          <a:bodyPr wrap="square" lIns="76200" tIns="38100" rIns="76200" bIns="38100" anchor="t">
            <a:sp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Players post on "social media" when they learn they're being discharged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8323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F32954B-3714-68A2-0709-4856BE357EA4}"/>
              </a:ext>
            </a:extLst>
          </p:cNvPr>
          <p:cNvSpPr/>
          <p:nvPr/>
        </p:nvSpPr>
        <p:spPr>
          <a:xfrm>
            <a:off x="252730" y="3361698"/>
            <a:ext cx="9654540" cy="209945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" name="Rectangle: Rounded Corners 43">
            <a:extLst>
              <a:ext uri="{FF2B5EF4-FFF2-40B4-BE49-F238E27FC236}">
                <a16:creationId xmlns:a16="http://schemas.microsoft.com/office/drawing/2014/main" id="{9EE1CBF8-3177-B2E1-271A-573943DACE59}"/>
              </a:ext>
            </a:extLst>
          </p:cNvPr>
          <p:cNvSpPr/>
          <p:nvPr/>
        </p:nvSpPr>
        <p:spPr>
          <a:xfrm>
            <a:off x="547641" y="1539888"/>
            <a:ext cx="5054319" cy="1823766"/>
          </a:xfrm>
          <a:prstGeom prst="round2SameRect">
            <a:avLst>
              <a:gd name="adj1" fmla="val 5087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FE2F0BD-C1FF-0850-BB1C-2BD529D8E3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337527"/>
              </p:ext>
            </p:extLst>
          </p:nvPr>
        </p:nvGraphicFramePr>
        <p:xfrm>
          <a:off x="5835303" y="3555521"/>
          <a:ext cx="1922504" cy="1693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: Rounded Corners 43">
            <a:extLst>
              <a:ext uri="{FF2B5EF4-FFF2-40B4-BE49-F238E27FC236}">
                <a16:creationId xmlns:a16="http://schemas.microsoft.com/office/drawing/2014/main" id="{5F0C98E0-7C30-AD93-F301-7C1DBE4FB6AC}"/>
              </a:ext>
            </a:extLst>
          </p:cNvPr>
          <p:cNvSpPr/>
          <p:nvPr/>
        </p:nvSpPr>
        <p:spPr>
          <a:xfrm rot="10800000">
            <a:off x="547642" y="3363652"/>
            <a:ext cx="5054318" cy="1823765"/>
          </a:xfrm>
          <a:prstGeom prst="round2SameRect">
            <a:avLst>
              <a:gd name="adj1" fmla="val 9228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07612D-3807-D179-5553-9211D972C072}"/>
              </a:ext>
            </a:extLst>
          </p:cNvPr>
          <p:cNvGrpSpPr/>
          <p:nvPr/>
        </p:nvGrpSpPr>
        <p:grpSpPr>
          <a:xfrm>
            <a:off x="3196964" y="3386331"/>
            <a:ext cx="2144558" cy="1587538"/>
            <a:chOff x="3836357" y="1851501"/>
            <a:chExt cx="2573470" cy="190504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FD69A9E-52FB-DA1D-BB26-6479608CEA31}"/>
                </a:ext>
              </a:extLst>
            </p:cNvPr>
            <p:cNvSpPr txBox="1"/>
            <p:nvPr/>
          </p:nvSpPr>
          <p:spPr>
            <a:xfrm>
              <a:off x="3836357" y="1851501"/>
              <a:ext cx="1830884" cy="7998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380985"/>
              <a:r>
                <a:rPr lang="en-US" sz="5400" b="1" dirty="0">
                  <a:solidFill>
                    <a:srgbClr val="002060"/>
                  </a:solidFill>
                  <a:latin typeface="Calibri"/>
                </a:rPr>
                <a:t>4.6%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B9B0C34-B19F-C72E-E408-2C971B4603D7}"/>
                </a:ext>
              </a:extLst>
            </p:cNvPr>
            <p:cNvSpPr txBox="1"/>
            <p:nvPr/>
          </p:nvSpPr>
          <p:spPr>
            <a:xfrm>
              <a:off x="3880063" y="2785352"/>
              <a:ext cx="2529764" cy="971194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defTabSz="380985"/>
              <a:r>
                <a:rPr lang="en-US" sz="1200" b="1" dirty="0">
                  <a:solidFill>
                    <a:srgbClr val="002060"/>
                  </a:solidFill>
                  <a:latin typeface="Calibri"/>
                </a:rPr>
                <a:t>Hospital Rating Improvement</a:t>
              </a:r>
            </a:p>
            <a:p>
              <a:pPr defTabSz="380985"/>
              <a:r>
                <a:rPr lang="en-US" sz="1200" dirty="0">
                  <a:solidFill>
                    <a:srgbClr val="002060"/>
                  </a:solidFill>
                  <a:latin typeface="Calibri"/>
                </a:rPr>
                <a:t>the average %-point improvement of sites that noted improvement in hospital rating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77A57BF-55A7-B3C1-9C0E-41A4C6D44C84}"/>
              </a:ext>
            </a:extLst>
          </p:cNvPr>
          <p:cNvGrpSpPr/>
          <p:nvPr/>
        </p:nvGrpSpPr>
        <p:grpSpPr>
          <a:xfrm>
            <a:off x="6042924" y="1514455"/>
            <a:ext cx="1769737" cy="1674616"/>
            <a:chOff x="7021705" y="1558321"/>
            <a:chExt cx="2223917" cy="2104384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5A2BCF96-F61D-E124-5CFB-EF70C0146D13}"/>
                </a:ext>
              </a:extLst>
            </p:cNvPr>
            <p:cNvGraphicFramePr/>
            <p:nvPr/>
          </p:nvGraphicFramePr>
          <p:xfrm>
            <a:off x="7021705" y="1558321"/>
            <a:ext cx="2223917" cy="21043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8350D32-6131-3741-6C10-AA87BF410A4F}"/>
                </a:ext>
              </a:extLst>
            </p:cNvPr>
            <p:cNvSpPr/>
            <p:nvPr/>
          </p:nvSpPr>
          <p:spPr>
            <a:xfrm>
              <a:off x="7324464" y="1942039"/>
              <a:ext cx="1274989" cy="1257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762C2F-07F7-61F8-20EC-4119FA7DC71F}"/>
                </a:ext>
              </a:extLst>
            </p:cNvPr>
            <p:cNvSpPr txBox="1"/>
            <p:nvPr/>
          </p:nvSpPr>
          <p:spPr>
            <a:xfrm>
              <a:off x="7324465" y="1942039"/>
              <a:ext cx="1274989" cy="12575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380985"/>
              <a:r>
                <a:rPr lang="en-US" sz="3333" b="1" dirty="0">
                  <a:solidFill>
                    <a:srgbClr val="002060"/>
                  </a:solidFill>
                  <a:latin typeface="Calibri"/>
                </a:rPr>
                <a:t>92%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3AFA1F7-18D8-DD14-1071-F9A90C72EE0B}"/>
              </a:ext>
            </a:extLst>
          </p:cNvPr>
          <p:cNvSpPr txBox="1"/>
          <p:nvPr/>
        </p:nvSpPr>
        <p:spPr>
          <a:xfrm>
            <a:off x="7784783" y="3554948"/>
            <a:ext cx="1803220" cy="160114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defTabSz="380985"/>
            <a:r>
              <a:rPr lang="en-US" sz="3333" b="1" dirty="0">
                <a:solidFill>
                  <a:srgbClr val="FFFFFF"/>
                </a:solidFill>
                <a:latin typeface="Calibri"/>
              </a:rPr>
              <a:t>80%</a:t>
            </a:r>
          </a:p>
          <a:p>
            <a:pPr defTabSz="761970">
              <a:defRPr/>
            </a:pPr>
            <a:r>
              <a:rPr lang="en-US" sz="1333" dirty="0">
                <a:solidFill>
                  <a:srgbClr val="FFFFFF"/>
                </a:solidFill>
                <a:latin typeface="Calibri"/>
              </a:rPr>
              <a:t>of VA hospitals that participated in the pilot experienced</a:t>
            </a:r>
            <a:r>
              <a:rPr lang="en-US" sz="1333" b="1" dirty="0">
                <a:solidFill>
                  <a:srgbClr val="FFFFFF"/>
                </a:solidFill>
                <a:latin typeface="Calibri"/>
              </a:rPr>
              <a:t> an improvement in SHEP Care Transition questions</a:t>
            </a:r>
            <a:endParaRPr lang="en-US" sz="2667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E096BC-28E0-C24F-B0D9-637F899DFC98}"/>
              </a:ext>
            </a:extLst>
          </p:cNvPr>
          <p:cNvSpPr txBox="1"/>
          <p:nvPr/>
        </p:nvSpPr>
        <p:spPr>
          <a:xfrm>
            <a:off x="3211854" y="1598996"/>
            <a:ext cx="1322861" cy="75145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380985"/>
            <a:r>
              <a:rPr lang="en-US" sz="5400" b="1" dirty="0">
                <a:solidFill>
                  <a:srgbClr val="002060"/>
                </a:solidFill>
                <a:latin typeface="Calibri"/>
              </a:rPr>
              <a:t>70%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9B499BB-CC93-B340-4C6A-8443763BD072}"/>
              </a:ext>
            </a:extLst>
          </p:cNvPr>
          <p:cNvSpPr txBox="1"/>
          <p:nvPr/>
        </p:nvSpPr>
        <p:spPr>
          <a:xfrm>
            <a:off x="3241160" y="2374093"/>
            <a:ext cx="2188089" cy="25157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/>
          <a:p>
            <a:pPr defTabSz="380985"/>
            <a:r>
              <a:rPr lang="en-US" sz="1400" b="1" dirty="0">
                <a:solidFill>
                  <a:srgbClr val="002060"/>
                </a:solidFill>
                <a:latin typeface="Calibri"/>
              </a:rPr>
              <a:t>SHEP Hospital Rating</a:t>
            </a:r>
          </a:p>
          <a:p>
            <a:pPr defTabSz="380985"/>
            <a:r>
              <a:rPr lang="en-US" sz="1330" dirty="0">
                <a:solidFill>
                  <a:srgbClr val="002060"/>
                </a:solidFill>
                <a:latin typeface="Calibri"/>
              </a:rPr>
              <a:t>7/10 VAMCs had an overall improvement in their hospital rating score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DF2F6-7B57-8558-C25B-84CB5BF177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The Proof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5C090C-5535-F263-058E-2053F545D9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Moments that Matter Pilot: By the Numbers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76D5F3C-0946-3933-A638-244A9CDA4B28}"/>
              </a:ext>
            </a:extLst>
          </p:cNvPr>
          <p:cNvGrpSpPr/>
          <p:nvPr/>
        </p:nvGrpSpPr>
        <p:grpSpPr>
          <a:xfrm>
            <a:off x="7739419" y="1668325"/>
            <a:ext cx="1923922" cy="1366873"/>
            <a:chOff x="9327014" y="2166972"/>
            <a:chExt cx="2308706" cy="164024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295150-2A4F-74F9-8D12-C6F08F802A4C}"/>
                </a:ext>
              </a:extLst>
            </p:cNvPr>
            <p:cNvSpPr txBox="1"/>
            <p:nvPr/>
          </p:nvSpPr>
          <p:spPr>
            <a:xfrm>
              <a:off x="9377353" y="2166972"/>
              <a:ext cx="2258367" cy="1107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defTabSz="380985"/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of pilot participants said they </a:t>
              </a:r>
              <a:r>
                <a:rPr lang="en-US" sz="1333" b="1" dirty="0">
                  <a:solidFill>
                    <a:srgbClr val="000000"/>
                  </a:solidFill>
                  <a:latin typeface="Calibri"/>
                </a:rPr>
                <a:t>would recommend Moments that Matter: </a:t>
              </a:r>
              <a:br>
                <a:rPr lang="en-US" sz="1333" b="1" dirty="0">
                  <a:solidFill>
                    <a:srgbClr val="000000"/>
                  </a:solidFill>
                  <a:latin typeface="Calibri"/>
                </a:rPr>
              </a:br>
              <a:r>
                <a:rPr lang="en-US" sz="1333" b="1" dirty="0">
                  <a:solidFill>
                    <a:srgbClr val="000000"/>
                  </a:solidFill>
                  <a:latin typeface="Calibri"/>
                </a:rPr>
                <a:t>VR Training to a colleague </a:t>
              </a:r>
              <a:endParaRPr lang="en-US" sz="1333" b="1" dirty="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7AF474-A3D2-DAA9-A572-FD2A72B64327}"/>
                </a:ext>
              </a:extLst>
            </p:cNvPr>
            <p:cNvGrpSpPr/>
            <p:nvPr/>
          </p:nvGrpSpPr>
          <p:grpSpPr>
            <a:xfrm>
              <a:off x="9327014" y="3174605"/>
              <a:ext cx="2218300" cy="632615"/>
              <a:chOff x="9327014" y="3220905"/>
              <a:chExt cx="2218300" cy="632615"/>
            </a:xfrm>
          </p:grpSpPr>
          <p:sp>
            <p:nvSpPr>
              <p:cNvPr id="22" name="5-Point Star 21">
                <a:extLst>
                  <a:ext uri="{FF2B5EF4-FFF2-40B4-BE49-F238E27FC236}">
                    <a16:creationId xmlns:a16="http://schemas.microsoft.com/office/drawing/2014/main" id="{30F6BADA-E9FA-3406-F9B2-F8DC87FC32EA}"/>
                  </a:ext>
                </a:extLst>
              </p:cNvPr>
              <p:cNvSpPr/>
              <p:nvPr/>
            </p:nvSpPr>
            <p:spPr>
              <a:xfrm>
                <a:off x="11160802" y="3347858"/>
                <a:ext cx="331968" cy="331968"/>
              </a:xfrm>
              <a:prstGeom prst="star5">
                <a:avLst>
                  <a:gd name="adj" fmla="val 24698"/>
                  <a:gd name="hf" fmla="val 105146"/>
                  <a:gd name="vf" fmla="val 1105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23" name="5-Point Star 22">
                <a:extLst>
                  <a:ext uri="{FF2B5EF4-FFF2-40B4-BE49-F238E27FC236}">
                    <a16:creationId xmlns:a16="http://schemas.microsoft.com/office/drawing/2014/main" id="{E4342A5A-DB2D-EED8-64E1-DCBBCE123987}"/>
                  </a:ext>
                </a:extLst>
              </p:cNvPr>
              <p:cNvSpPr/>
              <p:nvPr/>
            </p:nvSpPr>
            <p:spPr>
              <a:xfrm>
                <a:off x="10714944" y="3347858"/>
                <a:ext cx="331968" cy="331968"/>
              </a:xfrm>
              <a:prstGeom prst="star5">
                <a:avLst>
                  <a:gd name="adj" fmla="val 24698"/>
                  <a:gd name="hf" fmla="val 105146"/>
                  <a:gd name="vf" fmla="val 1105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24" name="5-Point Star 23">
                <a:extLst>
                  <a:ext uri="{FF2B5EF4-FFF2-40B4-BE49-F238E27FC236}">
                    <a16:creationId xmlns:a16="http://schemas.microsoft.com/office/drawing/2014/main" id="{571084C3-59BB-61B5-E7A7-970326674BCD}"/>
                  </a:ext>
                </a:extLst>
              </p:cNvPr>
              <p:cNvSpPr/>
              <p:nvPr/>
            </p:nvSpPr>
            <p:spPr>
              <a:xfrm>
                <a:off x="10270902" y="3347858"/>
                <a:ext cx="331968" cy="331968"/>
              </a:xfrm>
              <a:prstGeom prst="star5">
                <a:avLst>
                  <a:gd name="adj" fmla="val 24698"/>
                  <a:gd name="hf" fmla="val 105146"/>
                  <a:gd name="vf" fmla="val 1105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26" name="5-Point Star 25">
                <a:extLst>
                  <a:ext uri="{FF2B5EF4-FFF2-40B4-BE49-F238E27FC236}">
                    <a16:creationId xmlns:a16="http://schemas.microsoft.com/office/drawing/2014/main" id="{68013B6F-2FD0-996C-712C-81C69B1AB4AF}"/>
                  </a:ext>
                </a:extLst>
              </p:cNvPr>
              <p:cNvSpPr/>
              <p:nvPr/>
            </p:nvSpPr>
            <p:spPr>
              <a:xfrm>
                <a:off x="9825044" y="3347858"/>
                <a:ext cx="331968" cy="331968"/>
              </a:xfrm>
              <a:prstGeom prst="star5">
                <a:avLst>
                  <a:gd name="adj" fmla="val 24698"/>
                  <a:gd name="hf" fmla="val 105146"/>
                  <a:gd name="vf" fmla="val 1105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27" name="5-Point Star 26">
                <a:extLst>
                  <a:ext uri="{FF2B5EF4-FFF2-40B4-BE49-F238E27FC236}">
                    <a16:creationId xmlns:a16="http://schemas.microsoft.com/office/drawing/2014/main" id="{EF4A9110-A5E8-CE4A-4FBF-33DB2428079C}"/>
                  </a:ext>
                </a:extLst>
              </p:cNvPr>
              <p:cNvSpPr/>
              <p:nvPr/>
            </p:nvSpPr>
            <p:spPr>
              <a:xfrm>
                <a:off x="9378269" y="3347858"/>
                <a:ext cx="331968" cy="331968"/>
              </a:xfrm>
              <a:prstGeom prst="star5">
                <a:avLst>
                  <a:gd name="adj" fmla="val 24698"/>
                  <a:gd name="hf" fmla="val 105146"/>
                  <a:gd name="vf" fmla="val 110557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19" name="Graphic 18">
                <a:extLst>
                  <a:ext uri="{FF2B5EF4-FFF2-40B4-BE49-F238E27FC236}">
                    <a16:creationId xmlns:a16="http://schemas.microsoft.com/office/drawing/2014/main" id="{6D1367EA-A5F6-F6CB-C626-E51193E951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t="36640" b="34842"/>
              <a:stretch/>
            </p:blipFill>
            <p:spPr>
              <a:xfrm>
                <a:off x="9327014" y="3220905"/>
                <a:ext cx="2218300" cy="632615"/>
              </a:xfrm>
              <a:prstGeom prst="rect">
                <a:avLst/>
              </a:prstGeom>
            </p:spPr>
          </p:pic>
        </p:grp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050BB97-DC3E-F2F2-B122-5A0BCB6ECE97}"/>
              </a:ext>
            </a:extLst>
          </p:cNvPr>
          <p:cNvCxnSpPr>
            <a:cxnSpLocks/>
          </p:cNvCxnSpPr>
          <p:nvPr/>
        </p:nvCxnSpPr>
        <p:spPr>
          <a:xfrm>
            <a:off x="2992458" y="1696575"/>
            <a:ext cx="0" cy="1482515"/>
          </a:xfrm>
          <a:prstGeom prst="line">
            <a:avLst/>
          </a:prstGeom>
          <a:ln cap="rnd">
            <a:solidFill>
              <a:schemeClr val="tx2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8CA0B16-8DF4-9810-2EF2-D2037CD2EE9A}"/>
              </a:ext>
            </a:extLst>
          </p:cNvPr>
          <p:cNvSpPr txBox="1"/>
          <p:nvPr/>
        </p:nvSpPr>
        <p:spPr>
          <a:xfrm>
            <a:off x="716854" y="1600448"/>
            <a:ext cx="1322861" cy="75145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380985"/>
            <a:r>
              <a:rPr lang="en-US" sz="6000" b="1" dirty="0">
                <a:solidFill>
                  <a:srgbClr val="002060"/>
                </a:solidFill>
                <a:latin typeface="Calibri"/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6E8A31-3F76-781D-F0DE-AED1E5680757}"/>
              </a:ext>
            </a:extLst>
          </p:cNvPr>
          <p:cNvSpPr txBox="1"/>
          <p:nvPr/>
        </p:nvSpPr>
        <p:spPr>
          <a:xfrm>
            <a:off x="776211" y="2375545"/>
            <a:ext cx="1982434" cy="8108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noAutofit/>
          </a:bodyPr>
          <a:lstStyle/>
          <a:p>
            <a:pPr defTabSz="380985"/>
            <a:r>
              <a:rPr lang="en-US" sz="1400" b="1" dirty="0">
                <a:solidFill>
                  <a:srgbClr val="002060"/>
                </a:solidFill>
                <a:latin typeface="Calibri"/>
              </a:rPr>
              <a:t>VA Medical Centers</a:t>
            </a:r>
          </a:p>
          <a:p>
            <a:pPr defTabSz="380985"/>
            <a:r>
              <a:rPr lang="en-US" sz="1333" dirty="0">
                <a:solidFill>
                  <a:srgbClr val="002060"/>
                </a:solidFill>
                <a:latin typeface="Calibri"/>
              </a:rPr>
              <a:t>Piloted Moments that Matter: VR Training over </a:t>
            </a:r>
            <a:br>
              <a:rPr lang="en-US" sz="1333" dirty="0">
                <a:solidFill>
                  <a:srgbClr val="002060"/>
                </a:solidFill>
                <a:latin typeface="Calibri"/>
              </a:rPr>
            </a:br>
            <a:r>
              <a:rPr lang="en-US" sz="1333" dirty="0">
                <a:solidFill>
                  <a:srgbClr val="002060"/>
                </a:solidFill>
                <a:latin typeface="Calibri"/>
              </a:rPr>
              <a:t>a 6-week period in 2023</a:t>
            </a:r>
            <a:endParaRPr lang="en-US" sz="2333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51" name="Graphic 50">
            <a:extLst>
              <a:ext uri="{FF2B5EF4-FFF2-40B4-BE49-F238E27FC236}">
                <a16:creationId xmlns:a16="http://schemas.microsoft.com/office/drawing/2014/main" id="{473E1717-6600-4859-C619-73B3FEFBA2E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593269" y="3463084"/>
            <a:ext cx="667874" cy="667874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9817B15E-BC82-07AE-D586-4FC8A7F222E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154769" y="3483786"/>
            <a:ext cx="741938" cy="741938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68ABEC0B-2C5E-C632-931E-C0D963B9AA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23331" y="1625841"/>
            <a:ext cx="813726" cy="813726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E3A29FD-2B5C-CB6D-6BE1-7C2ABECDB416}"/>
              </a:ext>
            </a:extLst>
          </p:cNvPr>
          <p:cNvCxnSpPr>
            <a:cxnSpLocks/>
          </p:cNvCxnSpPr>
          <p:nvPr/>
        </p:nvCxnSpPr>
        <p:spPr>
          <a:xfrm>
            <a:off x="2992458" y="3554948"/>
            <a:ext cx="0" cy="1482515"/>
          </a:xfrm>
          <a:prstGeom prst="line">
            <a:avLst/>
          </a:prstGeom>
          <a:ln cap="rnd">
            <a:solidFill>
              <a:schemeClr val="tx2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E917AED-CFFC-8D2C-D642-0261D26746FF}"/>
              </a:ext>
            </a:extLst>
          </p:cNvPr>
          <p:cNvGrpSpPr/>
          <p:nvPr/>
        </p:nvGrpSpPr>
        <p:grpSpPr>
          <a:xfrm>
            <a:off x="682104" y="3386331"/>
            <a:ext cx="2075548" cy="1587539"/>
            <a:chOff x="3836357" y="1851501"/>
            <a:chExt cx="2423838" cy="190504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CC4C00D-3EF1-801B-DF7E-0EA798E81EC4}"/>
                </a:ext>
              </a:extLst>
            </p:cNvPr>
            <p:cNvSpPr txBox="1"/>
            <p:nvPr/>
          </p:nvSpPr>
          <p:spPr>
            <a:xfrm>
              <a:off x="3836357" y="1851501"/>
              <a:ext cx="1830884" cy="7998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380985"/>
              <a:r>
                <a:rPr lang="en-US" sz="5400" b="1" dirty="0">
                  <a:solidFill>
                    <a:srgbClr val="002060"/>
                  </a:solidFill>
                  <a:latin typeface="Calibri"/>
                </a:rPr>
                <a:t>5.7% 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EAC52EE-33D7-0967-6999-279FE0A0753A}"/>
                </a:ext>
              </a:extLst>
            </p:cNvPr>
            <p:cNvSpPr txBox="1"/>
            <p:nvPr/>
          </p:nvSpPr>
          <p:spPr>
            <a:xfrm>
              <a:off x="3880064" y="2748341"/>
              <a:ext cx="2380131" cy="1008206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defTabSz="380985"/>
              <a:r>
                <a:rPr lang="en-US" sz="1200" b="1" dirty="0">
                  <a:solidFill>
                    <a:srgbClr val="002060"/>
                  </a:solidFill>
                  <a:latin typeface="Calibri"/>
                </a:rPr>
                <a:t>Care Transition Improvement</a:t>
              </a:r>
            </a:p>
            <a:p>
              <a:pPr defTabSz="380985"/>
              <a:r>
                <a:rPr lang="en-US" sz="1200" dirty="0">
                  <a:solidFill>
                    <a:srgbClr val="002060"/>
                  </a:solidFill>
                  <a:latin typeface="Calibri"/>
                </a:rPr>
                <a:t>the average %-point improvement of sites that noted improvement in care transitions</a:t>
              </a:r>
            </a:p>
          </p:txBody>
        </p:sp>
      </p:grpSp>
      <p:pic>
        <p:nvPicPr>
          <p:cNvPr id="5" name="Graphic 4">
            <a:extLst>
              <a:ext uri="{FF2B5EF4-FFF2-40B4-BE49-F238E27FC236}">
                <a16:creationId xmlns:a16="http://schemas.microsoft.com/office/drawing/2014/main" id="{0FCFA6BF-55F9-B8DE-824E-75C2A21304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534715" y="1657394"/>
            <a:ext cx="704879" cy="70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137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57AA7-FBD4-E2DF-E7C4-F80A067F76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9009" y="365938"/>
            <a:ext cx="9065137" cy="400448"/>
          </a:xfrm>
        </p:spPr>
        <p:txBody>
          <a:bodyPr/>
          <a:lstStyle/>
          <a:p>
            <a:r>
              <a:rPr lang="en-US" dirty="0"/>
              <a:t>Results – HCAHPS Survey Care Transition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BC9F9-3CDC-9D9A-047A-B38B0BB7C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929" y="4060471"/>
            <a:ext cx="9333853" cy="153675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Survey questions in composite include:</a:t>
            </a:r>
          </a:p>
          <a:p>
            <a:r>
              <a:rPr lang="en-US" dirty="0"/>
              <a:t>During this hospital stay, staff took my preferences and those of my family or caregiver into account in deciding what my health care needs would be when I left.</a:t>
            </a:r>
          </a:p>
          <a:p>
            <a:r>
              <a:rPr lang="en-US" dirty="0"/>
              <a:t>When I left the hospital, I had a good understanding of the things I was responsible for in managing my health.</a:t>
            </a:r>
          </a:p>
          <a:p>
            <a:r>
              <a:rPr lang="en-US" dirty="0"/>
              <a:t>When I left the hospital, I clearly understood the purpose for taking each of my medications.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60F902-E180-80FB-CD38-C22184A1B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139" y="868312"/>
            <a:ext cx="7955661" cy="308348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B6B014-427A-C75D-DD6D-A5115DC0C021}"/>
              </a:ext>
            </a:extLst>
          </p:cNvPr>
          <p:cNvCxnSpPr>
            <a:cxnSpLocks/>
          </p:cNvCxnSpPr>
          <p:nvPr/>
        </p:nvCxnSpPr>
        <p:spPr>
          <a:xfrm flipV="1">
            <a:off x="6241774" y="2409245"/>
            <a:ext cx="0" cy="3816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76E40D-65C3-F4B1-3271-4A777FAEDE5F}"/>
              </a:ext>
            </a:extLst>
          </p:cNvPr>
          <p:cNvCxnSpPr/>
          <p:nvPr/>
        </p:nvCxnSpPr>
        <p:spPr>
          <a:xfrm>
            <a:off x="8277308" y="1319917"/>
            <a:ext cx="0" cy="4055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DDD1F94-3AA6-8ED8-BDA3-A0F21C6BC5A3}"/>
              </a:ext>
            </a:extLst>
          </p:cNvPr>
          <p:cNvSpPr txBox="1"/>
          <p:nvPr/>
        </p:nvSpPr>
        <p:spPr>
          <a:xfrm>
            <a:off x="3315694" y="3271311"/>
            <a:ext cx="739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Facility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E5A0C-2916-B242-C591-FD06ADD16710}"/>
              </a:ext>
            </a:extLst>
          </p:cNvPr>
          <p:cNvSpPr txBox="1"/>
          <p:nvPr/>
        </p:nvSpPr>
        <p:spPr>
          <a:xfrm>
            <a:off x="6241774" y="2549723"/>
            <a:ext cx="7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54.4%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0DAEBB-1D64-235D-998E-0E5D0AF40C8A}"/>
              </a:ext>
            </a:extLst>
          </p:cNvPr>
          <p:cNvSpPr txBox="1"/>
          <p:nvPr/>
        </p:nvSpPr>
        <p:spPr>
          <a:xfrm>
            <a:off x="8134794" y="1016573"/>
            <a:ext cx="7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62.3%</a:t>
            </a:r>
          </a:p>
        </p:txBody>
      </p:sp>
    </p:spTree>
    <p:extLst>
      <p:ext uri="{BB962C8B-B14F-4D97-AF65-F5344CB8AC3E}">
        <p14:creationId xmlns:p14="http://schemas.microsoft.com/office/powerpoint/2010/main" val="3145305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789E5-D1D1-E66A-EE68-4C3538C56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099" y="868620"/>
            <a:ext cx="7923801" cy="308961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57AA7-FBD4-E2DF-E7C4-F80A067F76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9009" y="365938"/>
            <a:ext cx="9065137" cy="400448"/>
          </a:xfrm>
        </p:spPr>
        <p:txBody>
          <a:bodyPr/>
          <a:lstStyle/>
          <a:p>
            <a:r>
              <a:rPr lang="en-US" dirty="0"/>
              <a:t>Results – HCAHPS Survey Hospital Rating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BC9F9-3CDC-9D9A-047A-B38B0BB7C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929" y="4060471"/>
            <a:ext cx="9333853" cy="1536758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Survey question:</a:t>
            </a:r>
          </a:p>
          <a:p>
            <a:r>
              <a:rPr lang="en-US" sz="1800" dirty="0"/>
              <a:t>Using any number from 0 to 10, where 0 is the worst hospital possible and 10 is the best hospital possible, what number would you use to rate this hospital during your stay?</a:t>
            </a:r>
          </a:p>
          <a:p>
            <a:endParaRPr lang="en-US" sz="18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B6B014-427A-C75D-DD6D-A5115DC0C021}"/>
              </a:ext>
            </a:extLst>
          </p:cNvPr>
          <p:cNvCxnSpPr>
            <a:cxnSpLocks/>
          </p:cNvCxnSpPr>
          <p:nvPr/>
        </p:nvCxnSpPr>
        <p:spPr>
          <a:xfrm flipV="1">
            <a:off x="6400800" y="2563132"/>
            <a:ext cx="0" cy="3816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76E40D-65C3-F4B1-3271-4A777FAEDE5F}"/>
              </a:ext>
            </a:extLst>
          </p:cNvPr>
          <p:cNvCxnSpPr>
            <a:cxnSpLocks/>
          </p:cNvCxnSpPr>
          <p:nvPr/>
        </p:nvCxnSpPr>
        <p:spPr>
          <a:xfrm flipH="1">
            <a:off x="8509425" y="1849902"/>
            <a:ext cx="191443" cy="2694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DDD1F94-3AA6-8ED8-BDA3-A0F21C6BC5A3}"/>
              </a:ext>
            </a:extLst>
          </p:cNvPr>
          <p:cNvSpPr txBox="1"/>
          <p:nvPr/>
        </p:nvSpPr>
        <p:spPr>
          <a:xfrm>
            <a:off x="3586043" y="3271311"/>
            <a:ext cx="739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Facility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E5A0C-2916-B242-C591-FD06ADD16710}"/>
              </a:ext>
            </a:extLst>
          </p:cNvPr>
          <p:cNvSpPr txBox="1"/>
          <p:nvPr/>
        </p:nvSpPr>
        <p:spPr>
          <a:xfrm>
            <a:off x="6472996" y="2600074"/>
            <a:ext cx="7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60.6%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0DAEBB-1D64-235D-998E-0E5D0AF40C8A}"/>
              </a:ext>
            </a:extLst>
          </p:cNvPr>
          <p:cNvSpPr txBox="1"/>
          <p:nvPr/>
        </p:nvSpPr>
        <p:spPr>
          <a:xfrm>
            <a:off x="8477008" y="1542125"/>
            <a:ext cx="7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70.1%</a:t>
            </a:r>
          </a:p>
        </p:txBody>
      </p:sp>
    </p:spTree>
    <p:extLst>
      <p:ext uri="{BB962C8B-B14F-4D97-AF65-F5344CB8AC3E}">
        <p14:creationId xmlns:p14="http://schemas.microsoft.com/office/powerpoint/2010/main" val="2309549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CD6558-DBEB-1281-E38A-58971EBDE3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943027" y="0"/>
            <a:ext cx="5534814" cy="42917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397B213-B6A2-2C09-87D2-CFA108270810}"/>
              </a:ext>
            </a:extLst>
          </p:cNvPr>
          <p:cNvSpPr/>
          <p:nvPr/>
        </p:nvSpPr>
        <p:spPr>
          <a:xfrm>
            <a:off x="252730" y="4261553"/>
            <a:ext cx="9654540" cy="11996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EB789-9D37-0A6C-98C1-5720F16B213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Proof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B491BA0-BD02-9967-B367-0EED04EBDF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3562" y="801819"/>
            <a:ext cx="2740922" cy="400448"/>
          </a:xfrm>
        </p:spPr>
        <p:txBody>
          <a:bodyPr/>
          <a:lstStyle/>
          <a:p>
            <a:r>
              <a:rPr lang="en-US"/>
              <a:t>The Participant Perspective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2057208-8449-9BEB-4736-02049A523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75821" y="4518641"/>
            <a:ext cx="6432868" cy="685425"/>
          </a:xfrm>
        </p:spPr>
        <p:txBody>
          <a:bodyPr/>
          <a:lstStyle/>
          <a:p>
            <a:pPr marL="0" indent="0" defTabSz="761970">
              <a:spcAft>
                <a:spcPts val="0"/>
              </a:spcAft>
              <a:buNone/>
              <a:defRPr/>
            </a:pPr>
            <a:r>
              <a:rPr lang="en-US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“To virtually be in the Veteran’s position greatly impacts my future thoughts about my care to Veterans. </a:t>
            </a:r>
            <a:r>
              <a:rPr lang="en-US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felt like I was empathetic before, but this training modality really brought it home</a:t>
            </a:r>
            <a:r>
              <a:rPr lang="en-US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FFF6CC-1093-AC14-84BF-B2B4250E3AAC}"/>
              </a:ext>
            </a:extLst>
          </p:cNvPr>
          <p:cNvGrpSpPr/>
          <p:nvPr/>
        </p:nvGrpSpPr>
        <p:grpSpPr>
          <a:xfrm>
            <a:off x="549010" y="1719892"/>
            <a:ext cx="2328247" cy="3741263"/>
            <a:chOff x="8736541" y="2063870"/>
            <a:chExt cx="2793896" cy="4489515"/>
          </a:xfrm>
        </p:grpSpPr>
        <p:sp>
          <p:nvSpPr>
            <p:cNvPr id="15" name="Round Same Side Corner Rectangle 14">
              <a:extLst>
                <a:ext uri="{FF2B5EF4-FFF2-40B4-BE49-F238E27FC236}">
                  <a16:creationId xmlns:a16="http://schemas.microsoft.com/office/drawing/2014/main" id="{B334057C-334D-C804-4D67-6BBA09D5D251}"/>
                </a:ext>
              </a:extLst>
            </p:cNvPr>
            <p:cNvSpPr/>
            <p:nvPr/>
          </p:nvSpPr>
          <p:spPr>
            <a:xfrm>
              <a:off x="8736541" y="2063870"/>
              <a:ext cx="2793896" cy="4489515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99000">
                  <a:schemeClr val="tx2"/>
                </a:gs>
              </a:gsLst>
              <a:lin ang="810000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Calibri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BE21B6D-983E-B1AD-7878-16F48A7136DE}"/>
                </a:ext>
              </a:extLst>
            </p:cNvPr>
            <p:cNvGrpSpPr/>
            <p:nvPr/>
          </p:nvGrpSpPr>
          <p:grpSpPr>
            <a:xfrm>
              <a:off x="9231049" y="2492599"/>
              <a:ext cx="2123684" cy="2009539"/>
              <a:chOff x="7021705" y="1558321"/>
              <a:chExt cx="2223917" cy="2104384"/>
            </a:xfrm>
          </p:grpSpPr>
          <p:graphicFrame>
            <p:nvGraphicFramePr>
              <p:cNvPr id="17" name="Chart 16">
                <a:extLst>
                  <a:ext uri="{FF2B5EF4-FFF2-40B4-BE49-F238E27FC236}">
                    <a16:creationId xmlns:a16="http://schemas.microsoft.com/office/drawing/2014/main" id="{6EDC0F9E-FC9E-40BD-8D24-38C5AC0E4930}"/>
                  </a:ext>
                </a:extLst>
              </p:cNvPr>
              <p:cNvGraphicFramePr/>
              <p:nvPr/>
            </p:nvGraphicFramePr>
            <p:xfrm>
              <a:off x="7021705" y="1558321"/>
              <a:ext cx="2223917" cy="21043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1CC3280-F757-6726-DCE6-2B1128163B54}"/>
                  </a:ext>
                </a:extLst>
              </p:cNvPr>
              <p:cNvSpPr/>
              <p:nvPr/>
            </p:nvSpPr>
            <p:spPr>
              <a:xfrm>
                <a:off x="7324464" y="1942039"/>
                <a:ext cx="1274989" cy="12575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80985"/>
                <a:endParaRPr lang="en-US" sz="150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535D84E-5CB6-7949-69A7-125D69EEE20C}"/>
                  </a:ext>
                </a:extLst>
              </p:cNvPr>
              <p:cNvSpPr txBox="1"/>
              <p:nvPr/>
            </p:nvSpPr>
            <p:spPr>
              <a:xfrm>
                <a:off x="7324465" y="1942039"/>
                <a:ext cx="1274989" cy="125750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 defTabSz="380985"/>
                <a:r>
                  <a:rPr lang="en-US" sz="3333" b="1">
                    <a:solidFill>
                      <a:srgbClr val="002060"/>
                    </a:solidFill>
                    <a:latin typeface="Calibri"/>
                  </a:rPr>
                  <a:t>92%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3834A4-9C44-BACA-7571-EAEAE583FC7F}"/>
                </a:ext>
              </a:extLst>
            </p:cNvPr>
            <p:cNvSpPr txBox="1"/>
            <p:nvPr/>
          </p:nvSpPr>
          <p:spPr>
            <a:xfrm>
              <a:off x="8955166" y="4577554"/>
              <a:ext cx="2415014" cy="16289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380985"/>
              <a:r>
                <a:rPr lang="en-US" sz="15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of participants said the </a:t>
              </a:r>
              <a:r>
                <a:rPr lang="en-US" sz="1500" b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Moments that Matter:</a:t>
              </a:r>
              <a:r>
                <a:rPr lang="en-US" sz="15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r>
                <a:rPr lang="en-US" sz="1500" b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VR Training </a:t>
              </a:r>
              <a:r>
                <a:rPr lang="en-US" sz="15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will </a:t>
              </a:r>
              <a:r>
                <a:rPr lang="en-US" sz="1500" b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positively impact how they engage with Veterans</a:t>
              </a:r>
              <a:r>
                <a:rPr lang="en-US" sz="15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 during their discharge journey.</a:t>
              </a:r>
              <a:endParaRPr lang="en-US" sz="1667" kern="10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8D8097-BA44-44EA-AB4C-57087B810E6F}"/>
              </a:ext>
            </a:extLst>
          </p:cNvPr>
          <p:cNvSpPr txBox="1"/>
          <p:nvPr/>
        </p:nvSpPr>
        <p:spPr>
          <a:xfrm>
            <a:off x="5418667" y="3412512"/>
            <a:ext cx="4193229" cy="67853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defTabSz="380985"/>
            <a:r>
              <a:rPr lang="en-US" sz="1333" i="1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“[The training] made me want to go back to so many of my patients and </a:t>
            </a:r>
            <a:r>
              <a:rPr lang="en-US" sz="1333" b="1" i="1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apologize for the discharge care they received</a:t>
            </a:r>
            <a:r>
              <a:rPr lang="en-US" sz="1333" i="1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3335F-09B6-2B2C-BC2A-6DC7F49779BA}"/>
              </a:ext>
            </a:extLst>
          </p:cNvPr>
          <p:cNvSpPr txBox="1"/>
          <p:nvPr/>
        </p:nvSpPr>
        <p:spPr>
          <a:xfrm>
            <a:off x="5875867" y="548304"/>
            <a:ext cx="3732823" cy="1520396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defTabSz="380985"/>
            <a: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“We as clinicians do not have access to </a:t>
            </a:r>
            <a:b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 “Feel” what [Veterans] feel…to feel the </a:t>
            </a:r>
            <a:b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  uncertainty. </a:t>
            </a:r>
            <a:r>
              <a:rPr lang="en-US" sz="1667" b="1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 believe this is a great </a:t>
            </a:r>
            <a:br>
              <a:rPr lang="en-US" sz="1667" b="1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667" b="1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 opportunity to develop and improve empathy and view our practice from the patient’s perspective</a:t>
            </a:r>
            <a:r>
              <a:rPr lang="en-US" sz="1667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.”</a:t>
            </a:r>
            <a:endParaRPr lang="en-US" sz="1667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824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C4CB8-850F-A565-2442-9FA9C341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6304" y="1728713"/>
            <a:ext cx="4803696" cy="3112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Now that you have seen how VR can be used to improve empathy in clinical staff, </a:t>
            </a:r>
            <a:r>
              <a:rPr lang="en-US" sz="2400" b="1" dirty="0"/>
              <a:t>what are some other scenarios or applications</a:t>
            </a:r>
            <a:r>
              <a:rPr lang="en-US" sz="2400" dirty="0"/>
              <a:t> in your own work where you can see this technology being utilized?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99BE2-0D60-A7CA-D0CF-9755151B91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20" r="-4" b="-4"/>
          <a:stretch/>
        </p:blipFill>
        <p:spPr>
          <a:xfrm>
            <a:off x="5253567" y="1728713"/>
            <a:ext cx="4630129" cy="311201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FB7A16-4F1F-E096-5432-1EA09A548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89" y="527111"/>
            <a:ext cx="8612678" cy="529823"/>
          </a:xfr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Let’s hear from you!</a:t>
            </a:r>
          </a:p>
        </p:txBody>
      </p:sp>
    </p:spTree>
    <p:extLst>
      <p:ext uri="{BB962C8B-B14F-4D97-AF65-F5344CB8AC3E}">
        <p14:creationId xmlns:p14="http://schemas.microsoft.com/office/powerpoint/2010/main" val="3257060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09DC7-530A-4A77-AFD6-05A66AC7E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130816"/>
            <a:ext cx="9144000" cy="952500"/>
          </a:xfrm>
        </p:spPr>
        <p:txBody>
          <a:bodyPr>
            <a:normAutofit/>
          </a:bodyPr>
          <a:lstStyle/>
          <a:p>
            <a:r>
              <a:rPr lang="en-US" sz="4400" b="1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F1C19-8841-47D6-83A5-AB21D5995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2965703"/>
            <a:ext cx="9144000" cy="8321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Contact </a:t>
            </a:r>
            <a:r>
              <a:rPr lang="en-US" sz="2000" dirty="0">
                <a:hlinkClick r:id="rId2"/>
              </a:rPr>
              <a:t>Jennifer.chapin@va.gov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8442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15746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2155828"/>
            <a:ext cx="2895600" cy="15240"/>
          </a:xfrm>
          <a:custGeom>
            <a:avLst/>
            <a:gdLst>
              <a:gd name="connsiteX0" fmla="*/ 0 w 2895600"/>
              <a:gd name="connsiteY0" fmla="*/ 0 h 15240"/>
              <a:gd name="connsiteX1" fmla="*/ 579120 w 2895600"/>
              <a:gd name="connsiteY1" fmla="*/ 0 h 15240"/>
              <a:gd name="connsiteX2" fmla="*/ 1129284 w 2895600"/>
              <a:gd name="connsiteY2" fmla="*/ 0 h 15240"/>
              <a:gd name="connsiteX3" fmla="*/ 1679448 w 2895600"/>
              <a:gd name="connsiteY3" fmla="*/ 0 h 15240"/>
              <a:gd name="connsiteX4" fmla="*/ 2316480 w 2895600"/>
              <a:gd name="connsiteY4" fmla="*/ 0 h 15240"/>
              <a:gd name="connsiteX5" fmla="*/ 2895600 w 2895600"/>
              <a:gd name="connsiteY5" fmla="*/ 0 h 15240"/>
              <a:gd name="connsiteX6" fmla="*/ 2895600 w 2895600"/>
              <a:gd name="connsiteY6" fmla="*/ 15240 h 15240"/>
              <a:gd name="connsiteX7" fmla="*/ 2316480 w 2895600"/>
              <a:gd name="connsiteY7" fmla="*/ 15240 h 15240"/>
              <a:gd name="connsiteX8" fmla="*/ 1824228 w 2895600"/>
              <a:gd name="connsiteY8" fmla="*/ 15240 h 15240"/>
              <a:gd name="connsiteX9" fmla="*/ 1274064 w 2895600"/>
              <a:gd name="connsiteY9" fmla="*/ 15240 h 15240"/>
              <a:gd name="connsiteX10" fmla="*/ 723900 w 2895600"/>
              <a:gd name="connsiteY10" fmla="*/ 15240 h 15240"/>
              <a:gd name="connsiteX11" fmla="*/ 0 w 2895600"/>
              <a:gd name="connsiteY11" fmla="*/ 15240 h 15240"/>
              <a:gd name="connsiteX12" fmla="*/ 0 w 2895600"/>
              <a:gd name="connsiteY12" fmla="*/ 0 h 15240"/>
              <a:gd name="connsiteX0" fmla="*/ 0 w 2895600"/>
              <a:gd name="connsiteY0" fmla="*/ 0 h 15240"/>
              <a:gd name="connsiteX1" fmla="*/ 521208 w 2895600"/>
              <a:gd name="connsiteY1" fmla="*/ 0 h 15240"/>
              <a:gd name="connsiteX2" fmla="*/ 1158240 w 2895600"/>
              <a:gd name="connsiteY2" fmla="*/ 0 h 15240"/>
              <a:gd name="connsiteX3" fmla="*/ 1650492 w 2895600"/>
              <a:gd name="connsiteY3" fmla="*/ 0 h 15240"/>
              <a:gd name="connsiteX4" fmla="*/ 2142744 w 2895600"/>
              <a:gd name="connsiteY4" fmla="*/ 0 h 15240"/>
              <a:gd name="connsiteX5" fmla="*/ 2895600 w 2895600"/>
              <a:gd name="connsiteY5" fmla="*/ 0 h 15240"/>
              <a:gd name="connsiteX6" fmla="*/ 2895600 w 2895600"/>
              <a:gd name="connsiteY6" fmla="*/ 15240 h 15240"/>
              <a:gd name="connsiteX7" fmla="*/ 2345436 w 2895600"/>
              <a:gd name="connsiteY7" fmla="*/ 15240 h 15240"/>
              <a:gd name="connsiteX8" fmla="*/ 1795272 w 2895600"/>
              <a:gd name="connsiteY8" fmla="*/ 15240 h 15240"/>
              <a:gd name="connsiteX9" fmla="*/ 1245108 w 2895600"/>
              <a:gd name="connsiteY9" fmla="*/ 15240 h 15240"/>
              <a:gd name="connsiteX10" fmla="*/ 608076 w 2895600"/>
              <a:gd name="connsiteY10" fmla="*/ 15240 h 15240"/>
              <a:gd name="connsiteX11" fmla="*/ 0 w 2895600"/>
              <a:gd name="connsiteY11" fmla="*/ 15240 h 15240"/>
              <a:gd name="connsiteX12" fmla="*/ 0 w 2895600"/>
              <a:gd name="connsiteY12" fmla="*/ 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95600" h="15240" fill="none" extrusionOk="0">
                <a:moveTo>
                  <a:pt x="0" y="0"/>
                </a:moveTo>
                <a:cubicBezTo>
                  <a:pt x="179715" y="8965"/>
                  <a:pt x="349469" y="-30018"/>
                  <a:pt x="579120" y="0"/>
                </a:cubicBezTo>
                <a:cubicBezTo>
                  <a:pt x="786489" y="3673"/>
                  <a:pt x="862266" y="-30350"/>
                  <a:pt x="1129284" y="0"/>
                </a:cubicBezTo>
                <a:cubicBezTo>
                  <a:pt x="1396164" y="14335"/>
                  <a:pt x="1411515" y="-13110"/>
                  <a:pt x="1679448" y="0"/>
                </a:cubicBezTo>
                <a:cubicBezTo>
                  <a:pt x="1956963" y="26682"/>
                  <a:pt x="2077125" y="-8390"/>
                  <a:pt x="2316480" y="0"/>
                </a:cubicBezTo>
                <a:cubicBezTo>
                  <a:pt x="2560786" y="26511"/>
                  <a:pt x="2774238" y="-31925"/>
                  <a:pt x="2895600" y="0"/>
                </a:cubicBezTo>
                <a:cubicBezTo>
                  <a:pt x="2895303" y="4305"/>
                  <a:pt x="2894403" y="7693"/>
                  <a:pt x="2895600" y="15240"/>
                </a:cubicBezTo>
                <a:cubicBezTo>
                  <a:pt x="2656905" y="8932"/>
                  <a:pt x="2547515" y="21235"/>
                  <a:pt x="2316480" y="15240"/>
                </a:cubicBezTo>
                <a:cubicBezTo>
                  <a:pt x="2071029" y="47782"/>
                  <a:pt x="2019071" y="-1993"/>
                  <a:pt x="1824228" y="15240"/>
                </a:cubicBezTo>
                <a:cubicBezTo>
                  <a:pt x="1634094" y="35153"/>
                  <a:pt x="1535820" y="7550"/>
                  <a:pt x="1274064" y="15240"/>
                </a:cubicBezTo>
                <a:cubicBezTo>
                  <a:pt x="1011319" y="12858"/>
                  <a:pt x="845614" y="50372"/>
                  <a:pt x="723900" y="15240"/>
                </a:cubicBezTo>
                <a:cubicBezTo>
                  <a:pt x="555281" y="19834"/>
                  <a:pt x="264321" y="6871"/>
                  <a:pt x="0" y="15240"/>
                </a:cubicBezTo>
                <a:cubicBezTo>
                  <a:pt x="-393" y="10946"/>
                  <a:pt x="-176" y="6716"/>
                  <a:pt x="0" y="0"/>
                </a:cubicBezTo>
                <a:close/>
              </a:path>
              <a:path w="2895600" h="15240" stroke="0" extrusionOk="0">
                <a:moveTo>
                  <a:pt x="0" y="0"/>
                </a:moveTo>
                <a:cubicBezTo>
                  <a:pt x="116668" y="-19889"/>
                  <a:pt x="402702" y="12514"/>
                  <a:pt x="521208" y="0"/>
                </a:cubicBezTo>
                <a:cubicBezTo>
                  <a:pt x="668362" y="17412"/>
                  <a:pt x="858222" y="9727"/>
                  <a:pt x="1158240" y="0"/>
                </a:cubicBezTo>
                <a:cubicBezTo>
                  <a:pt x="1427214" y="-15921"/>
                  <a:pt x="1556661" y="5660"/>
                  <a:pt x="1650492" y="0"/>
                </a:cubicBezTo>
                <a:cubicBezTo>
                  <a:pt x="1779040" y="14773"/>
                  <a:pt x="1961282" y="-7059"/>
                  <a:pt x="2142744" y="0"/>
                </a:cubicBezTo>
                <a:cubicBezTo>
                  <a:pt x="2319694" y="13673"/>
                  <a:pt x="2585903" y="-13400"/>
                  <a:pt x="2895600" y="0"/>
                </a:cubicBezTo>
                <a:cubicBezTo>
                  <a:pt x="2895736" y="2551"/>
                  <a:pt x="2896463" y="9253"/>
                  <a:pt x="2895600" y="15240"/>
                </a:cubicBezTo>
                <a:cubicBezTo>
                  <a:pt x="2738100" y="40559"/>
                  <a:pt x="2513259" y="6951"/>
                  <a:pt x="2345436" y="15240"/>
                </a:cubicBezTo>
                <a:cubicBezTo>
                  <a:pt x="2203345" y="9520"/>
                  <a:pt x="1989323" y="57717"/>
                  <a:pt x="1795272" y="15240"/>
                </a:cubicBezTo>
                <a:cubicBezTo>
                  <a:pt x="1572159" y="-31262"/>
                  <a:pt x="1415173" y="37913"/>
                  <a:pt x="1245108" y="15240"/>
                </a:cubicBezTo>
                <a:cubicBezTo>
                  <a:pt x="1110496" y="-29455"/>
                  <a:pt x="823301" y="-4273"/>
                  <a:pt x="608076" y="15240"/>
                </a:cubicBezTo>
                <a:cubicBezTo>
                  <a:pt x="335548" y="31719"/>
                  <a:pt x="267992" y="40668"/>
                  <a:pt x="0" y="15240"/>
                </a:cubicBezTo>
                <a:cubicBezTo>
                  <a:pt x="-182" y="9811"/>
                  <a:pt x="-965" y="4698"/>
                  <a:pt x="0" y="0"/>
                </a:cubicBezTo>
                <a:close/>
              </a:path>
              <a:path w="2895600" h="15240" fill="none" stroke="0" extrusionOk="0">
                <a:moveTo>
                  <a:pt x="0" y="0"/>
                </a:moveTo>
                <a:cubicBezTo>
                  <a:pt x="168878" y="-13133"/>
                  <a:pt x="354548" y="29177"/>
                  <a:pt x="579120" y="0"/>
                </a:cubicBezTo>
                <a:cubicBezTo>
                  <a:pt x="801292" y="3546"/>
                  <a:pt x="843637" y="-14238"/>
                  <a:pt x="1129284" y="0"/>
                </a:cubicBezTo>
                <a:cubicBezTo>
                  <a:pt x="1398390" y="10772"/>
                  <a:pt x="1405697" y="-10939"/>
                  <a:pt x="1679448" y="0"/>
                </a:cubicBezTo>
                <a:cubicBezTo>
                  <a:pt x="1954123" y="34608"/>
                  <a:pt x="2070755" y="-6425"/>
                  <a:pt x="2316480" y="0"/>
                </a:cubicBezTo>
                <a:cubicBezTo>
                  <a:pt x="2549117" y="9250"/>
                  <a:pt x="2762741" y="-17124"/>
                  <a:pt x="2895600" y="0"/>
                </a:cubicBezTo>
                <a:cubicBezTo>
                  <a:pt x="2895777" y="4974"/>
                  <a:pt x="2894515" y="7776"/>
                  <a:pt x="2895600" y="15240"/>
                </a:cubicBezTo>
                <a:cubicBezTo>
                  <a:pt x="2662973" y="39726"/>
                  <a:pt x="2554501" y="2724"/>
                  <a:pt x="2316480" y="15240"/>
                </a:cubicBezTo>
                <a:cubicBezTo>
                  <a:pt x="2079910" y="38934"/>
                  <a:pt x="2029312" y="-3096"/>
                  <a:pt x="1824228" y="15240"/>
                </a:cubicBezTo>
                <a:cubicBezTo>
                  <a:pt x="1647046" y="23496"/>
                  <a:pt x="1524960" y="7678"/>
                  <a:pt x="1274064" y="15240"/>
                </a:cubicBezTo>
                <a:cubicBezTo>
                  <a:pt x="1017993" y="41605"/>
                  <a:pt x="843655" y="41158"/>
                  <a:pt x="723900" y="15240"/>
                </a:cubicBezTo>
                <a:cubicBezTo>
                  <a:pt x="606320" y="-40931"/>
                  <a:pt x="230852" y="13146"/>
                  <a:pt x="0" y="15240"/>
                </a:cubicBezTo>
                <a:cubicBezTo>
                  <a:pt x="-371" y="10064"/>
                  <a:pt x="-1143" y="673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2895600"/>
                      <a:gd name="connsiteY0" fmla="*/ 0 h 15240"/>
                      <a:gd name="connsiteX1" fmla="*/ 579120 w 2895600"/>
                      <a:gd name="connsiteY1" fmla="*/ 0 h 15240"/>
                      <a:gd name="connsiteX2" fmla="*/ 1129284 w 2895600"/>
                      <a:gd name="connsiteY2" fmla="*/ 0 h 15240"/>
                      <a:gd name="connsiteX3" fmla="*/ 1679448 w 2895600"/>
                      <a:gd name="connsiteY3" fmla="*/ 0 h 15240"/>
                      <a:gd name="connsiteX4" fmla="*/ 2316480 w 2895600"/>
                      <a:gd name="connsiteY4" fmla="*/ 0 h 15240"/>
                      <a:gd name="connsiteX5" fmla="*/ 2895600 w 2895600"/>
                      <a:gd name="connsiteY5" fmla="*/ 0 h 15240"/>
                      <a:gd name="connsiteX6" fmla="*/ 2895600 w 2895600"/>
                      <a:gd name="connsiteY6" fmla="*/ 15240 h 15240"/>
                      <a:gd name="connsiteX7" fmla="*/ 2316480 w 2895600"/>
                      <a:gd name="connsiteY7" fmla="*/ 15240 h 15240"/>
                      <a:gd name="connsiteX8" fmla="*/ 1824228 w 2895600"/>
                      <a:gd name="connsiteY8" fmla="*/ 15240 h 15240"/>
                      <a:gd name="connsiteX9" fmla="*/ 1274064 w 2895600"/>
                      <a:gd name="connsiteY9" fmla="*/ 15240 h 15240"/>
                      <a:gd name="connsiteX10" fmla="*/ 723900 w 2895600"/>
                      <a:gd name="connsiteY10" fmla="*/ 15240 h 15240"/>
                      <a:gd name="connsiteX11" fmla="*/ 0 w 2895600"/>
                      <a:gd name="connsiteY11" fmla="*/ 15240 h 15240"/>
                      <a:gd name="connsiteX12" fmla="*/ 0 w 2895600"/>
                      <a:gd name="connsiteY12" fmla="*/ 0 h 15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95600" h="15240" fill="none" extrusionOk="0">
                        <a:moveTo>
                          <a:pt x="0" y="0"/>
                        </a:moveTo>
                        <a:cubicBezTo>
                          <a:pt x="165927" y="-8753"/>
                          <a:pt x="364052" y="-13998"/>
                          <a:pt x="579120" y="0"/>
                        </a:cubicBezTo>
                        <a:cubicBezTo>
                          <a:pt x="794188" y="13998"/>
                          <a:pt x="859747" y="-13089"/>
                          <a:pt x="1129284" y="0"/>
                        </a:cubicBezTo>
                        <a:cubicBezTo>
                          <a:pt x="1398821" y="13089"/>
                          <a:pt x="1406090" y="-11690"/>
                          <a:pt x="1679448" y="0"/>
                        </a:cubicBezTo>
                        <a:cubicBezTo>
                          <a:pt x="1952806" y="11690"/>
                          <a:pt x="2074352" y="-6726"/>
                          <a:pt x="2316480" y="0"/>
                        </a:cubicBezTo>
                        <a:cubicBezTo>
                          <a:pt x="2558608" y="6726"/>
                          <a:pt x="2764976" y="-21362"/>
                          <a:pt x="2895600" y="0"/>
                        </a:cubicBezTo>
                        <a:cubicBezTo>
                          <a:pt x="2895318" y="5016"/>
                          <a:pt x="2894981" y="7971"/>
                          <a:pt x="2895600" y="15240"/>
                        </a:cubicBezTo>
                        <a:cubicBezTo>
                          <a:pt x="2681830" y="21006"/>
                          <a:pt x="2563523" y="-2513"/>
                          <a:pt x="2316480" y="15240"/>
                        </a:cubicBezTo>
                        <a:cubicBezTo>
                          <a:pt x="2069437" y="32993"/>
                          <a:pt x="2016742" y="-2441"/>
                          <a:pt x="1824228" y="15240"/>
                        </a:cubicBezTo>
                        <a:cubicBezTo>
                          <a:pt x="1631714" y="32921"/>
                          <a:pt x="1542230" y="7698"/>
                          <a:pt x="1274064" y="15240"/>
                        </a:cubicBezTo>
                        <a:cubicBezTo>
                          <a:pt x="1005898" y="22782"/>
                          <a:pt x="845029" y="38455"/>
                          <a:pt x="723900" y="15240"/>
                        </a:cubicBezTo>
                        <a:cubicBezTo>
                          <a:pt x="602771" y="-7975"/>
                          <a:pt x="250067" y="5666"/>
                          <a:pt x="0" y="15240"/>
                        </a:cubicBezTo>
                        <a:cubicBezTo>
                          <a:pt x="-92" y="10954"/>
                          <a:pt x="-696" y="7052"/>
                          <a:pt x="0" y="0"/>
                        </a:cubicBezTo>
                        <a:close/>
                      </a:path>
                      <a:path w="2895600" h="15240" stroke="0" extrusionOk="0">
                        <a:moveTo>
                          <a:pt x="0" y="0"/>
                        </a:moveTo>
                        <a:cubicBezTo>
                          <a:pt x="118868" y="-8465"/>
                          <a:pt x="374343" y="25580"/>
                          <a:pt x="521208" y="0"/>
                        </a:cubicBezTo>
                        <a:cubicBezTo>
                          <a:pt x="668073" y="-25580"/>
                          <a:pt x="889445" y="9466"/>
                          <a:pt x="1158240" y="0"/>
                        </a:cubicBezTo>
                        <a:cubicBezTo>
                          <a:pt x="1427035" y="-9466"/>
                          <a:pt x="1549522" y="9270"/>
                          <a:pt x="1650492" y="0"/>
                        </a:cubicBezTo>
                        <a:cubicBezTo>
                          <a:pt x="1751462" y="-9270"/>
                          <a:pt x="1957379" y="8224"/>
                          <a:pt x="2142744" y="0"/>
                        </a:cubicBezTo>
                        <a:cubicBezTo>
                          <a:pt x="2328109" y="-8224"/>
                          <a:pt x="2582598" y="-5025"/>
                          <a:pt x="2895600" y="0"/>
                        </a:cubicBezTo>
                        <a:cubicBezTo>
                          <a:pt x="2895670" y="3525"/>
                          <a:pt x="2896273" y="9245"/>
                          <a:pt x="2895600" y="15240"/>
                        </a:cubicBezTo>
                        <a:cubicBezTo>
                          <a:pt x="2736751" y="12392"/>
                          <a:pt x="2483195" y="13868"/>
                          <a:pt x="2345436" y="15240"/>
                        </a:cubicBezTo>
                        <a:cubicBezTo>
                          <a:pt x="2207677" y="16612"/>
                          <a:pt x="2015273" y="38359"/>
                          <a:pt x="1795272" y="15240"/>
                        </a:cubicBezTo>
                        <a:cubicBezTo>
                          <a:pt x="1575271" y="-7879"/>
                          <a:pt x="1387275" y="29029"/>
                          <a:pt x="1245108" y="15240"/>
                        </a:cubicBezTo>
                        <a:cubicBezTo>
                          <a:pt x="1102941" y="1451"/>
                          <a:pt x="878017" y="-8504"/>
                          <a:pt x="608076" y="15240"/>
                        </a:cubicBezTo>
                        <a:cubicBezTo>
                          <a:pt x="338135" y="38984"/>
                          <a:pt x="277113" y="40305"/>
                          <a:pt x="0" y="15240"/>
                        </a:cubicBezTo>
                        <a:cubicBezTo>
                          <a:pt x="37" y="9117"/>
                          <a:pt x="-551" y="448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61CD2-CBF3-4CC5-B3E9-653FB7151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47" y="2550279"/>
            <a:ext cx="3536324" cy="276722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200" b="1" i="1" dirty="0"/>
              <a:t>What</a:t>
            </a:r>
            <a:r>
              <a:rPr lang="en-US" sz="3200" i="1" dirty="0"/>
              <a:t> </a:t>
            </a:r>
            <a:r>
              <a:rPr lang="en-US" sz="3200" b="1" i="1" dirty="0"/>
              <a:t>if</a:t>
            </a:r>
            <a:r>
              <a:rPr lang="en-US" sz="3200" i="1" dirty="0"/>
              <a:t> every Veteran patient could have the ideal care transition from hospital to home?</a:t>
            </a:r>
            <a:endParaRPr lang="en-US" sz="3200" i="1" dirty="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3405F0-1AC8-4A88-B48A-C89C5C0D78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55" r="15891" b="2"/>
          <a:stretch/>
        </p:blipFill>
        <p:spPr>
          <a:xfrm>
            <a:off x="4426418" y="10"/>
            <a:ext cx="5732312" cy="5714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A99916-3324-46A4-BDF9-FEE4A60BC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47" y="273052"/>
            <a:ext cx="4186257" cy="200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70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C4CB8-850F-A565-2442-9FA9C341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317" y="1614115"/>
            <a:ext cx="5128593" cy="34382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Have you used a virtual reality (VR) headset?</a:t>
            </a:r>
          </a:p>
          <a:p>
            <a:pPr marL="850895" lvl="1" indent="-342900">
              <a:buFont typeface="+mj-lt"/>
              <a:buAutoNum type="alphaLcPeriod"/>
            </a:pPr>
            <a:r>
              <a:rPr lang="en-US" sz="2400" dirty="0"/>
              <a:t>Yes, at home or for entertainment/games</a:t>
            </a:r>
          </a:p>
          <a:p>
            <a:pPr marL="850895" lvl="1" indent="-342900">
              <a:buFont typeface="+mj-lt"/>
              <a:buAutoNum type="alphaLcPeriod"/>
            </a:pPr>
            <a:r>
              <a:rPr lang="en-US" sz="2400" dirty="0"/>
              <a:t>Yes, at work</a:t>
            </a:r>
          </a:p>
          <a:p>
            <a:pPr marL="850895" lvl="1" indent="-342900">
              <a:buFont typeface="+mj-lt"/>
              <a:buAutoNum type="alphaLcPeriod"/>
            </a:pPr>
            <a:r>
              <a:rPr lang="en-US" sz="2400" dirty="0"/>
              <a:t>Both a and b</a:t>
            </a:r>
          </a:p>
          <a:p>
            <a:pPr marL="850895" lvl="1" indent="-342900">
              <a:buFont typeface="+mj-lt"/>
              <a:buAutoNum type="alphaLcPeriod"/>
            </a:pPr>
            <a:r>
              <a:rPr lang="en-US" sz="2400" dirty="0"/>
              <a:t>I have never used a VR headset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8AFD70-06A4-D06E-347D-E9DC2BF9D0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172" b="3"/>
          <a:stretch/>
        </p:blipFill>
        <p:spPr>
          <a:xfrm>
            <a:off x="5350234" y="1717482"/>
            <a:ext cx="4630129" cy="311201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FB7A16-4F1F-E096-5432-1EA09A548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534" y="516289"/>
            <a:ext cx="8612678" cy="529823"/>
          </a:xfr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dirty="0"/>
              <a:t>Audience Poll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3EC29E-A990-C8A4-FB48-A27EBB449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" y="5131199"/>
            <a:ext cx="2580042" cy="59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3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979C1-A381-C33D-3CD6-2D6AD091B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F6337F-349D-7BA5-6C9A-13DFCD4D8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6"/>
            <a:ext cx="10160000" cy="570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0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2595-EEC8-4348-AD6B-2347F665E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52" y="0"/>
            <a:ext cx="9144000" cy="9525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Communication Discrepancies –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JAMA Article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90B6E3-8A6F-44E7-9240-AE19D2B12A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33911"/>
              </p:ext>
            </p:extLst>
          </p:nvPr>
        </p:nvGraphicFramePr>
        <p:xfrm>
          <a:off x="259316" y="1044708"/>
          <a:ext cx="9641367" cy="3997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42390">
                  <a:extLst>
                    <a:ext uri="{9D8B030D-6E8A-4147-A177-3AD203B41FA5}">
                      <a16:colId xmlns:a16="http://schemas.microsoft.com/office/drawing/2014/main" val="700369601"/>
                    </a:ext>
                  </a:extLst>
                </a:gridCol>
                <a:gridCol w="2537047">
                  <a:extLst>
                    <a:ext uri="{9D8B030D-6E8A-4147-A177-3AD203B41FA5}">
                      <a16:colId xmlns:a16="http://schemas.microsoft.com/office/drawing/2014/main" val="3877974605"/>
                    </a:ext>
                  </a:extLst>
                </a:gridCol>
                <a:gridCol w="2861930">
                  <a:extLst>
                    <a:ext uri="{9D8B030D-6E8A-4147-A177-3AD203B41FA5}">
                      <a16:colId xmlns:a16="http://schemas.microsoft.com/office/drawing/2014/main" val="3253863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Question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Patient Perception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Provider Perception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39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Would you say there is one main doctor in charge of your care? Can you name them?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18% </a:t>
                      </a:r>
                      <a:r>
                        <a:rPr lang="en-US" sz="1600" dirty="0"/>
                        <a:t>of patients correctly named the provider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67% </a:t>
                      </a:r>
                      <a:r>
                        <a:rPr lang="en-US" sz="1600" dirty="0"/>
                        <a:t>of providers thought patients knew their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90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What is your hospital admission diagnosis?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57% </a:t>
                      </a:r>
                      <a:r>
                        <a:rPr lang="en-US" sz="1600" dirty="0"/>
                        <a:t>of patients correctly named their diagnosis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77% </a:t>
                      </a:r>
                      <a:r>
                        <a:rPr lang="en-US" sz="1600" dirty="0"/>
                        <a:t>of providers thought their patient understood their diagnosis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976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Before giving you any new medication, how often did hospital staff tell you what the medicine was for?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25% </a:t>
                      </a:r>
                      <a:r>
                        <a:rPr lang="en-US" sz="1600" dirty="0"/>
                        <a:t>of patients answered never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100% </a:t>
                      </a:r>
                      <a:r>
                        <a:rPr lang="en-US" sz="1600" dirty="0"/>
                        <a:t>of providers said they at least sometimes tell patients what meds are for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406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Before giving you any new medicine, how often did hospital staff describe possible side effects in a way you could understand?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90% </a:t>
                      </a:r>
                      <a:r>
                        <a:rPr lang="en-US" sz="1600" dirty="0"/>
                        <a:t>of patients answered never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19% </a:t>
                      </a:r>
                      <a:r>
                        <a:rPr lang="en-US" sz="1600" dirty="0"/>
                        <a:t>of providers answered never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30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Did a doctor discuss any anxieties or fears about your condition or treatment with you?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54% </a:t>
                      </a:r>
                      <a:r>
                        <a:rPr lang="en-US" sz="1600" dirty="0"/>
                        <a:t>answered never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2% </a:t>
                      </a:r>
                      <a:r>
                        <a:rPr lang="en-US" sz="1600" dirty="0"/>
                        <a:t>answered never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503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593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7800BCC-869D-E7F3-9C42-C8FC65EFE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491" y="720672"/>
            <a:ext cx="1472516" cy="1472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B6992-F23D-C76D-FE50-A7C84384C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267" y="205011"/>
            <a:ext cx="9144000" cy="670346"/>
          </a:xfrm>
        </p:spPr>
        <p:txBody>
          <a:bodyPr>
            <a:noAutofit/>
          </a:bodyPr>
          <a:lstStyle/>
          <a:p>
            <a:pPr algn="l"/>
            <a:r>
              <a:rPr lang="fr-FR" sz="3200" b="1" dirty="0">
                <a:latin typeface="+mn-lt"/>
              </a:rPr>
              <a:t>Inpatient DC Experience Journey </a:t>
            </a:r>
            <a:r>
              <a:rPr lang="fr-FR" sz="3200" b="1" dirty="0" err="1">
                <a:latin typeface="+mn-lt"/>
              </a:rPr>
              <a:t>Map</a:t>
            </a:r>
            <a:br>
              <a:rPr lang="fr-FR" sz="3200" b="1" dirty="0">
                <a:latin typeface="+mn-lt"/>
              </a:rPr>
            </a:br>
            <a:r>
              <a:rPr lang="fr-FR" sz="2000" b="1" i="1" dirty="0">
                <a:latin typeface="+mn-lt"/>
              </a:rPr>
              <a:t>HCD in Action</a:t>
            </a:r>
            <a:endParaRPr lang="en-US" sz="3200" b="1" i="1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2FA6E6-D7CD-F313-2D2F-1BE3D7559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091" y="2193188"/>
            <a:ext cx="3425982" cy="21902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0E3D3C-B32F-80E7-A89B-01C241153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321" y="1228123"/>
            <a:ext cx="6236020" cy="305450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3CC41-D153-4C62-5FBF-A39C570067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620" t="4308" b="-1"/>
          <a:stretch/>
        </p:blipFill>
        <p:spPr>
          <a:xfrm>
            <a:off x="1622490" y="1871635"/>
            <a:ext cx="1774002" cy="3215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FA0448-6EB1-48B9-09B3-F68B329B97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2890" y="1157031"/>
            <a:ext cx="4427110" cy="3125599"/>
          </a:xfrm>
          <a:prstGeom prst="rect">
            <a:avLst/>
          </a:prstGeom>
        </p:spPr>
      </p:pic>
      <p:pic>
        <p:nvPicPr>
          <p:cNvPr id="1028" name="Picture 4" descr="Curved Arrow Blue icon PNG and SVG Vector Free Download">
            <a:extLst>
              <a:ext uri="{FF2B5EF4-FFF2-40B4-BE49-F238E27FC236}">
                <a16:creationId xmlns:a16="http://schemas.microsoft.com/office/drawing/2014/main" id="{537C59BE-005E-715F-E0C0-227A9440F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922" y="4151392"/>
            <a:ext cx="577898" cy="5894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F84965-65D3-9D04-8643-3EEFCF7E8A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9944" y="4157194"/>
            <a:ext cx="1182218" cy="89150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2647BA-7868-3657-777D-E624A990E4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6548" y="2186823"/>
            <a:ext cx="2255381" cy="220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79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343099-B33A-4795-BFBB-A88697A6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2" y="93946"/>
            <a:ext cx="7003628" cy="675554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Measuring the Inpatient Experience </a:t>
            </a:r>
            <a:r>
              <a:rPr lang="en-US" dirty="0"/>
              <a:t>– Survey of Healthcare Experiences of Patients (SHEP)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4C0EC0-F460-4EA8-9F1F-98E5257B4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33" y="777875"/>
            <a:ext cx="3238393" cy="4261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670A7B-B614-48FB-9424-D61BC5C1F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869" y="829112"/>
            <a:ext cx="2270125" cy="4159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E404C7-DFAF-4D0B-B53D-83B1B87BF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737" y="1047036"/>
            <a:ext cx="2166938" cy="39925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6931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A56BA-BBD1-A238-51AE-A14A1AD483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The Opportunity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B5AA9-B3CA-B65A-3AA4-2379EB9B39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6774" y="786633"/>
            <a:ext cx="5376868" cy="400448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The Discharge Experience is an Integral Part of the Hospital Stay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C7FC74-3501-EECD-4801-73FD2534C1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5719" y="1609597"/>
            <a:ext cx="1758664" cy="185059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21B5A8-7797-C1F2-29F8-B7AFF3E6EC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3482" y="3460193"/>
            <a:ext cx="1621742" cy="1811673"/>
          </a:xfrm>
          <a:prstGeom prst="rect">
            <a:avLst/>
          </a:prstGeom>
        </p:spPr>
      </p:pic>
      <p:sp>
        <p:nvSpPr>
          <p:cNvPr id="30" name="Round Same Side Corner Rectangle 29">
            <a:extLst>
              <a:ext uri="{FF2B5EF4-FFF2-40B4-BE49-F238E27FC236}">
                <a16:creationId xmlns:a16="http://schemas.microsoft.com/office/drawing/2014/main" id="{39645367-BA38-7781-1890-81E374864601}"/>
              </a:ext>
            </a:extLst>
          </p:cNvPr>
          <p:cNvSpPr/>
          <p:nvPr/>
        </p:nvSpPr>
        <p:spPr>
          <a:xfrm>
            <a:off x="7282742" y="399764"/>
            <a:ext cx="2328247" cy="30604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0985"/>
            <a:endParaRPr lang="en-US" sz="15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726371-DFB1-FAB9-0EBC-E508B2805E5F}"/>
              </a:ext>
            </a:extLst>
          </p:cNvPr>
          <p:cNvSpPr txBox="1"/>
          <p:nvPr/>
        </p:nvSpPr>
        <p:spPr>
          <a:xfrm>
            <a:off x="7518617" y="1912154"/>
            <a:ext cx="1856499" cy="135741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defTabSz="380985"/>
            <a:r>
              <a:rPr lang="en-US" sz="1500" dirty="0">
                <a:solidFill>
                  <a:srgbClr val="002060"/>
                </a:solidFill>
                <a:latin typeface="Calibri"/>
              </a:rPr>
              <a:t>of Veterans feel that they did not understand their discharge instructions.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32CCA84-3D6D-303F-479F-CE3C6C5897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838" y="3460190"/>
            <a:ext cx="1498753" cy="181167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5E0CAF6-5338-9A6E-F9FA-C3BB2F2E019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74" y="1609973"/>
            <a:ext cx="1857047" cy="1850221"/>
          </a:xfrm>
          <a:prstGeom prst="rect">
            <a:avLst/>
          </a:prstGeom>
        </p:spPr>
      </p:pic>
      <p:sp>
        <p:nvSpPr>
          <p:cNvPr id="41" name="Rectangle 6">
            <a:extLst>
              <a:ext uri="{FF2B5EF4-FFF2-40B4-BE49-F238E27FC236}">
                <a16:creationId xmlns:a16="http://schemas.microsoft.com/office/drawing/2014/main" id="{81586EAB-9F7C-402C-016C-F6B7FE5F0AF1}"/>
              </a:ext>
            </a:extLst>
          </p:cNvPr>
          <p:cNvSpPr>
            <a:spLocks/>
          </p:cNvSpPr>
          <p:nvPr/>
        </p:nvSpPr>
        <p:spPr bwMode="auto">
          <a:xfrm>
            <a:off x="5554383" y="1609596"/>
            <a:ext cx="1728360" cy="185166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</p:spPr>
        <p:txBody>
          <a:bodyPr lIns="137160" tIns="137160" rIns="137160" bIns="137160"/>
          <a:lstStyle>
            <a:lvl1pPr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1pPr>
            <a:lvl2pPr marL="742950" indent="-28575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2pPr>
            <a:lvl3pPr marL="11430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3pPr>
            <a:lvl4pPr marL="16002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4pPr>
            <a:lvl5pPr marL="20574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9pPr>
          </a:lstStyle>
          <a:p>
            <a:pPr defTabSz="380985" eaLnBrk="1" hangingPunct="1"/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…all trying to squeeze their paperwork, new appliances for me, instructions, tests, 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</a:rPr>
              <a:t>all the time</a:t>
            </a:r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.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2" name="Rectangle 7">
            <a:extLst>
              <a:ext uri="{FF2B5EF4-FFF2-40B4-BE49-F238E27FC236}">
                <a16:creationId xmlns:a16="http://schemas.microsoft.com/office/drawing/2014/main" id="{0AEBF284-B3AD-F3D9-A236-7E791ED3FC10}"/>
              </a:ext>
            </a:extLst>
          </p:cNvPr>
          <p:cNvSpPr>
            <a:spLocks/>
          </p:cNvSpPr>
          <p:nvPr/>
        </p:nvSpPr>
        <p:spPr bwMode="auto">
          <a:xfrm>
            <a:off x="8097591" y="3460190"/>
            <a:ext cx="1513398" cy="1811673"/>
          </a:xfrm>
          <a:prstGeom prst="roundRect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noFill/>
            <a:miter lim="800000"/>
            <a:headEnd/>
            <a:tailEnd/>
          </a:ln>
        </p:spPr>
        <p:txBody>
          <a:bodyPr lIns="137160" tIns="137160" rIns="137160" bIns="137160" anchor="t"/>
          <a:lstStyle>
            <a:lvl1pPr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1pPr>
            <a:lvl2pPr marL="742950" indent="-28575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2pPr>
            <a:lvl3pPr marL="11430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3pPr>
            <a:lvl4pPr marL="16002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4pPr>
            <a:lvl5pPr marL="20574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9pPr>
          </a:lstStyle>
          <a:p>
            <a:pPr defTabSz="380985" eaLnBrk="1" hangingPunct="1"/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…I didn't know who it was, and I didn't know </a:t>
            </a:r>
            <a:br>
              <a:rPr lang="en-US" sz="15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it was a part of the discharge process.</a:t>
            </a:r>
            <a:endParaRPr lang="en-US" sz="1500" b="1">
              <a:solidFill>
                <a:srgbClr val="002060"/>
              </a:solidFill>
            </a:endParaRPr>
          </a:p>
        </p:txBody>
      </p:sp>
      <p:sp>
        <p:nvSpPr>
          <p:cNvPr id="43" name="Rectangle 8">
            <a:extLst>
              <a:ext uri="{FF2B5EF4-FFF2-40B4-BE49-F238E27FC236}">
                <a16:creationId xmlns:a16="http://schemas.microsoft.com/office/drawing/2014/main" id="{65BF264B-20DA-B74E-6AD4-B69671CA0A0B}"/>
              </a:ext>
            </a:extLst>
          </p:cNvPr>
          <p:cNvSpPr>
            <a:spLocks/>
          </p:cNvSpPr>
          <p:nvPr/>
        </p:nvSpPr>
        <p:spPr bwMode="auto">
          <a:xfrm>
            <a:off x="3561858" y="4229644"/>
            <a:ext cx="3036980" cy="1042219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</p:spPr>
        <p:txBody>
          <a:bodyPr lIns="137160" tIns="137160" rIns="137160" bIns="137160"/>
          <a:lstStyle>
            <a:lvl1pPr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1pPr>
            <a:lvl2pPr marL="742950" indent="-28575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2pPr>
            <a:lvl3pPr marL="11430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3pPr>
            <a:lvl4pPr marL="16002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4pPr>
            <a:lvl5pPr marL="20574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9pPr>
          </a:lstStyle>
          <a:p>
            <a:pPr defTabSz="380985"/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…if it wasn’t for my ride, 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</a:rPr>
              <a:t>I don’t know how I would have gotten home </a:t>
            </a:r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that day.</a:t>
            </a:r>
            <a:endParaRPr lang="en-US" sz="1500">
              <a:solidFill>
                <a:srgbClr val="002060"/>
              </a:solidFill>
            </a:endParaRPr>
          </a:p>
        </p:txBody>
      </p:sp>
      <p:sp>
        <p:nvSpPr>
          <p:cNvPr id="44" name="Rectangle 6">
            <a:extLst>
              <a:ext uri="{FF2B5EF4-FFF2-40B4-BE49-F238E27FC236}">
                <a16:creationId xmlns:a16="http://schemas.microsoft.com/office/drawing/2014/main" id="{C3CD873C-9641-D9A3-955A-18328782042D}"/>
              </a:ext>
            </a:extLst>
          </p:cNvPr>
          <p:cNvSpPr>
            <a:spLocks/>
          </p:cNvSpPr>
          <p:nvPr/>
        </p:nvSpPr>
        <p:spPr bwMode="auto">
          <a:xfrm>
            <a:off x="550816" y="3460193"/>
            <a:ext cx="1393699" cy="181167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25400">
            <a:noFill/>
            <a:miter lim="800000"/>
            <a:headEnd/>
            <a:tailEnd/>
          </a:ln>
        </p:spPr>
        <p:txBody>
          <a:bodyPr lIns="137160" tIns="137160" rIns="137160" bIns="137160"/>
          <a:lstStyle>
            <a:lvl1pPr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1pPr>
            <a:lvl2pPr marL="742950" indent="-28575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2pPr>
            <a:lvl3pPr marL="11430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3pPr>
            <a:lvl4pPr marL="16002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4pPr>
            <a:lvl5pPr marL="20574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9pPr>
          </a:lstStyle>
          <a:p>
            <a:pPr defTabSz="380985" eaLnBrk="1" hangingPunct="1"/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I was pressuring them to hurry up, 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</a:rPr>
              <a:t>so I’d be able to have a ride home</a:t>
            </a:r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id="{0C65EAE1-85EF-2B40-0CB4-BDC58B86AEF0}"/>
              </a:ext>
            </a:extLst>
          </p:cNvPr>
          <p:cNvSpPr>
            <a:spLocks/>
          </p:cNvSpPr>
          <p:nvPr/>
        </p:nvSpPr>
        <p:spPr bwMode="auto">
          <a:xfrm>
            <a:off x="3561858" y="3460190"/>
            <a:ext cx="3036980" cy="769453"/>
          </a:xfrm>
          <a:prstGeom prst="roundRect">
            <a:avLst>
              <a:gd name="adj" fmla="val 0"/>
            </a:avLst>
          </a:prstGeom>
          <a:solidFill>
            <a:schemeClr val="tx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37160" tIns="137160" rIns="137160" bIns="137160" anchor="ctr"/>
          <a:lstStyle>
            <a:lvl1pPr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1pPr>
            <a:lvl2pPr marL="742950" indent="-28575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2pPr>
            <a:lvl3pPr marL="11430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3pPr>
            <a:lvl4pPr marL="16002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4pPr>
            <a:lvl5pPr marL="2057400" indent="-228600" eaLnBrk="0" hangingPunct="0"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anose="020B0502020104020203" pitchFamily="34" charset="-79"/>
                <a:ea typeface="Heiti SC Light" panose="02000000000000000000" pitchFamily="2" charset="-128"/>
                <a:sym typeface="Gill Sans" panose="020B0502020104020203" pitchFamily="34" charset="-79"/>
              </a:defRPr>
            </a:lvl9pPr>
          </a:lstStyle>
          <a:p>
            <a:pPr defTabSz="380985"/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few hours before my discharge were 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little overwhelming</a:t>
            </a:r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  <a:endParaRPr lang="en-US" sz="1500">
              <a:solidFill>
                <a:srgbClr val="002060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9AFE261-015C-B506-2299-1E9940BB2353}"/>
              </a:ext>
            </a:extLst>
          </p:cNvPr>
          <p:cNvGrpSpPr/>
          <p:nvPr/>
        </p:nvGrpSpPr>
        <p:grpSpPr>
          <a:xfrm>
            <a:off x="7694832" y="755974"/>
            <a:ext cx="1769737" cy="1674616"/>
            <a:chOff x="7021705" y="1558321"/>
            <a:chExt cx="2223917" cy="2104384"/>
          </a:xfrm>
        </p:grpSpPr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5AE9530A-6152-CE24-9F86-844F50850E6F}"/>
                </a:ext>
              </a:extLst>
            </p:cNvPr>
            <p:cNvGraphicFramePr/>
            <p:nvPr/>
          </p:nvGraphicFramePr>
          <p:xfrm>
            <a:off x="7021705" y="1558321"/>
            <a:ext cx="2223917" cy="21043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5F2B88-2B1B-E99C-4B8F-A9322C3D3AB1}"/>
                </a:ext>
              </a:extLst>
            </p:cNvPr>
            <p:cNvSpPr/>
            <p:nvPr/>
          </p:nvSpPr>
          <p:spPr>
            <a:xfrm>
              <a:off x="7324464" y="1942039"/>
              <a:ext cx="1274989" cy="12575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0985"/>
              <a:endParaRPr lang="en-US" sz="150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EBB19B6-96F3-E78F-C5AE-E6CA9F591594}"/>
              </a:ext>
            </a:extLst>
          </p:cNvPr>
          <p:cNvSpPr txBox="1"/>
          <p:nvPr/>
        </p:nvSpPr>
        <p:spPr>
          <a:xfrm>
            <a:off x="7935761" y="1061890"/>
            <a:ext cx="1014604" cy="10006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380985"/>
            <a:r>
              <a:rPr lang="en-US" sz="3333" b="1" dirty="0">
                <a:solidFill>
                  <a:srgbClr val="002060"/>
                </a:solidFill>
                <a:latin typeface="Calibri"/>
              </a:rPr>
              <a:t>5.1%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1D79493-35BD-2825-6F5D-B30836F52BB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91974" y="1609234"/>
            <a:ext cx="1393699" cy="1850760"/>
          </a:xfrm>
          <a:solidFill>
            <a:schemeClr val="accent1">
              <a:lumMod val="40000"/>
              <a:lumOff val="60000"/>
            </a:schemeClr>
          </a:solidFill>
        </p:spPr>
        <p:txBody>
          <a:bodyPr vert="horz" lIns="137160" tIns="137160" rIns="137160" bIns="137160" rtlCol="0">
            <a:normAutofit/>
          </a:bodyPr>
          <a:lstStyle/>
          <a:p>
            <a:pPr marL="0" indent="0">
              <a:buNone/>
            </a:pPr>
            <a:r>
              <a:rPr lang="en-US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1500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 seemed like there were ten or more </a:t>
            </a:r>
            <a:r>
              <a:rPr lang="en-US" sz="15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doctors, nurses, techs, and clerks…</a:t>
            </a:r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5422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3_Office Theme">
  <a:themeElements>
    <a:clrScheme name="myVA">
      <a:dk1>
        <a:srgbClr val="000000"/>
      </a:dk1>
      <a:lt1>
        <a:sysClr val="window" lastClr="FFFFFF"/>
      </a:lt1>
      <a:dk2>
        <a:srgbClr val="003F72"/>
      </a:dk2>
      <a:lt2>
        <a:srgbClr val="EEECE1"/>
      </a:lt2>
      <a:accent1>
        <a:srgbClr val="C62630"/>
      </a:accent1>
      <a:accent2>
        <a:srgbClr val="0083BE"/>
      </a:accent2>
      <a:accent3>
        <a:srgbClr val="F3CF45"/>
      </a:accent3>
      <a:accent4>
        <a:srgbClr val="F7955B"/>
      </a:accent4>
      <a:accent5>
        <a:srgbClr val="839097"/>
      </a:accent5>
      <a:accent6>
        <a:srgbClr val="DCDDDE"/>
      </a:accent6>
      <a:hlink>
        <a:srgbClr val="C2B48F"/>
      </a:hlink>
      <a:folHlink>
        <a:srgbClr val="A3A8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 Theme">
  <a:themeElements>
    <a:clrScheme name="myVA">
      <a:dk1>
        <a:srgbClr val="000000"/>
      </a:dk1>
      <a:lt1>
        <a:sysClr val="window" lastClr="FFFFFF"/>
      </a:lt1>
      <a:dk2>
        <a:srgbClr val="003F72"/>
      </a:dk2>
      <a:lt2>
        <a:srgbClr val="EEECE1"/>
      </a:lt2>
      <a:accent1>
        <a:srgbClr val="C62630"/>
      </a:accent1>
      <a:accent2>
        <a:srgbClr val="0083BE"/>
      </a:accent2>
      <a:accent3>
        <a:srgbClr val="F3CF45"/>
      </a:accent3>
      <a:accent4>
        <a:srgbClr val="F7955B"/>
      </a:accent4>
      <a:accent5>
        <a:srgbClr val="839097"/>
      </a:accent5>
      <a:accent6>
        <a:srgbClr val="DCDDDE"/>
      </a:accent6>
      <a:hlink>
        <a:srgbClr val="C2B48F"/>
      </a:hlink>
      <a:folHlink>
        <a:srgbClr val="A3A8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myVA">
      <a:dk1>
        <a:srgbClr val="000000"/>
      </a:dk1>
      <a:lt1>
        <a:sysClr val="window" lastClr="FFFFFF"/>
      </a:lt1>
      <a:dk2>
        <a:srgbClr val="003F72"/>
      </a:dk2>
      <a:lt2>
        <a:srgbClr val="EEECE1"/>
      </a:lt2>
      <a:accent1>
        <a:srgbClr val="C62630"/>
      </a:accent1>
      <a:accent2>
        <a:srgbClr val="0083BE"/>
      </a:accent2>
      <a:accent3>
        <a:srgbClr val="F3CF45"/>
      </a:accent3>
      <a:accent4>
        <a:srgbClr val="F7955B"/>
      </a:accent4>
      <a:accent5>
        <a:srgbClr val="839097"/>
      </a:accent5>
      <a:accent6>
        <a:srgbClr val="DCDDDE"/>
      </a:accent6>
      <a:hlink>
        <a:srgbClr val="C2B48F"/>
      </a:hlink>
      <a:folHlink>
        <a:srgbClr val="A3A8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wo Line Header">
  <a:themeElements>
    <a:clrScheme name="VA Print Colors">
      <a:dk1>
        <a:srgbClr val="000000"/>
      </a:dk1>
      <a:lt1>
        <a:srgbClr val="FFFFFF"/>
      </a:lt1>
      <a:dk2>
        <a:srgbClr val="003F72"/>
      </a:dk2>
      <a:lt2>
        <a:srgbClr val="EEECE1"/>
      </a:lt2>
      <a:accent1>
        <a:srgbClr val="0082BD"/>
      </a:accent1>
      <a:accent2>
        <a:srgbClr val="C6262D"/>
      </a:accent2>
      <a:accent3>
        <a:srgbClr val="762431"/>
      </a:accent3>
      <a:accent4>
        <a:srgbClr val="F2CF45"/>
      </a:accent4>
      <a:accent5>
        <a:srgbClr val="828F97"/>
      </a:accent5>
      <a:accent6>
        <a:srgbClr val="DBDCDE"/>
      </a:accent6>
      <a:hlink>
        <a:srgbClr val="0082BD"/>
      </a:hlink>
      <a:folHlink>
        <a:srgbClr val="003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yVA">
    <a:dk1>
      <a:srgbClr val="000000"/>
    </a:dk1>
    <a:lt1>
      <a:sysClr val="window" lastClr="FFFFFF"/>
    </a:lt1>
    <a:dk2>
      <a:srgbClr val="003F72"/>
    </a:dk2>
    <a:lt2>
      <a:srgbClr val="EEECE1"/>
    </a:lt2>
    <a:accent1>
      <a:srgbClr val="C62630"/>
    </a:accent1>
    <a:accent2>
      <a:srgbClr val="0083BE"/>
    </a:accent2>
    <a:accent3>
      <a:srgbClr val="F3CF45"/>
    </a:accent3>
    <a:accent4>
      <a:srgbClr val="F7955B"/>
    </a:accent4>
    <a:accent5>
      <a:srgbClr val="839097"/>
    </a:accent5>
    <a:accent6>
      <a:srgbClr val="DCDDDE"/>
    </a:accent6>
    <a:hlink>
      <a:srgbClr val="C2B48F"/>
    </a:hlink>
    <a:folHlink>
      <a:srgbClr val="A3A86B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28B74BBBDF604B90DE6188EBB786FC" ma:contentTypeVersion="24" ma:contentTypeDescription="Create a new document." ma:contentTypeScope="" ma:versionID="64eb1ab658e705640d2faead91ba00ad">
  <xsd:schema xmlns:xsd="http://www.w3.org/2001/XMLSchema" xmlns:xs="http://www.w3.org/2001/XMLSchema" xmlns:p="http://schemas.microsoft.com/office/2006/metadata/properties" xmlns:ns2="85224529-8a19-4404-a5a4-2707b294952a" xmlns:ns3="88a52ceb-442d-48e8-b4ae-7ab5730f700f" targetNamespace="http://schemas.microsoft.com/office/2006/metadata/properties" ma:root="true" ma:fieldsID="14511aa23a40934a34ed37452f363cd6" ns2:_="" ns3:_="">
    <xsd:import namespace="85224529-8a19-4404-a5a4-2707b294952a"/>
    <xsd:import namespace="88a52ceb-442d-48e8-b4ae-7ab5730f70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h5dfde27acc9453eb6bf355341e11262" minOccurs="0"/>
                <xsd:element ref="ns3:TaxCatchAll" minOccurs="0"/>
                <xsd:element ref="ns3:TaxKeywordTaxHTField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224529-8a19-4404-a5a4-2707b29495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h5dfde27acc9453eb6bf355341e11262" ma:index="21" nillable="true" ma:taxonomy="true" ma:internalName="h5dfde27acc9453eb6bf355341e11262" ma:taxonomyFieldName="HCD_x0020_Team_x0020_Metadata" ma:displayName="HCD Team Metadata" ma:default="" ma:fieldId="{15dfde27-acc9-453e-b6bf-355341e11262}" ma:taxonomyMulti="true" ma:sspId="e0d2dc41-8ad7-4464-b7a7-3dd28e0fc091" ma:termSetId="8548fa11-6629-4f77-b4b4-bb44fe71ef60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e0d2dc41-8ad7-4464-b7a7-3dd28e0fc09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a52ceb-442d-48e8-b4ae-7ab5730f700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89a48e-0ef9-4848-9823-54ff3f18e734}" ma:internalName="TaxCatchAll" ma:showField="CatchAllData" ma:web="88a52ceb-442d-48e8-b4ae-7ab5730f70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4" nillable="true" ma:taxonomy="true" ma:internalName="TaxKeywordTaxHTField" ma:taxonomyFieldName="TaxKeyword" ma:displayName="Enterprise Keywords" ma:fieldId="{23f27201-bee3-471e-b2e7-b64fd8b7ca38}" ma:taxonomyMulti="true" ma:sspId="e0d2dc41-8ad7-4464-b7a7-3dd28e0fc091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8a52ceb-442d-48e8-b4ae-7ab5730f700f">
      <UserInfo>
        <DisplayName>Dumancas, Richard</DisplayName>
        <AccountId>30</AccountId>
        <AccountType/>
      </UserInfo>
      <UserInfo>
        <DisplayName>Malek, Martina D.</DisplayName>
        <AccountId>161</AccountId>
        <AccountType/>
      </UserInfo>
      <UserInfo>
        <DisplayName>Wong, Theodore L.</DisplayName>
        <AccountId>36</AccountId>
        <AccountType/>
      </UserInfo>
      <UserInfo>
        <DisplayName>Tennen, Jeffrey B. (VEO), VBALAX</DisplayName>
        <AccountId>77</AccountId>
        <AccountType/>
      </UserInfo>
      <UserInfo>
        <DisplayName>Hayes, Michelle</DisplayName>
        <AccountId>26</AccountId>
        <AccountType/>
      </UserInfo>
      <UserInfo>
        <DisplayName>Pranger, Jennifer</DisplayName>
        <AccountId>20</AccountId>
        <AccountType/>
      </UserInfo>
      <UserInfo>
        <DisplayName>Moreno, James Derek</DisplayName>
        <AccountId>54</AccountId>
        <AccountType/>
      </UserInfo>
    </SharedWithUsers>
    <TaxKeywordTaxHTField xmlns="88a52ceb-442d-48e8-b4ae-7ab5730f700f">
      <Terms xmlns="http://schemas.microsoft.com/office/infopath/2007/PartnerControls"/>
    </TaxKeywordTaxHTField>
    <lcf76f155ced4ddcb4097134ff3c332f xmlns="85224529-8a19-4404-a5a4-2707b294952a">
      <Terms xmlns="http://schemas.microsoft.com/office/infopath/2007/PartnerControls"/>
    </lcf76f155ced4ddcb4097134ff3c332f>
    <h5dfde27acc9453eb6bf355341e11262 xmlns="85224529-8a19-4404-a5a4-2707b294952a">
      <Terms xmlns="http://schemas.microsoft.com/office/infopath/2007/PartnerControls"/>
    </h5dfde27acc9453eb6bf355341e11262>
    <TaxCatchAll xmlns="88a52ceb-442d-48e8-b4ae-7ab5730f700f" xsi:nil="true"/>
  </documentManagement>
</p:properties>
</file>

<file path=customXml/itemProps1.xml><?xml version="1.0" encoding="utf-8"?>
<ds:datastoreItem xmlns:ds="http://schemas.openxmlformats.org/officeDocument/2006/customXml" ds:itemID="{6A931949-D120-4663-9C54-E70F6C574EEE}"/>
</file>

<file path=customXml/itemProps2.xml><?xml version="1.0" encoding="utf-8"?>
<ds:datastoreItem xmlns:ds="http://schemas.openxmlformats.org/officeDocument/2006/customXml" ds:itemID="{8B54EB79-0DCF-40E4-877B-24A99FE1C6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BABBC1-510B-498E-8648-BB5C1F939242}">
  <ds:schemaRefs>
    <ds:schemaRef ds:uri="http://purl.org/dc/terms/"/>
    <ds:schemaRef ds:uri="http://www.w3.org/XML/1998/namespace"/>
    <ds:schemaRef ds:uri="http://schemas.microsoft.com/office/2006/documentManagement/types"/>
    <ds:schemaRef ds:uri="1c144240-adad-459e-bf4b-6a3d88407ccb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325b600c-5da1-4f3d-bdc4-ae1c341de730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e95f1b23-abaf-45ee-821d-b7ab251ab3bf}" enabled="0" method="" siteId="{e95f1b23-abaf-45ee-821d-b7ab251ab3b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2191</Words>
  <Application>Microsoft Office PowerPoint</Application>
  <PresentationFormat>Custom</PresentationFormat>
  <Paragraphs>193</Paragraphs>
  <Slides>26</Slides>
  <Notes>15</Notes>
  <HiddenSlides>0</HiddenSlides>
  <MMClips>3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Arial</vt:lpstr>
      <vt:lpstr>Calibri</vt:lpstr>
      <vt:lpstr>CIDFont+F4</vt:lpstr>
      <vt:lpstr>Courier New</vt:lpstr>
      <vt:lpstr>Georgia</vt:lpstr>
      <vt:lpstr>Helvetica</vt:lpstr>
      <vt:lpstr>Poppins</vt:lpstr>
      <vt:lpstr>Segoe UI</vt:lpstr>
      <vt:lpstr>Times New Roman</vt:lpstr>
      <vt:lpstr>Wingdings</vt:lpstr>
      <vt:lpstr>3_Office Theme</vt:lpstr>
      <vt:lpstr>7_Office Theme</vt:lpstr>
      <vt:lpstr>4_Office Theme</vt:lpstr>
      <vt:lpstr>Two Line Header</vt:lpstr>
      <vt:lpstr>Virtual Reality:  Leveraging Innovative Technologies to Increase Empathy and Improve the Patient Experience</vt:lpstr>
      <vt:lpstr>PowerPoint Presentation</vt:lpstr>
      <vt:lpstr>PowerPoint Presentation</vt:lpstr>
      <vt:lpstr>Audience Poll</vt:lpstr>
      <vt:lpstr>PowerPoint Presentation</vt:lpstr>
      <vt:lpstr>Communication Discrepancies – JAMA Article</vt:lpstr>
      <vt:lpstr>Inpatient DC Experience Journey Map HCD in Action</vt:lpstr>
      <vt:lpstr>Measuring the Inpatient Experience – Survey of Healthcare Experiences of Patients (SHEP)</vt:lpstr>
      <vt:lpstr>PowerPoint Presentation</vt:lpstr>
      <vt:lpstr>PowerPoint Presentation</vt:lpstr>
      <vt:lpstr>PowerPoint Presentation</vt:lpstr>
      <vt:lpstr>Moments that Matter:  Virtual Reality Training  on Discharge Experiences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Building Empathy through Virtual Reality as the Next Step</vt:lpstr>
      <vt:lpstr>PowerPoint Presentation</vt:lpstr>
      <vt:lpstr>PowerPoint Presentation</vt:lpstr>
      <vt:lpstr>PowerPoint Presentation</vt:lpstr>
      <vt:lpstr>PowerPoint Presentation</vt:lpstr>
      <vt:lpstr>Let’s hear from you!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Experience Update</dc:title>
  <dc:creator>Sanford Pitman, Abigail J., (VEO)</dc:creator>
  <cp:lastModifiedBy>Chapin, Jen (VEO) (she/her/hers)</cp:lastModifiedBy>
  <cp:revision>12</cp:revision>
  <dcterms:created xsi:type="dcterms:W3CDTF">2020-07-31T12:40:45Z</dcterms:created>
  <dcterms:modified xsi:type="dcterms:W3CDTF">2024-11-13T19:35:29Z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0x0101008A28B74BBBDF604B90DE6188EBB786FC</vt:lpwstr>
  </property>
  <property fmtid="{D5CDD505-2E9C-101B-9397-08002B2CF9AE}" pid="3" name="TaxKeyword">
    <vt:lpwstr/>
  </property>
</Properties>
</file>