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91" r:id="rId4"/>
  </p:sldMasterIdLst>
  <p:notesMasterIdLst>
    <p:notesMasterId r:id="rId23"/>
  </p:notesMasterIdLst>
  <p:handoutMasterIdLst>
    <p:handoutMasterId r:id="rId24"/>
  </p:handoutMasterIdLst>
  <p:sldIdLst>
    <p:sldId id="1123" r:id="rId5"/>
    <p:sldId id="2147481964" r:id="rId6"/>
    <p:sldId id="1124" r:id="rId7"/>
    <p:sldId id="1125" r:id="rId8"/>
    <p:sldId id="2147481961" r:id="rId9"/>
    <p:sldId id="2147481962" r:id="rId10"/>
    <p:sldId id="1127" r:id="rId11"/>
    <p:sldId id="1121" r:id="rId12"/>
    <p:sldId id="1128" r:id="rId13"/>
    <p:sldId id="2147480493" r:id="rId14"/>
    <p:sldId id="2147480494" r:id="rId15"/>
    <p:sldId id="274" r:id="rId16"/>
    <p:sldId id="2147481963" r:id="rId17"/>
    <p:sldId id="2147480491" r:id="rId18"/>
    <p:sldId id="2147480498" r:id="rId19"/>
    <p:sldId id="2147480500" r:id="rId20"/>
    <p:sldId id="2147481960" r:id="rId21"/>
    <p:sldId id="1071"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Title Pages" id="{DA179EB0-133D-C343-A8D0-E738649A6A28}">
          <p14:sldIdLst>
            <p14:sldId id="1123"/>
            <p14:sldId id="2147481964"/>
            <p14:sldId id="1124"/>
            <p14:sldId id="1125"/>
            <p14:sldId id="2147481961"/>
            <p14:sldId id="2147481962"/>
            <p14:sldId id="1127"/>
            <p14:sldId id="1121"/>
            <p14:sldId id="1128"/>
            <p14:sldId id="2147480493"/>
            <p14:sldId id="2147480494"/>
            <p14:sldId id="274"/>
            <p14:sldId id="2147481963"/>
            <p14:sldId id="2147480491"/>
            <p14:sldId id="2147480498"/>
            <p14:sldId id="2147480500"/>
            <p14:sldId id="2147481960"/>
            <p14:sldId id="1071"/>
          </p14:sldIdLst>
        </p14:section>
      </p14:sectionLst>
    </p:ext>
    <p:ext uri="{EFAFB233-063F-42B5-8137-9DF3F51BA10A}">
      <p15:sldGuideLst xmlns:p15="http://schemas.microsoft.com/office/powerpoint/2012/main">
        <p15:guide id="1" orient="horz" pos="1620" userDrawn="1">
          <p15:clr>
            <a:srgbClr val="A4A3A4"/>
          </p15:clr>
        </p15:guide>
        <p15:guide id="2" pos="43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493DD51-0F8E-DA98-7672-67B48A8641F1}" name="Williams, Paula O. (CDC/DDPHSS/OD)" initials="WPO(" userId="S::gvc0@cdc.gov::74054436-8995-4816-b6f8-75d610612a07" providerId="AD"/>
  <p188:author id="{7B176095-21D2-E7D6-3CF9-F1592AB61EEC}" name="Soroczak, Suzanne (CDC/DDPHSS/OD)" initials="S(" userId="S::ttd8@cdc.gov::d711e07e-77be-4d5d-8927-ce239cdfac1b" providerId="AD"/>
  <p188:author id="{BC12C3D4-25CD-3F25-AC21-8E219093328B}" name="Selod, Samira F (CDC/DDPHSS/OD)" initials="S(" userId="S::hho0@cdc.gov::6cd21a93-8472-45ba-8944-012789cfba33" providerId="AD"/>
  <p188:author id="{538681D7-0B59-7775-758E-5EFD5812545D}" name="Suzanne Soroczak" initials="SS" userId="2559204830bb159d"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drew D Gardner" initials="ADG" lastIdx="2" clrIdx="0">
    <p:extLst>
      <p:ext uri="{19B8F6BF-5375-455C-9EA6-DF929625EA0E}">
        <p15:presenceInfo xmlns:p15="http://schemas.microsoft.com/office/powerpoint/2012/main" userId="Andrew D Gard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747A"/>
    <a:srgbClr val="26B9A0"/>
    <a:srgbClr val="164E62"/>
    <a:srgbClr val="E9EBF5"/>
    <a:srgbClr val="F8F07D"/>
    <a:srgbClr val="FFC515"/>
    <a:srgbClr val="FCDC94"/>
    <a:srgbClr val="FBDE75"/>
    <a:srgbClr val="009051"/>
    <a:srgbClr val="5E64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8FFBD64-8CB4-4449-B249-3EB70ECF99BD}">
  <a:tblStyle styleId="{48FFBD64-8CB4-4449-B249-3EB70ECF99BD}" styleName="Table_0">
    <a:wholeTbl>
      <a:tcTxStyle b="off" i="off">
        <a:font>
          <a:latin typeface="Helvetica Light"/>
          <a:ea typeface="Helvetica Light"/>
          <a:cs typeface="Helvetica Light"/>
        </a:font>
        <a:srgbClr val="000000"/>
      </a:tcTxStyle>
      <a:tcStyle>
        <a:tcBdr>
          <a:left>
            <a:ln w="12700" cap="flat" cmpd="sng">
              <a:solidFill>
                <a:srgbClr val="B8B8B8"/>
              </a:solidFill>
              <a:prstDash val="solid"/>
              <a:round/>
              <a:headEnd type="none" w="med" len="med"/>
              <a:tailEnd type="none" w="med" len="med"/>
            </a:ln>
          </a:left>
          <a:right>
            <a:ln w="12700" cap="flat" cmpd="sng">
              <a:solidFill>
                <a:srgbClr val="B8B8B8"/>
              </a:solidFill>
              <a:prstDash val="solid"/>
              <a:round/>
              <a:headEnd type="none" w="med" len="med"/>
              <a:tailEnd type="none" w="med" len="med"/>
            </a:ln>
          </a:right>
          <a:top>
            <a:ln w="12700" cap="flat" cmpd="sng">
              <a:solidFill>
                <a:srgbClr val="B8B8B8"/>
              </a:solidFill>
              <a:prstDash val="solid"/>
              <a:round/>
              <a:headEnd type="none" w="med" len="med"/>
              <a:tailEnd type="none" w="med" len="med"/>
            </a:ln>
          </a:top>
          <a:bottom>
            <a:ln w="12700" cap="flat" cmpd="sng">
              <a:solidFill>
                <a:srgbClr val="B8B8B8"/>
              </a:solidFill>
              <a:prstDash val="solid"/>
              <a:round/>
              <a:headEnd type="none" w="med" len="med"/>
              <a:tailEnd type="none" w="med" len="med"/>
            </a:ln>
          </a:bottom>
          <a:insideH>
            <a:ln w="12700" cap="flat" cmpd="sng">
              <a:solidFill>
                <a:srgbClr val="B8B8B8"/>
              </a:solidFill>
              <a:prstDash val="solid"/>
              <a:round/>
              <a:headEnd type="none" w="med" len="med"/>
              <a:tailEnd type="none" w="med" len="med"/>
            </a:ln>
          </a:insideH>
          <a:insideV>
            <a:ln w="12700" cap="flat" cmpd="sng">
              <a:solidFill>
                <a:srgbClr val="B8B8B8"/>
              </a:solidFill>
              <a:prstDash val="solid"/>
              <a:round/>
              <a:headEnd type="none" w="med" len="med"/>
              <a:tailEnd type="none" w="med" len="med"/>
            </a:ln>
          </a:insideV>
        </a:tcBdr>
        <a:fill>
          <a:solidFill>
            <a:srgbClr val="EBEBEB"/>
          </a:solidFill>
        </a:fill>
      </a:tcStyle>
    </a:wholeTbl>
    <a:band2H>
      <a:tcTxStyle b="off" i="off"/>
      <a:tcStyle>
        <a:tcBdr/>
        <a:fill>
          <a:solidFill>
            <a:srgbClr val="E1E0DA"/>
          </a:solidFill>
        </a:fill>
      </a:tcStyle>
    </a:band2H>
    <a:firstCol>
      <a:tcTxStyle b="on" i="off">
        <a:font>
          <a:latin typeface="Helvetica"/>
          <a:ea typeface="Helvetica"/>
          <a:cs typeface="Helvetica"/>
        </a:font>
        <a:srgbClr val="FEFDFD"/>
      </a:tcTxStyle>
      <a:tcStyle>
        <a:tcBdr>
          <a:left>
            <a:ln w="12700" cap="flat" cmpd="sng">
              <a:solidFill>
                <a:srgbClr val="606060"/>
              </a:solidFill>
              <a:prstDash val="solid"/>
              <a:round/>
              <a:headEnd type="none" w="med" len="med"/>
              <a:tailEnd type="none" w="med" len="med"/>
            </a:ln>
          </a:left>
          <a:right>
            <a:ln w="12700" cap="flat" cmpd="sng">
              <a:solidFill>
                <a:srgbClr val="606060"/>
              </a:solidFill>
              <a:prstDash val="solid"/>
              <a:round/>
              <a:headEnd type="none" w="med" len="med"/>
              <a:tailEnd type="none" w="med" len="med"/>
            </a:ln>
          </a:right>
          <a:top>
            <a:ln w="12700" cap="flat" cmpd="sng">
              <a:solidFill>
                <a:srgbClr val="606060"/>
              </a:solidFill>
              <a:prstDash val="solid"/>
              <a:round/>
              <a:headEnd type="none" w="med" len="med"/>
              <a:tailEnd type="none" w="med" len="med"/>
            </a:ln>
          </a:top>
          <a:bottom>
            <a:ln w="12700" cap="flat" cmpd="sng">
              <a:solidFill>
                <a:srgbClr val="606060"/>
              </a:solidFill>
              <a:prstDash val="solid"/>
              <a:round/>
              <a:headEnd type="none" w="med" len="med"/>
              <a:tailEnd type="none" w="med" len="med"/>
            </a:ln>
          </a:bottom>
          <a:insideH>
            <a:ln w="12700" cap="flat" cmpd="sng">
              <a:solidFill>
                <a:srgbClr val="606060"/>
              </a:solidFill>
              <a:prstDash val="solid"/>
              <a:round/>
              <a:headEnd type="none" w="med" len="med"/>
              <a:tailEnd type="none" w="med" len="med"/>
            </a:ln>
          </a:insideH>
          <a:insideV>
            <a:ln w="12700" cap="flat" cmpd="sng">
              <a:solidFill>
                <a:srgbClr val="606060"/>
              </a:solidFill>
              <a:prstDash val="solid"/>
              <a:round/>
              <a:headEnd type="none" w="med" len="med"/>
              <a:tailEnd type="none" w="med" len="med"/>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cmpd="sng">
              <a:solidFill>
                <a:srgbClr val="B8B8B8"/>
              </a:solidFill>
              <a:prstDash val="solid"/>
              <a:round/>
              <a:headEnd type="none" w="med" len="med"/>
              <a:tailEnd type="none" w="med" len="med"/>
            </a:ln>
          </a:left>
          <a:right>
            <a:ln w="12700" cap="flat" cmpd="sng">
              <a:solidFill>
                <a:srgbClr val="B8B8B8"/>
              </a:solidFill>
              <a:prstDash val="solid"/>
              <a:round/>
              <a:headEnd type="none" w="med" len="med"/>
              <a:tailEnd type="none" w="med" len="med"/>
            </a:ln>
          </a:right>
          <a:top>
            <a:ln w="25400" cap="flat" cmpd="sng">
              <a:solidFill>
                <a:srgbClr val="606060"/>
              </a:solidFill>
              <a:prstDash val="solid"/>
              <a:round/>
              <a:headEnd type="none" w="med" len="med"/>
              <a:tailEnd type="none" w="med" len="med"/>
            </a:ln>
          </a:top>
          <a:bottom>
            <a:ln w="12700" cap="flat" cmpd="sng">
              <a:solidFill>
                <a:srgbClr val="606060"/>
              </a:solidFill>
              <a:prstDash val="solid"/>
              <a:round/>
              <a:headEnd type="none" w="med" len="med"/>
              <a:tailEnd type="none" w="med" len="med"/>
            </a:ln>
          </a:bottom>
          <a:insideH>
            <a:ln w="12700" cap="flat" cmpd="sng">
              <a:solidFill>
                <a:srgbClr val="B8B8B8"/>
              </a:solidFill>
              <a:prstDash val="solid"/>
              <a:round/>
              <a:headEnd type="none" w="med" len="med"/>
              <a:tailEnd type="none" w="med" len="med"/>
            </a:ln>
          </a:insideH>
          <a:insideV>
            <a:ln w="12700" cap="flat" cmpd="sng">
              <a:solidFill>
                <a:srgbClr val="B8B8B8"/>
              </a:solidFill>
              <a:prstDash val="solid"/>
              <a:round/>
              <a:headEnd type="none" w="med" len="med"/>
              <a:tailEnd type="none" w="med" len="med"/>
            </a:ln>
          </a:insideV>
        </a:tcBdr>
        <a:fill>
          <a:solidFill>
            <a:srgbClr val="EBEBEB"/>
          </a:solidFill>
        </a:fill>
      </a:tcStyle>
    </a:lastRow>
    <a:firstRow>
      <a:tcTxStyle b="on" i="off">
        <a:font>
          <a:latin typeface="Helvetica"/>
          <a:ea typeface="Helvetica"/>
          <a:cs typeface="Helvetica"/>
        </a:font>
        <a:srgbClr val="FEFDFD"/>
      </a:tcTxStyle>
      <a:tcStyle>
        <a:tcBdr>
          <a:left>
            <a:ln w="12700" cap="flat" cmpd="sng">
              <a:solidFill>
                <a:srgbClr val="606060"/>
              </a:solidFill>
              <a:prstDash val="solid"/>
              <a:round/>
              <a:headEnd type="none" w="med" len="med"/>
              <a:tailEnd type="none" w="med" len="med"/>
            </a:ln>
          </a:left>
          <a:right>
            <a:ln w="12700" cap="flat" cmpd="sng">
              <a:solidFill>
                <a:srgbClr val="606060"/>
              </a:solidFill>
              <a:prstDash val="solid"/>
              <a:round/>
              <a:headEnd type="none" w="med" len="med"/>
              <a:tailEnd type="none" w="med" len="med"/>
            </a:ln>
          </a:right>
          <a:top>
            <a:ln w="12700" cap="flat" cmpd="sng">
              <a:solidFill>
                <a:srgbClr val="606060"/>
              </a:solidFill>
              <a:prstDash val="solid"/>
              <a:round/>
              <a:headEnd type="none" w="med" len="med"/>
              <a:tailEnd type="none" w="med" len="med"/>
            </a:ln>
          </a:top>
          <a:bottom>
            <a:ln w="12700" cap="flat" cmpd="sng">
              <a:solidFill>
                <a:srgbClr val="606060"/>
              </a:solidFill>
              <a:prstDash val="solid"/>
              <a:round/>
              <a:headEnd type="none" w="med" len="med"/>
              <a:tailEnd type="none" w="med" len="med"/>
            </a:ln>
          </a:bottom>
          <a:insideH>
            <a:ln w="12700" cap="flat" cmpd="sng">
              <a:solidFill>
                <a:srgbClr val="606060"/>
              </a:solidFill>
              <a:prstDash val="solid"/>
              <a:round/>
              <a:headEnd type="none" w="med" len="med"/>
              <a:tailEnd type="none" w="med" len="med"/>
            </a:ln>
          </a:insideH>
          <a:insideV>
            <a:ln w="12700" cap="flat" cmpd="sng">
              <a:solidFill>
                <a:srgbClr val="606060"/>
              </a:solidFill>
              <a:prstDash val="solid"/>
              <a:round/>
              <a:headEnd type="none" w="med" len="med"/>
              <a:tailEnd type="none" w="med" len="med"/>
            </a:ln>
          </a:insideV>
        </a:tcBdr>
        <a:fill>
          <a:solidFill>
            <a:srgbClr val="008600"/>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77"/>
    <p:restoredTop sz="94645"/>
  </p:normalViewPr>
  <p:slideViewPr>
    <p:cSldViewPr snapToGrid="0">
      <p:cViewPr varScale="1">
        <p:scale>
          <a:sx n="198" d="100"/>
          <a:sy n="198" d="100"/>
        </p:scale>
        <p:origin x="704" y="176"/>
      </p:cViewPr>
      <p:guideLst>
        <p:guide orient="horz" pos="1620"/>
        <p:guide pos="43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9E2D21-FEB8-144C-8C1E-E4339E0191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D48E451-4A76-BE41-A210-B27A3A13550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BC2EE1-2888-7A4D-9D71-07AA5E1F0B8B}" type="datetimeFigureOut">
              <a:t>10/24/24</a:t>
            </a:fld>
            <a:endParaRPr lang="en-US"/>
          </a:p>
        </p:txBody>
      </p:sp>
      <p:sp>
        <p:nvSpPr>
          <p:cNvPr id="4" name="Footer Placeholder 3">
            <a:extLst>
              <a:ext uri="{FF2B5EF4-FFF2-40B4-BE49-F238E27FC236}">
                <a16:creationId xmlns:a16="http://schemas.microsoft.com/office/drawing/2014/main" id="{E8C4F047-91B9-7B49-9F99-3AAB72CB62A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4C77BFF-3DCA-164D-A843-971F8B0018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850885-6757-FF49-A686-D7641ED872A3}" type="slidenum">
              <a:t>‹#›</a:t>
            </a:fld>
            <a:endParaRPr lang="en-US"/>
          </a:p>
        </p:txBody>
      </p:sp>
    </p:spTree>
    <p:extLst>
      <p:ext uri="{BB962C8B-B14F-4D97-AF65-F5344CB8AC3E}">
        <p14:creationId xmlns:p14="http://schemas.microsoft.com/office/powerpoint/2010/main" val="4006011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16712757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8622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cs typeface="Arial"/>
            </a:endParaRPr>
          </a:p>
          <a:p>
            <a:endParaRPr lang="en-US"/>
          </a:p>
          <a:p>
            <a:endParaRPr lang="en-US" b="1"/>
          </a:p>
        </p:txBody>
      </p:sp>
    </p:spTree>
    <p:extLst>
      <p:ext uri="{BB962C8B-B14F-4D97-AF65-F5344CB8AC3E}">
        <p14:creationId xmlns:p14="http://schemas.microsoft.com/office/powerpoint/2010/main" val="1445504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 pre-recruited panel of potential participants</a:t>
            </a:r>
          </a:p>
        </p:txBody>
      </p:sp>
    </p:spTree>
    <p:extLst>
      <p:ext uri="{BB962C8B-B14F-4D97-AF65-F5344CB8AC3E}">
        <p14:creationId xmlns:p14="http://schemas.microsoft.com/office/powerpoint/2010/main" val="4229069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69623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Each product team was keeping their own list! There was tons of overlap. And some generous public health professionals were getting multiple requests every month to participate!</a:t>
            </a:r>
          </a:p>
        </p:txBody>
      </p:sp>
    </p:spTree>
    <p:extLst>
      <p:ext uri="{BB962C8B-B14F-4D97-AF65-F5344CB8AC3E}">
        <p14:creationId xmlns:p14="http://schemas.microsoft.com/office/powerpoint/2010/main" val="247635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Example recruitment slide </a:t>
            </a:r>
          </a:p>
        </p:txBody>
      </p:sp>
    </p:spTree>
    <p:extLst>
      <p:ext uri="{BB962C8B-B14F-4D97-AF65-F5344CB8AC3E}">
        <p14:creationId xmlns:p14="http://schemas.microsoft.com/office/powerpoint/2010/main" val="1306639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a:t>
            </a:r>
          </a:p>
        </p:txBody>
      </p:sp>
    </p:spTree>
    <p:extLst>
      <p:ext uri="{BB962C8B-B14F-4D97-AF65-F5344CB8AC3E}">
        <p14:creationId xmlns:p14="http://schemas.microsoft.com/office/powerpoint/2010/main" val="1433893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can now easily see which public health departments we haven’t solicited for product participation</a:t>
            </a:r>
          </a:p>
        </p:txBody>
      </p:sp>
      <p:sp>
        <p:nvSpPr>
          <p:cNvPr id="4" name="Slide Number Placeholder 3"/>
          <p:cNvSpPr>
            <a:spLocks noGrp="1"/>
          </p:cNvSpPr>
          <p:nvPr>
            <p:ph type="sldNum" sz="quarter" idx="5"/>
          </p:nvPr>
        </p:nvSpPr>
        <p:spPr/>
        <p:txBody>
          <a:bodyPr/>
          <a:lstStyle/>
          <a:p>
            <a:fld id="{77A975C2-40C0-A44F-9BBB-FD9944178F1C}" type="slidenum">
              <a:rPr lang="en-US" smtClean="0"/>
              <a:t>14</a:t>
            </a:fld>
            <a:endParaRPr lang="en-US"/>
          </a:p>
        </p:txBody>
      </p:sp>
    </p:spTree>
    <p:extLst>
      <p:ext uri="{BB962C8B-B14F-4D97-AF65-F5344CB8AC3E}">
        <p14:creationId xmlns:p14="http://schemas.microsoft.com/office/powerpoint/2010/main" val="155853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atin typeface="Calibri"/>
                <a:cs typeface="Calibri"/>
              </a:rPr>
              <a:t>I'm agnostic to tooling – really. I just know that we need the ability to A) track our engagements and B) manage our lists of customers and participants and C) screen participants for activities</a:t>
            </a:r>
          </a:p>
        </p:txBody>
      </p:sp>
    </p:spTree>
    <p:extLst>
      <p:ext uri="{BB962C8B-B14F-4D97-AF65-F5344CB8AC3E}">
        <p14:creationId xmlns:p14="http://schemas.microsoft.com/office/powerpoint/2010/main" val="1841261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300337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4_Cover/Title Slide">
    <p:bg>
      <p:bgPr>
        <a:solidFill>
          <a:schemeClr val="bg1"/>
        </a:solid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4271E35E-A984-BD71-9E80-C721F4B1726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5275" t="22148" r="1" b="20971"/>
          <a:stretch/>
        </p:blipFill>
        <p:spPr>
          <a:xfrm>
            <a:off x="4061361" y="1"/>
            <a:ext cx="4772335" cy="5143499"/>
          </a:xfrm>
          <a:prstGeom prst="rect">
            <a:avLst/>
          </a:prstGeom>
        </p:spPr>
      </p:pic>
      <p:sp>
        <p:nvSpPr>
          <p:cNvPr id="2" name="Title 1">
            <a:extLst>
              <a:ext uri="{FF2B5EF4-FFF2-40B4-BE49-F238E27FC236}">
                <a16:creationId xmlns:a16="http://schemas.microsoft.com/office/drawing/2014/main" id="{7C3CED23-0269-D58E-C7EA-0C55FB9BF859}"/>
              </a:ext>
            </a:extLst>
          </p:cNvPr>
          <p:cNvSpPr>
            <a:spLocks noGrp="1"/>
          </p:cNvSpPr>
          <p:nvPr>
            <p:ph type="ctrTitle"/>
          </p:nvPr>
        </p:nvSpPr>
        <p:spPr>
          <a:xfrm>
            <a:off x="816102" y="1235041"/>
            <a:ext cx="4848606" cy="1213543"/>
          </a:xfrm>
          <a:prstGeom prst="rect">
            <a:avLst/>
          </a:prstGeom>
        </p:spPr>
        <p:txBody>
          <a:bodyPr anchor="b">
            <a:normAutofit/>
          </a:bodyPr>
          <a:lstStyle>
            <a:lvl1pPr algn="l">
              <a:defRPr sz="3000" b="1">
                <a:solidFill>
                  <a:srgbClr val="1964A7"/>
                </a:solidFill>
              </a:defRPr>
            </a:lvl1pPr>
          </a:lstStyle>
          <a:p>
            <a:endParaRPr lang="en-US"/>
          </a:p>
        </p:txBody>
      </p:sp>
      <p:sp>
        <p:nvSpPr>
          <p:cNvPr id="3" name="Subtitle 2">
            <a:extLst>
              <a:ext uri="{FF2B5EF4-FFF2-40B4-BE49-F238E27FC236}">
                <a16:creationId xmlns:a16="http://schemas.microsoft.com/office/drawing/2014/main" id="{25721EA0-1F9D-7CEE-FDFE-A8840C709FAE}"/>
              </a:ext>
            </a:extLst>
          </p:cNvPr>
          <p:cNvSpPr>
            <a:spLocks noGrp="1"/>
          </p:cNvSpPr>
          <p:nvPr>
            <p:ph type="subTitle" idx="1"/>
          </p:nvPr>
        </p:nvSpPr>
        <p:spPr>
          <a:xfrm>
            <a:off x="816102" y="2517640"/>
            <a:ext cx="4848606" cy="897505"/>
          </a:xfrm>
        </p:spPr>
        <p:txBody>
          <a:bodyPr>
            <a:normAutofit/>
          </a:bodyPr>
          <a:lstStyle>
            <a:lvl1pPr marL="0" indent="0" algn="l">
              <a:buNone/>
              <a:defRPr sz="1500">
                <a:solidFill>
                  <a:srgbClr val="1964A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pic>
        <p:nvPicPr>
          <p:cNvPr id="30" name="Graphic 29">
            <a:extLst>
              <a:ext uri="{FF2B5EF4-FFF2-40B4-BE49-F238E27FC236}">
                <a16:creationId xmlns:a16="http://schemas.microsoft.com/office/drawing/2014/main" id="{204D113A-E275-A49F-450B-395B7BB4C19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4550" y="4441031"/>
            <a:ext cx="801860" cy="463297"/>
          </a:xfrm>
          <a:prstGeom prst="rect">
            <a:avLst/>
          </a:prstGeom>
        </p:spPr>
      </p:pic>
      <p:grpSp>
        <p:nvGrpSpPr>
          <p:cNvPr id="4" name="Group 3">
            <a:extLst>
              <a:ext uri="{FF2B5EF4-FFF2-40B4-BE49-F238E27FC236}">
                <a16:creationId xmlns:a16="http://schemas.microsoft.com/office/drawing/2014/main" id="{79C71625-7DFC-196B-B5DA-5A303AB39210}"/>
              </a:ext>
            </a:extLst>
          </p:cNvPr>
          <p:cNvGrpSpPr/>
          <p:nvPr userDrawn="1"/>
        </p:nvGrpSpPr>
        <p:grpSpPr>
          <a:xfrm>
            <a:off x="316190" y="239788"/>
            <a:ext cx="4806237" cy="507831"/>
            <a:chOff x="1096037" y="682683"/>
            <a:chExt cx="6408316" cy="677107"/>
          </a:xfrm>
        </p:grpSpPr>
        <p:sp>
          <p:nvSpPr>
            <p:cNvPr id="10" name="!!text1">
              <a:extLst>
                <a:ext uri="{FF2B5EF4-FFF2-40B4-BE49-F238E27FC236}">
                  <a16:creationId xmlns:a16="http://schemas.microsoft.com/office/drawing/2014/main" id="{B6FDC512-B4FB-688D-82AC-E34C4800231C}"/>
                </a:ext>
              </a:extLst>
            </p:cNvPr>
            <p:cNvSpPr txBox="1">
              <a:spLocks/>
            </p:cNvSpPr>
            <p:nvPr userDrawn="1"/>
          </p:nvSpPr>
          <p:spPr>
            <a:xfrm>
              <a:off x="3621098" y="759627"/>
              <a:ext cx="3883255" cy="523219"/>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975" b="0">
                  <a:solidFill>
                    <a:srgbClr val="1964A7"/>
                  </a:solidFill>
                  <a:latin typeface="Century Gothic" panose="020B0502020202020204" pitchFamily="34" charset="0"/>
                </a:rPr>
                <a:t>Office of Public Health Data, </a:t>
              </a:r>
              <a:br>
                <a:rPr lang="en-US" sz="975" b="0">
                  <a:solidFill>
                    <a:srgbClr val="1964A7"/>
                  </a:solidFill>
                  <a:latin typeface="Century Gothic" panose="020B0502020202020204" pitchFamily="34" charset="0"/>
                </a:rPr>
              </a:br>
              <a:r>
                <a:rPr lang="en-US" sz="975" b="0">
                  <a:solidFill>
                    <a:srgbClr val="1964A7"/>
                  </a:solidFill>
                  <a:latin typeface="Century Gothic" panose="020B0502020202020204" pitchFamily="34" charset="0"/>
                </a:rPr>
                <a:t>Surveillance, and Technology</a:t>
              </a:r>
            </a:p>
          </p:txBody>
        </p:sp>
        <p:grpSp>
          <p:nvGrpSpPr>
            <p:cNvPr id="12" name="!!Group 60">
              <a:extLst>
                <a:ext uri="{FF2B5EF4-FFF2-40B4-BE49-F238E27FC236}">
                  <a16:creationId xmlns:a16="http://schemas.microsoft.com/office/drawing/2014/main" id="{6899863F-73DE-76C9-EDD4-D21258AAB8A4}"/>
                </a:ext>
              </a:extLst>
            </p:cNvPr>
            <p:cNvGrpSpPr/>
            <p:nvPr userDrawn="1"/>
          </p:nvGrpSpPr>
          <p:grpSpPr>
            <a:xfrm>
              <a:off x="1096037" y="766183"/>
              <a:ext cx="462312" cy="479330"/>
              <a:chOff x="5248634" y="2301884"/>
              <a:chExt cx="1379602" cy="1430386"/>
            </a:xfrm>
          </p:grpSpPr>
          <p:sp>
            <p:nvSpPr>
              <p:cNvPr id="31" name="Freeform: Shape 30">
                <a:extLst>
                  <a:ext uri="{FF2B5EF4-FFF2-40B4-BE49-F238E27FC236}">
                    <a16:creationId xmlns:a16="http://schemas.microsoft.com/office/drawing/2014/main" id="{CE58316C-E60F-CB6B-8DAC-CA801A4B6F25}"/>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32" name="Freeform: Shape 31">
                <a:extLst>
                  <a:ext uri="{FF2B5EF4-FFF2-40B4-BE49-F238E27FC236}">
                    <a16:creationId xmlns:a16="http://schemas.microsoft.com/office/drawing/2014/main" id="{BDAA850F-0792-8DE9-4256-37D2010B352F}"/>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33" name="Freeform: Shape 32">
                <a:extLst>
                  <a:ext uri="{FF2B5EF4-FFF2-40B4-BE49-F238E27FC236}">
                    <a16:creationId xmlns:a16="http://schemas.microsoft.com/office/drawing/2014/main" id="{B36228BB-5264-0DED-3E87-D6FF3C4F0FF7}"/>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34" name="Freeform: Shape 33">
                <a:extLst>
                  <a:ext uri="{FF2B5EF4-FFF2-40B4-BE49-F238E27FC236}">
                    <a16:creationId xmlns:a16="http://schemas.microsoft.com/office/drawing/2014/main" id="{8763C81A-2D6D-6766-7F39-E83B2FA3E76F}"/>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35" name="Freeform: Shape 34">
                <a:extLst>
                  <a:ext uri="{FF2B5EF4-FFF2-40B4-BE49-F238E27FC236}">
                    <a16:creationId xmlns:a16="http://schemas.microsoft.com/office/drawing/2014/main" id="{6996DE17-B1AB-DB6E-20ED-19DB8E443197}"/>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36" name="Freeform: Shape 35">
                <a:extLst>
                  <a:ext uri="{FF2B5EF4-FFF2-40B4-BE49-F238E27FC236}">
                    <a16:creationId xmlns:a16="http://schemas.microsoft.com/office/drawing/2014/main" id="{51B2B315-40B6-25B8-FF2A-26D5DE7DC6BE}"/>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38" name="Freeform: Shape 37">
                <a:extLst>
                  <a:ext uri="{FF2B5EF4-FFF2-40B4-BE49-F238E27FC236}">
                    <a16:creationId xmlns:a16="http://schemas.microsoft.com/office/drawing/2014/main" id="{CB875E17-1AE6-46CB-3925-69B25240A88A}"/>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39" name="Freeform: Shape 38">
                <a:extLst>
                  <a:ext uri="{FF2B5EF4-FFF2-40B4-BE49-F238E27FC236}">
                    <a16:creationId xmlns:a16="http://schemas.microsoft.com/office/drawing/2014/main" id="{00E0F94E-B133-4973-C603-3C11E73C2793}"/>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40" name="Freeform: Shape 39">
                <a:extLst>
                  <a:ext uri="{FF2B5EF4-FFF2-40B4-BE49-F238E27FC236}">
                    <a16:creationId xmlns:a16="http://schemas.microsoft.com/office/drawing/2014/main" id="{F7694AA0-40B0-F486-AF3A-E93FB679B84E}"/>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41" name="Freeform: Shape 40">
                <a:extLst>
                  <a:ext uri="{FF2B5EF4-FFF2-40B4-BE49-F238E27FC236}">
                    <a16:creationId xmlns:a16="http://schemas.microsoft.com/office/drawing/2014/main" id="{A5B6B289-C2BD-02D0-2971-B5B31E2AB1EC}"/>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42" name="Freeform: Shape 41">
                <a:extLst>
                  <a:ext uri="{FF2B5EF4-FFF2-40B4-BE49-F238E27FC236}">
                    <a16:creationId xmlns:a16="http://schemas.microsoft.com/office/drawing/2014/main" id="{DEF8E19E-2501-AB8B-BED0-28D58D5D07A8}"/>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43" name="Freeform: Shape 42">
                <a:extLst>
                  <a:ext uri="{FF2B5EF4-FFF2-40B4-BE49-F238E27FC236}">
                    <a16:creationId xmlns:a16="http://schemas.microsoft.com/office/drawing/2014/main" id="{71FA20D2-A7BF-1536-480C-D1D89AB52BF0}"/>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44" name="Freeform: Shape 43">
                <a:extLst>
                  <a:ext uri="{FF2B5EF4-FFF2-40B4-BE49-F238E27FC236}">
                    <a16:creationId xmlns:a16="http://schemas.microsoft.com/office/drawing/2014/main" id="{EEEE4352-D253-498D-E6A7-30F1F7337D92}"/>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45" name="Freeform: Shape 44">
                <a:extLst>
                  <a:ext uri="{FF2B5EF4-FFF2-40B4-BE49-F238E27FC236}">
                    <a16:creationId xmlns:a16="http://schemas.microsoft.com/office/drawing/2014/main" id="{22A2B5E6-0AB5-8614-630A-0A95022557B8}"/>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46" name="Freeform: Shape 45">
                <a:extLst>
                  <a:ext uri="{FF2B5EF4-FFF2-40B4-BE49-F238E27FC236}">
                    <a16:creationId xmlns:a16="http://schemas.microsoft.com/office/drawing/2014/main" id="{462070A3-889E-C8D4-6954-C0F04C6D5002}"/>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47" name="Freeform: Shape 46">
                <a:extLst>
                  <a:ext uri="{FF2B5EF4-FFF2-40B4-BE49-F238E27FC236}">
                    <a16:creationId xmlns:a16="http://schemas.microsoft.com/office/drawing/2014/main" id="{7882FF72-DBF2-BAB9-0594-8C85E69D8513}"/>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48" name="Freeform: Shape 47">
                <a:extLst>
                  <a:ext uri="{FF2B5EF4-FFF2-40B4-BE49-F238E27FC236}">
                    <a16:creationId xmlns:a16="http://schemas.microsoft.com/office/drawing/2014/main" id="{DA9D5951-8F11-B0D2-452A-9B6A30BA523F}"/>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sp>
          <p:nvSpPr>
            <p:cNvPr id="14" name="!!text1">
              <a:extLst>
                <a:ext uri="{FF2B5EF4-FFF2-40B4-BE49-F238E27FC236}">
                  <a16:creationId xmlns:a16="http://schemas.microsoft.com/office/drawing/2014/main" id="{5B737EED-0C73-5CDB-FC11-92617364792C}"/>
                </a:ext>
              </a:extLst>
            </p:cNvPr>
            <p:cNvSpPr txBox="1">
              <a:spLocks/>
            </p:cNvSpPr>
            <p:nvPr userDrawn="1"/>
          </p:nvSpPr>
          <p:spPr>
            <a:xfrm>
              <a:off x="1544164" y="682683"/>
              <a:ext cx="2369501" cy="677107"/>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2700" b="0" spc="225">
                  <a:solidFill>
                    <a:srgbClr val="1964A7"/>
                  </a:solidFill>
                  <a:latin typeface="Century Gothic" panose="020B0502020202020204" pitchFamily="34" charset="0"/>
                </a:rPr>
                <a:t>OPHDST</a:t>
              </a:r>
              <a:endParaRPr lang="en-US" sz="3000" b="0">
                <a:solidFill>
                  <a:srgbClr val="1964A7"/>
                </a:solidFill>
                <a:latin typeface="Century Gothic" panose="020B0502020202020204" pitchFamily="34" charset="0"/>
              </a:endParaRPr>
            </a:p>
          </p:txBody>
        </p:sp>
      </p:grpSp>
    </p:spTree>
    <p:extLst>
      <p:ext uri="{BB962C8B-B14F-4D97-AF65-F5344CB8AC3E}">
        <p14:creationId xmlns:p14="http://schemas.microsoft.com/office/powerpoint/2010/main" val="9169973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Section Header">
    <p:bg>
      <p:bgPr>
        <a:gradFill>
          <a:gsLst>
            <a:gs pos="48000">
              <a:srgbClr val="164E62"/>
            </a:gs>
            <a:gs pos="100000">
              <a:srgbClr val="08747A"/>
            </a:gs>
          </a:gsLst>
          <a:lin ang="2700000" scaled="1"/>
        </a:gra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32E92C93-2FA2-6127-A7CC-1BA259C314A2}"/>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5D6D9260-20A6-B7F4-964C-9C70A618B25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3" name="Footer Placeholder 4">
            <a:extLst>
              <a:ext uri="{FF2B5EF4-FFF2-40B4-BE49-F238E27FC236}">
                <a16:creationId xmlns:a16="http://schemas.microsoft.com/office/drawing/2014/main" id="{AE279DCC-B008-858B-0B6E-5B662A2FA4A4}"/>
              </a:ext>
            </a:extLst>
          </p:cNvPr>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Tree>
    <p:extLst>
      <p:ext uri="{BB962C8B-B14F-4D97-AF65-F5344CB8AC3E}">
        <p14:creationId xmlns:p14="http://schemas.microsoft.com/office/powerpoint/2010/main" val="2578489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Section Header">
    <p:bg>
      <p:bgPr>
        <a:gradFill>
          <a:gsLst>
            <a:gs pos="48000">
              <a:srgbClr val="FFC000"/>
            </a:gs>
            <a:gs pos="100000">
              <a:schemeClr val="accent2"/>
            </a:gs>
          </a:gsLst>
          <a:lin ang="2700000" scaled="1"/>
        </a:gra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32E92C93-2FA2-6127-A7CC-1BA259C314A2}"/>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5D6D9260-20A6-B7F4-964C-9C70A618B25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3" name="Footer Placeholder 4">
            <a:extLst>
              <a:ext uri="{FF2B5EF4-FFF2-40B4-BE49-F238E27FC236}">
                <a16:creationId xmlns:a16="http://schemas.microsoft.com/office/drawing/2014/main" id="{AE279DCC-B008-858B-0B6E-5B662A2FA4A4}"/>
              </a:ext>
            </a:extLst>
          </p:cNvPr>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Tree>
    <p:extLst>
      <p:ext uri="{BB962C8B-B14F-4D97-AF65-F5344CB8AC3E}">
        <p14:creationId xmlns:p14="http://schemas.microsoft.com/office/powerpoint/2010/main" val="2579410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ction Header">
    <p:bg>
      <p:bgPr>
        <a:solidFill>
          <a:srgbClr val="5E649C"/>
        </a:soli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8F4F26BC-C83A-D481-3EBA-7A764F32D4EC}"/>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7" name="Rectangle 6"/>
          <p:cNvSpPr/>
          <p:nvPr userDrawn="1"/>
        </p:nvSpPr>
        <p:spPr>
          <a:xfrm>
            <a:off x="502918" y="1229969"/>
            <a:ext cx="3552247" cy="2288485"/>
          </a:xfrm>
          <a:prstGeom prst="rect">
            <a:avLst/>
          </a:prstGeom>
          <a:solidFill>
            <a:schemeClr val="bg1"/>
          </a:solidFill>
        </p:spPr>
        <p:txBody>
          <a:bodyPr vert="horz" lIns="34290" tIns="17145" rIns="34290" bIns="17145" rtlCol="0" anchor="t">
            <a:normAutofit/>
          </a:bodyPr>
          <a:lstStyle/>
          <a:p>
            <a:pPr lvl="0" eaLnBrk="1" hangingPunct="1">
              <a:lnSpc>
                <a:spcPct val="90000"/>
              </a:lnSpc>
              <a:spcBef>
                <a:spcPts val="375"/>
              </a:spcBef>
              <a:buFont typeface="Arial" panose="020B0604020202020204" pitchFamily="34" charset="0"/>
            </a:pPr>
            <a:endParaRPr lang="en-US" sz="1013" kern="1200">
              <a:solidFill>
                <a:schemeClr val="accent4"/>
              </a:solidFill>
              <a:latin typeface="Visuelt Pro Light" panose="020B0303040202040104" pitchFamily="34" charset="0"/>
            </a:endParaRPr>
          </a:p>
        </p:txBody>
      </p:sp>
      <p:sp>
        <p:nvSpPr>
          <p:cNvPr id="5" name="Footer Placeholder 4"/>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3" name="Title 1">
            <a:extLst>
              <a:ext uri="{FF2B5EF4-FFF2-40B4-BE49-F238E27FC236}">
                <a16:creationId xmlns:a16="http://schemas.microsoft.com/office/drawing/2014/main" id="{14252064-166D-224F-A267-1AB2459DD001}"/>
              </a:ext>
            </a:extLst>
          </p:cNvPr>
          <p:cNvSpPr>
            <a:spLocks noGrp="1"/>
          </p:cNvSpPr>
          <p:nvPr>
            <p:ph type="title"/>
          </p:nvPr>
        </p:nvSpPr>
        <p:spPr>
          <a:xfrm>
            <a:off x="592931" y="1319421"/>
            <a:ext cx="3359770" cy="2102126"/>
          </a:xfrm>
          <a:ln w="28575">
            <a:solidFill>
              <a:schemeClr val="tx2"/>
            </a:solidFill>
          </a:ln>
        </p:spPr>
        <p:txBody>
          <a:bodyPr anchor="ctr" anchorCtr="0">
            <a:normAutofit/>
          </a:bodyPr>
          <a:lstStyle>
            <a:lvl1pPr>
              <a:defRPr lang="en-US" sz="2700" b="0" i="0" kern="1200" dirty="0">
                <a:solidFill>
                  <a:srgbClr val="5E649C"/>
                </a:solidFill>
                <a:latin typeface="+mj-lt"/>
                <a:ea typeface="+mj-ea"/>
                <a:cs typeface="Arial" panose="020B0604020202020204" pitchFamily="34" charset="0"/>
              </a:defRPr>
            </a:lvl1pPr>
          </a:lstStyle>
          <a:p>
            <a:r>
              <a:rPr lang="en-US"/>
              <a:t>Click to edit Master title style</a:t>
            </a:r>
          </a:p>
        </p:txBody>
      </p:sp>
    </p:spTree>
    <p:extLst>
      <p:ext uri="{BB962C8B-B14F-4D97-AF65-F5344CB8AC3E}">
        <p14:creationId xmlns:p14="http://schemas.microsoft.com/office/powerpoint/2010/main" val="2937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Section Header">
    <p:bg>
      <p:bgPr>
        <a:solidFill>
          <a:srgbClr val="5E649C"/>
        </a:soli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8F4F26BC-C83A-D481-3EBA-7A764F32D4EC}"/>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71960" y="0"/>
            <a:ext cx="4959512" cy="5143501"/>
          </a:xfrm>
          <a:prstGeom prst="rect">
            <a:avLst/>
          </a:prstGeom>
        </p:spPr>
      </p:pic>
      <p:sp>
        <p:nvSpPr>
          <p:cNvPr id="5" name="Footer Placeholder 4"/>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Tree>
    <p:extLst>
      <p:ext uri="{BB962C8B-B14F-4D97-AF65-F5344CB8AC3E}">
        <p14:creationId xmlns:p14="http://schemas.microsoft.com/office/powerpoint/2010/main" val="36806074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2">
    <p:bg>
      <p:bgPr>
        <a:solidFill>
          <a:schemeClr val="bg1"/>
        </a:solidFill>
        <a:effectLst/>
      </p:bgPr>
    </p:bg>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6045A67A-FF41-22FE-FC49-CFFB38BBBA01}"/>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53062" t="22168" r="6701" b="20927"/>
          <a:stretch/>
        </p:blipFill>
        <p:spPr>
          <a:xfrm>
            <a:off x="0" y="-1"/>
            <a:ext cx="3507581" cy="5143501"/>
          </a:xfrm>
          <a:prstGeom prst="rect">
            <a:avLst/>
          </a:prstGeom>
          <a:solidFill>
            <a:srgbClr val="164E62"/>
          </a:solidFill>
        </p:spPr>
      </p:pic>
      <p:sp>
        <p:nvSpPr>
          <p:cNvPr id="5" name="Footer Placeholder 4"/>
          <p:cNvSpPr>
            <a:spLocks noGrp="1"/>
          </p:cNvSpPr>
          <p:nvPr>
            <p:ph type="ftr" sz="quarter" idx="11"/>
          </p:nvPr>
        </p:nvSpPr>
        <p:spPr>
          <a:xfrm>
            <a:off x="1050131" y="4728077"/>
            <a:ext cx="2089138" cy="273844"/>
          </a:xfrm>
        </p:spPr>
        <p:txBody>
          <a:bodyPr/>
          <a:lstStyle>
            <a:lvl1pPr>
              <a:defRPr>
                <a:solidFill>
                  <a:schemeClr val="bg1"/>
                </a:solidFill>
              </a:defRPr>
            </a:lvl1pPr>
          </a:lstStyle>
          <a:p>
            <a:r>
              <a:rPr lang="en-US"/>
              <a:t>OFFICE OF PUBLIC HEALTH DATA, SURVEILLANCE, AND TECHNOLOGY</a:t>
            </a:r>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8" name="Slide Number Placeholder 5">
            <a:extLst>
              <a:ext uri="{FF2B5EF4-FFF2-40B4-BE49-F238E27FC236}">
                <a16:creationId xmlns:a16="http://schemas.microsoft.com/office/drawing/2014/main" id="{48898ACA-4D5E-B6FD-5B97-170C42D5C1DB}"/>
              </a:ext>
            </a:extLst>
          </p:cNvPr>
          <p:cNvSpPr>
            <a:spLocks noGrp="1"/>
          </p:cNvSpPr>
          <p:nvPr>
            <p:ph type="sldNum" sz="quarter" idx="12"/>
          </p:nvPr>
        </p:nvSpPr>
        <p:spPr>
          <a:xfrm>
            <a:off x="6606356" y="4728077"/>
            <a:ext cx="2057400" cy="273844"/>
          </a:xfrm>
        </p:spPr>
        <p:txBody>
          <a:bodyPr/>
          <a:lstStyle>
            <a:lvl1pPr>
              <a:defRPr>
                <a:solidFill>
                  <a:srgbClr val="3C3C3C"/>
                </a:solidFill>
              </a:defRPr>
            </a:lvl1pPr>
          </a:lstStyle>
          <a:p>
            <a:fld id="{07024CDC-CF68-4D8C-9225-2260FB816485}" type="slidenum">
              <a:rPr lang="en-US" smtClean="0"/>
              <a:pPr/>
              <a:t>‹#›</a:t>
            </a:fld>
            <a:endParaRPr lang="en-US"/>
          </a:p>
        </p:txBody>
      </p:sp>
      <p:sp>
        <p:nvSpPr>
          <p:cNvPr id="12" name="Title 1">
            <a:extLst>
              <a:ext uri="{FF2B5EF4-FFF2-40B4-BE49-F238E27FC236}">
                <a16:creationId xmlns:a16="http://schemas.microsoft.com/office/drawing/2014/main" id="{01109FA3-3389-B083-8815-65463BCAF315}"/>
              </a:ext>
            </a:extLst>
          </p:cNvPr>
          <p:cNvSpPr>
            <a:spLocks noGrp="1"/>
          </p:cNvSpPr>
          <p:nvPr>
            <p:ph type="ctrTitle"/>
          </p:nvPr>
        </p:nvSpPr>
        <p:spPr>
          <a:xfrm>
            <a:off x="424643" y="1243218"/>
            <a:ext cx="2690033"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13" name="Subtitle 2">
            <a:extLst>
              <a:ext uri="{FF2B5EF4-FFF2-40B4-BE49-F238E27FC236}">
                <a16:creationId xmlns:a16="http://schemas.microsoft.com/office/drawing/2014/main" id="{1CBCE9B9-45F8-997B-F038-741C6131440E}"/>
              </a:ext>
            </a:extLst>
          </p:cNvPr>
          <p:cNvSpPr>
            <a:spLocks noGrp="1"/>
          </p:cNvSpPr>
          <p:nvPr>
            <p:ph type="subTitle" idx="1"/>
          </p:nvPr>
        </p:nvSpPr>
        <p:spPr>
          <a:xfrm>
            <a:off x="424643" y="2517640"/>
            <a:ext cx="271462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5" name="Content Placeholder 40">
            <a:extLst>
              <a:ext uri="{FF2B5EF4-FFF2-40B4-BE49-F238E27FC236}">
                <a16:creationId xmlns:a16="http://schemas.microsoft.com/office/drawing/2014/main" id="{3F507249-F336-1C07-B69E-042500CB6104}"/>
              </a:ext>
            </a:extLst>
          </p:cNvPr>
          <p:cNvSpPr>
            <a:spLocks noGrp="1"/>
          </p:cNvSpPr>
          <p:nvPr>
            <p:ph sz="quarter" idx="10"/>
          </p:nvPr>
        </p:nvSpPr>
        <p:spPr>
          <a:xfrm>
            <a:off x="3943350" y="757237"/>
            <a:ext cx="4614863" cy="3804572"/>
          </a:xfrm>
        </p:spPr>
        <p:txBody>
          <a:bodyPr/>
          <a:lstStyle>
            <a:lvl1pPr>
              <a:defRPr>
                <a:solidFill>
                  <a:srgbClr val="3C3C3C"/>
                </a:solidFill>
                <a:latin typeface="Calisto MT" panose="02040603050505030304" pitchFamily="18" charset="0"/>
              </a:defRPr>
            </a:lvl1pPr>
            <a:lvl2pPr>
              <a:defRPr sz="1200">
                <a:solidFill>
                  <a:srgbClr val="3C3C3C"/>
                </a:solidFill>
                <a:latin typeface="Calisto MT" panose="02040603050505030304" pitchFamily="18" charset="0"/>
              </a:defRPr>
            </a:lvl2pPr>
            <a:lvl3pPr>
              <a:defRPr sz="1050">
                <a:solidFill>
                  <a:srgbClr val="3C3C3C"/>
                </a:solidFill>
                <a:latin typeface="Calisto MT" panose="02040603050505030304" pitchFamily="18" charset="0"/>
              </a:defRPr>
            </a:lvl3pPr>
            <a:lvl4pPr>
              <a:defRPr>
                <a:solidFill>
                  <a:srgbClr val="3C3C3C"/>
                </a:solidFill>
                <a:latin typeface="Calisto MT" panose="02040603050505030304" pitchFamily="18" charset="0"/>
              </a:defRPr>
            </a:lvl4pPr>
            <a:lvl5pPr>
              <a:defRPr>
                <a:solidFill>
                  <a:srgbClr val="3C3C3C"/>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44849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2">
    <p:bg>
      <p:bgPr>
        <a:solidFill>
          <a:schemeClr val="bg1"/>
        </a:solidFill>
        <a:effectLst/>
      </p:bgPr>
    </p:bg>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6045A67A-FF41-22FE-FC49-CFFB38BBBA01}"/>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53062" t="22168" r="6701" b="20927"/>
          <a:stretch/>
        </p:blipFill>
        <p:spPr>
          <a:xfrm>
            <a:off x="1" y="0"/>
            <a:ext cx="3507581" cy="5143501"/>
          </a:xfrm>
          <a:prstGeom prst="rect">
            <a:avLst/>
          </a:prstGeom>
          <a:solidFill>
            <a:srgbClr val="10416E"/>
          </a:solidFill>
        </p:spPr>
      </p:pic>
      <p:sp>
        <p:nvSpPr>
          <p:cNvPr id="5" name="Footer Placeholder 4"/>
          <p:cNvSpPr>
            <a:spLocks noGrp="1"/>
          </p:cNvSpPr>
          <p:nvPr>
            <p:ph type="ftr" sz="quarter" idx="11"/>
          </p:nvPr>
        </p:nvSpPr>
        <p:spPr>
          <a:xfrm>
            <a:off x="1050131" y="4728077"/>
            <a:ext cx="2089138" cy="273844"/>
          </a:xfrm>
        </p:spPr>
        <p:txBody>
          <a:bodyPr/>
          <a:lstStyle>
            <a:lvl1pPr>
              <a:defRPr>
                <a:solidFill>
                  <a:schemeClr val="bg1"/>
                </a:solidFill>
              </a:defRPr>
            </a:lvl1pPr>
          </a:lstStyle>
          <a:p>
            <a:r>
              <a:rPr lang="en-US"/>
              <a:t>OFFICE OF PUBLIC HEALTH DATA, SURVEILLANCE, AND TECHNOLOGY</a:t>
            </a:r>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8" name="Slide Number Placeholder 5">
            <a:extLst>
              <a:ext uri="{FF2B5EF4-FFF2-40B4-BE49-F238E27FC236}">
                <a16:creationId xmlns:a16="http://schemas.microsoft.com/office/drawing/2014/main" id="{48898ACA-4D5E-B6FD-5B97-170C42D5C1DB}"/>
              </a:ext>
            </a:extLst>
          </p:cNvPr>
          <p:cNvSpPr>
            <a:spLocks noGrp="1"/>
          </p:cNvSpPr>
          <p:nvPr>
            <p:ph type="sldNum" sz="quarter" idx="12"/>
          </p:nvPr>
        </p:nvSpPr>
        <p:spPr>
          <a:xfrm>
            <a:off x="6606356" y="4728077"/>
            <a:ext cx="2057400" cy="273844"/>
          </a:xfrm>
        </p:spPr>
        <p:txBody>
          <a:bodyPr/>
          <a:lstStyle>
            <a:lvl1pPr>
              <a:defRPr>
                <a:solidFill>
                  <a:srgbClr val="3C3C3C"/>
                </a:solidFill>
              </a:defRPr>
            </a:lvl1pPr>
          </a:lstStyle>
          <a:p>
            <a:fld id="{07024CDC-CF68-4D8C-9225-2260FB816485}" type="slidenum">
              <a:rPr lang="en-US" smtClean="0"/>
              <a:pPr/>
              <a:t>‹#›</a:t>
            </a:fld>
            <a:endParaRPr lang="en-US"/>
          </a:p>
        </p:txBody>
      </p:sp>
      <p:sp>
        <p:nvSpPr>
          <p:cNvPr id="12" name="Title 1">
            <a:extLst>
              <a:ext uri="{FF2B5EF4-FFF2-40B4-BE49-F238E27FC236}">
                <a16:creationId xmlns:a16="http://schemas.microsoft.com/office/drawing/2014/main" id="{01109FA3-3389-B083-8815-65463BCAF315}"/>
              </a:ext>
            </a:extLst>
          </p:cNvPr>
          <p:cNvSpPr>
            <a:spLocks noGrp="1"/>
          </p:cNvSpPr>
          <p:nvPr>
            <p:ph type="ctrTitle"/>
          </p:nvPr>
        </p:nvSpPr>
        <p:spPr>
          <a:xfrm>
            <a:off x="424643" y="1243218"/>
            <a:ext cx="2690033"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13" name="Subtitle 2">
            <a:extLst>
              <a:ext uri="{FF2B5EF4-FFF2-40B4-BE49-F238E27FC236}">
                <a16:creationId xmlns:a16="http://schemas.microsoft.com/office/drawing/2014/main" id="{1CBCE9B9-45F8-997B-F038-741C6131440E}"/>
              </a:ext>
            </a:extLst>
          </p:cNvPr>
          <p:cNvSpPr>
            <a:spLocks noGrp="1"/>
          </p:cNvSpPr>
          <p:nvPr>
            <p:ph type="subTitle" idx="1"/>
          </p:nvPr>
        </p:nvSpPr>
        <p:spPr>
          <a:xfrm>
            <a:off x="424643" y="2517640"/>
            <a:ext cx="271462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5" name="Content Placeholder 40">
            <a:extLst>
              <a:ext uri="{FF2B5EF4-FFF2-40B4-BE49-F238E27FC236}">
                <a16:creationId xmlns:a16="http://schemas.microsoft.com/office/drawing/2014/main" id="{3F507249-F336-1C07-B69E-042500CB6104}"/>
              </a:ext>
            </a:extLst>
          </p:cNvPr>
          <p:cNvSpPr>
            <a:spLocks noGrp="1"/>
          </p:cNvSpPr>
          <p:nvPr>
            <p:ph sz="quarter" idx="10"/>
          </p:nvPr>
        </p:nvSpPr>
        <p:spPr>
          <a:xfrm>
            <a:off x="3943350" y="757237"/>
            <a:ext cx="4614863" cy="3804572"/>
          </a:xfrm>
        </p:spPr>
        <p:txBody>
          <a:bodyPr/>
          <a:lstStyle>
            <a:lvl1pPr>
              <a:defRPr>
                <a:solidFill>
                  <a:srgbClr val="3C3C3C"/>
                </a:solidFill>
                <a:latin typeface="Calisto MT" panose="02040603050505030304" pitchFamily="18" charset="0"/>
              </a:defRPr>
            </a:lvl1pPr>
            <a:lvl2pPr>
              <a:defRPr sz="1200">
                <a:solidFill>
                  <a:srgbClr val="3C3C3C"/>
                </a:solidFill>
                <a:latin typeface="Calisto MT" panose="02040603050505030304" pitchFamily="18" charset="0"/>
              </a:defRPr>
            </a:lvl2pPr>
            <a:lvl3pPr>
              <a:defRPr sz="1050">
                <a:solidFill>
                  <a:srgbClr val="3C3C3C"/>
                </a:solidFill>
                <a:latin typeface="Calisto MT" panose="02040603050505030304" pitchFamily="18" charset="0"/>
              </a:defRPr>
            </a:lvl3pPr>
            <a:lvl4pPr>
              <a:defRPr>
                <a:solidFill>
                  <a:srgbClr val="3C3C3C"/>
                </a:solidFill>
                <a:latin typeface="Calisto MT" panose="02040603050505030304" pitchFamily="18" charset="0"/>
              </a:defRPr>
            </a:lvl4pPr>
            <a:lvl5pPr>
              <a:defRPr>
                <a:solidFill>
                  <a:srgbClr val="3C3C3C"/>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90162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3">
    <p:bg>
      <p:bgPr>
        <a:solidFill>
          <a:schemeClr val="bg1"/>
        </a:solidFill>
        <a:effectLst/>
      </p:bgPr>
    </p:bg>
    <p:spTree>
      <p:nvGrpSpPr>
        <p:cNvPr id="1" name=""/>
        <p:cNvGrpSpPr/>
        <p:nvPr/>
      </p:nvGrpSpPr>
      <p:grpSpPr>
        <a:xfrm>
          <a:off x="0" y="0"/>
          <a:ext cx="0" cy="0"/>
          <a:chOff x="0" y="0"/>
          <a:chExt cx="0" cy="0"/>
        </a:xfrm>
      </p:grpSpPr>
      <p:pic>
        <p:nvPicPr>
          <p:cNvPr id="16" name="Picture 15" descr="Background pattern&#10;&#10;Description automatically generated">
            <a:extLst>
              <a:ext uri="{FF2B5EF4-FFF2-40B4-BE49-F238E27FC236}">
                <a16:creationId xmlns:a16="http://schemas.microsoft.com/office/drawing/2014/main" id="{95328CF4-D0CD-9F5F-5F7B-E3B6D41C1F5F}"/>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53062" t="22168" r="6701" b="20927"/>
          <a:stretch/>
        </p:blipFill>
        <p:spPr>
          <a:xfrm>
            <a:off x="1" y="0"/>
            <a:ext cx="3507581" cy="5143501"/>
          </a:xfrm>
          <a:prstGeom prst="rect">
            <a:avLst/>
          </a:prstGeom>
          <a:solidFill>
            <a:srgbClr val="ED7D31"/>
          </a:solidFill>
          <a:ln>
            <a:solidFill>
              <a:schemeClr val="tx1"/>
            </a:solidFill>
          </a:ln>
        </p:spPr>
      </p:pic>
      <p:sp>
        <p:nvSpPr>
          <p:cNvPr id="5" name="Footer Placeholder 4"/>
          <p:cNvSpPr>
            <a:spLocks noGrp="1"/>
          </p:cNvSpPr>
          <p:nvPr>
            <p:ph type="ftr" sz="quarter" idx="11"/>
          </p:nvPr>
        </p:nvSpPr>
        <p:spPr>
          <a:xfrm>
            <a:off x="1050132" y="4728077"/>
            <a:ext cx="2089137" cy="273844"/>
          </a:xfrm>
        </p:spPr>
        <p:txBody>
          <a:bodyPr/>
          <a:lstStyle>
            <a:lvl1pPr>
              <a:defRPr>
                <a:solidFill>
                  <a:schemeClr val="bg1"/>
                </a:solidFill>
              </a:defRPr>
            </a:lvl1pPr>
          </a:lstStyle>
          <a:p>
            <a:r>
              <a:rPr lang="en-US"/>
              <a:t>OFFICE OF PUBLIC HEALTH DATA, SURVEILLANCE, AND TECHNOLOGY</a:t>
            </a:r>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10" name="Slide Number Placeholder 5">
            <a:extLst>
              <a:ext uri="{FF2B5EF4-FFF2-40B4-BE49-F238E27FC236}">
                <a16:creationId xmlns:a16="http://schemas.microsoft.com/office/drawing/2014/main" id="{2D66C11E-E1DE-C483-9A83-EE244E625305}"/>
              </a:ext>
            </a:extLst>
          </p:cNvPr>
          <p:cNvSpPr>
            <a:spLocks noGrp="1"/>
          </p:cNvSpPr>
          <p:nvPr>
            <p:ph type="sldNum" sz="quarter" idx="12"/>
          </p:nvPr>
        </p:nvSpPr>
        <p:spPr>
          <a:xfrm>
            <a:off x="6606356" y="4728077"/>
            <a:ext cx="2057400" cy="273844"/>
          </a:xfrm>
        </p:spPr>
        <p:txBody>
          <a:bodyPr/>
          <a:lstStyle>
            <a:lvl1pPr>
              <a:defRPr>
                <a:solidFill>
                  <a:srgbClr val="3C3C3C"/>
                </a:solidFill>
              </a:defRPr>
            </a:lvl1pPr>
          </a:lstStyle>
          <a:p>
            <a:fld id="{07024CDC-CF68-4D8C-9225-2260FB816485}" type="slidenum">
              <a:rPr lang="en-US" smtClean="0"/>
              <a:pPr/>
              <a:t>‹#›</a:t>
            </a:fld>
            <a:endParaRPr lang="en-US"/>
          </a:p>
        </p:txBody>
      </p:sp>
      <p:sp>
        <p:nvSpPr>
          <p:cNvPr id="12" name="Content Placeholder 40">
            <a:extLst>
              <a:ext uri="{FF2B5EF4-FFF2-40B4-BE49-F238E27FC236}">
                <a16:creationId xmlns:a16="http://schemas.microsoft.com/office/drawing/2014/main" id="{5DCC22F3-CC64-552F-1FF0-FB11E4FF0567}"/>
              </a:ext>
            </a:extLst>
          </p:cNvPr>
          <p:cNvSpPr>
            <a:spLocks noGrp="1"/>
          </p:cNvSpPr>
          <p:nvPr>
            <p:ph sz="quarter" idx="10"/>
          </p:nvPr>
        </p:nvSpPr>
        <p:spPr>
          <a:xfrm>
            <a:off x="3943350" y="757237"/>
            <a:ext cx="4614863" cy="3804572"/>
          </a:xfrm>
        </p:spPr>
        <p:txBody>
          <a:bodyPr/>
          <a:lstStyle>
            <a:lvl1pPr>
              <a:defRPr>
                <a:solidFill>
                  <a:srgbClr val="3C3C3C"/>
                </a:solidFill>
                <a:latin typeface="Calisto MT" panose="02040603050505030304" pitchFamily="18" charset="0"/>
              </a:defRPr>
            </a:lvl1pPr>
            <a:lvl2pPr>
              <a:defRPr sz="1200">
                <a:solidFill>
                  <a:srgbClr val="3C3C3C"/>
                </a:solidFill>
                <a:latin typeface="Calisto MT" panose="02040603050505030304" pitchFamily="18" charset="0"/>
              </a:defRPr>
            </a:lvl2pPr>
            <a:lvl3pPr>
              <a:defRPr sz="1050">
                <a:solidFill>
                  <a:srgbClr val="3C3C3C"/>
                </a:solidFill>
                <a:latin typeface="Calisto MT" panose="02040603050505030304" pitchFamily="18" charset="0"/>
              </a:defRPr>
            </a:lvl3pPr>
            <a:lvl4pPr>
              <a:defRPr>
                <a:solidFill>
                  <a:srgbClr val="3C3C3C"/>
                </a:solidFill>
                <a:latin typeface="Calisto MT" panose="02040603050505030304" pitchFamily="18" charset="0"/>
              </a:defRPr>
            </a:lvl4pPr>
            <a:lvl5pPr>
              <a:defRPr>
                <a:solidFill>
                  <a:srgbClr val="3C3C3C"/>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1">
            <a:extLst>
              <a:ext uri="{FF2B5EF4-FFF2-40B4-BE49-F238E27FC236}">
                <a16:creationId xmlns:a16="http://schemas.microsoft.com/office/drawing/2014/main" id="{65CE6842-85F9-FB8A-1CBA-ACDDE6CDBFA1}"/>
              </a:ext>
            </a:extLst>
          </p:cNvPr>
          <p:cNvSpPr>
            <a:spLocks noGrp="1"/>
          </p:cNvSpPr>
          <p:nvPr>
            <p:ph type="ctrTitle"/>
          </p:nvPr>
        </p:nvSpPr>
        <p:spPr>
          <a:xfrm>
            <a:off x="424643" y="1243218"/>
            <a:ext cx="2690033"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14" name="Subtitle 2">
            <a:extLst>
              <a:ext uri="{FF2B5EF4-FFF2-40B4-BE49-F238E27FC236}">
                <a16:creationId xmlns:a16="http://schemas.microsoft.com/office/drawing/2014/main" id="{179F7469-5B5E-355D-113F-F2B66B972DA0}"/>
              </a:ext>
            </a:extLst>
          </p:cNvPr>
          <p:cNvSpPr>
            <a:spLocks noGrp="1"/>
          </p:cNvSpPr>
          <p:nvPr>
            <p:ph type="subTitle" idx="1"/>
          </p:nvPr>
        </p:nvSpPr>
        <p:spPr>
          <a:xfrm>
            <a:off x="424643" y="2517640"/>
            <a:ext cx="271462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2212527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1">
    <p:bg>
      <p:bgPr>
        <a:solidFill>
          <a:schemeClr val="bg1"/>
        </a:solidFill>
        <a:effectLst/>
      </p:bgPr>
    </p:bg>
    <p:spTree>
      <p:nvGrpSpPr>
        <p:cNvPr id="1" name=""/>
        <p:cNvGrpSpPr/>
        <p:nvPr/>
      </p:nvGrpSpPr>
      <p:grpSpPr>
        <a:xfrm>
          <a:off x="0" y="0"/>
          <a:ext cx="0" cy="0"/>
          <a:chOff x="0" y="0"/>
          <a:chExt cx="0" cy="0"/>
        </a:xfrm>
      </p:grpSpPr>
      <p:pic>
        <p:nvPicPr>
          <p:cNvPr id="33" name="Picture 32" descr="Background pattern&#10;&#10;Description automatically generated">
            <a:extLst>
              <a:ext uri="{FF2B5EF4-FFF2-40B4-BE49-F238E27FC236}">
                <a16:creationId xmlns:a16="http://schemas.microsoft.com/office/drawing/2014/main" id="{24D47DF0-9C1C-855A-3634-8AA3DDF5B579}"/>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53062" t="22168" r="6701" b="20927"/>
          <a:stretch/>
        </p:blipFill>
        <p:spPr>
          <a:xfrm>
            <a:off x="0" y="-1"/>
            <a:ext cx="3507581" cy="5143501"/>
          </a:xfrm>
          <a:prstGeom prst="rect">
            <a:avLst/>
          </a:prstGeom>
          <a:solidFill>
            <a:srgbClr val="5E649C"/>
          </a:solidFill>
        </p:spPr>
      </p:pic>
      <p:sp>
        <p:nvSpPr>
          <p:cNvPr id="5" name="Footer Placeholder 4"/>
          <p:cNvSpPr>
            <a:spLocks noGrp="1"/>
          </p:cNvSpPr>
          <p:nvPr>
            <p:ph type="ftr" sz="quarter" idx="11"/>
          </p:nvPr>
        </p:nvSpPr>
        <p:spPr>
          <a:xfrm>
            <a:off x="1050131" y="4728077"/>
            <a:ext cx="2089138" cy="273844"/>
          </a:xfrm>
        </p:spPr>
        <p:txBody>
          <a:bodyPr/>
          <a:lstStyle>
            <a:lvl1pPr>
              <a:defRPr>
                <a:solidFill>
                  <a:schemeClr val="bg1"/>
                </a:solidFill>
              </a:defRPr>
            </a:lvl1pPr>
          </a:lstStyle>
          <a:p>
            <a:r>
              <a:rPr lang="en-US"/>
              <a:t>OFFICE OF PUBLIC HEALTH DATA, SURVEILLANCE, AND TECHNOLOGY</a:t>
            </a:r>
          </a:p>
        </p:txBody>
      </p:sp>
      <p:sp>
        <p:nvSpPr>
          <p:cNvPr id="6" name="Slide Number Placeholder 5"/>
          <p:cNvSpPr>
            <a:spLocks noGrp="1"/>
          </p:cNvSpPr>
          <p:nvPr>
            <p:ph type="sldNum" sz="quarter" idx="12"/>
          </p:nvPr>
        </p:nvSpPr>
        <p:spPr/>
        <p:txBody>
          <a:bodyPr/>
          <a:lstStyle>
            <a:lvl1pPr>
              <a:defRPr>
                <a:solidFill>
                  <a:srgbClr val="3C3C3C"/>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46799E5F-5050-515C-CD81-CE38B6C58C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30" name="Title 1">
            <a:extLst>
              <a:ext uri="{FF2B5EF4-FFF2-40B4-BE49-F238E27FC236}">
                <a16:creationId xmlns:a16="http://schemas.microsoft.com/office/drawing/2014/main" id="{0DCEFD08-0784-5F5D-DEE5-CFAA7EDD9046}"/>
              </a:ext>
            </a:extLst>
          </p:cNvPr>
          <p:cNvSpPr>
            <a:spLocks noGrp="1"/>
          </p:cNvSpPr>
          <p:nvPr>
            <p:ph type="ctrTitle"/>
          </p:nvPr>
        </p:nvSpPr>
        <p:spPr>
          <a:xfrm>
            <a:off x="424643" y="1243218"/>
            <a:ext cx="2690033"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31" name="Subtitle 2">
            <a:extLst>
              <a:ext uri="{FF2B5EF4-FFF2-40B4-BE49-F238E27FC236}">
                <a16:creationId xmlns:a16="http://schemas.microsoft.com/office/drawing/2014/main" id="{2ADA1E9F-CB99-39B8-7AAE-B8F4C5324548}"/>
              </a:ext>
            </a:extLst>
          </p:cNvPr>
          <p:cNvSpPr>
            <a:spLocks noGrp="1"/>
          </p:cNvSpPr>
          <p:nvPr>
            <p:ph type="subTitle" idx="1"/>
          </p:nvPr>
        </p:nvSpPr>
        <p:spPr>
          <a:xfrm>
            <a:off x="424643" y="2517640"/>
            <a:ext cx="271462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35" name="Content Placeholder 40">
            <a:extLst>
              <a:ext uri="{FF2B5EF4-FFF2-40B4-BE49-F238E27FC236}">
                <a16:creationId xmlns:a16="http://schemas.microsoft.com/office/drawing/2014/main" id="{36AEFF64-E687-7845-C6D2-5ECAA6FE6892}"/>
              </a:ext>
            </a:extLst>
          </p:cNvPr>
          <p:cNvSpPr>
            <a:spLocks noGrp="1"/>
          </p:cNvSpPr>
          <p:nvPr>
            <p:ph sz="quarter" idx="10"/>
          </p:nvPr>
        </p:nvSpPr>
        <p:spPr>
          <a:xfrm>
            <a:off x="3943350" y="757237"/>
            <a:ext cx="4614863" cy="3804572"/>
          </a:xfrm>
        </p:spPr>
        <p:txBody>
          <a:bodyPr/>
          <a:lstStyle>
            <a:lvl1pPr>
              <a:defRPr>
                <a:solidFill>
                  <a:srgbClr val="3C3C3C"/>
                </a:solidFill>
                <a:latin typeface="Calisto MT" panose="02040603050505030304" pitchFamily="18" charset="0"/>
              </a:defRPr>
            </a:lvl1pPr>
            <a:lvl2pPr>
              <a:defRPr sz="1200">
                <a:solidFill>
                  <a:srgbClr val="3C3C3C"/>
                </a:solidFill>
                <a:latin typeface="Calisto MT" panose="02040603050505030304" pitchFamily="18" charset="0"/>
              </a:defRPr>
            </a:lvl2pPr>
            <a:lvl3pPr>
              <a:defRPr sz="1050">
                <a:solidFill>
                  <a:srgbClr val="3C3C3C"/>
                </a:solidFill>
                <a:latin typeface="Calisto MT" panose="02040603050505030304" pitchFamily="18" charset="0"/>
              </a:defRPr>
            </a:lvl3pPr>
            <a:lvl4pPr>
              <a:defRPr>
                <a:solidFill>
                  <a:srgbClr val="3C3C3C"/>
                </a:solidFill>
                <a:latin typeface="Calisto MT" panose="02040603050505030304" pitchFamily="18" charset="0"/>
              </a:defRPr>
            </a:lvl4pPr>
            <a:lvl5pPr>
              <a:defRPr>
                <a:solidFill>
                  <a:srgbClr val="3C3C3C"/>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88165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Title and Content">
    <p:bg>
      <p:bgPr>
        <a:solidFill>
          <a:schemeClr val="bg1"/>
        </a:solidFill>
        <a:effectLst/>
      </p:bgPr>
    </p:bg>
    <p:spTree>
      <p:nvGrpSpPr>
        <p:cNvPr id="1" name=""/>
        <p:cNvGrpSpPr/>
        <p:nvPr/>
      </p:nvGrpSpPr>
      <p:grpSpPr>
        <a:xfrm>
          <a:off x="0" y="0"/>
          <a:ext cx="0" cy="0"/>
          <a:chOff x="0" y="0"/>
          <a:chExt cx="0" cy="0"/>
        </a:xfrm>
      </p:grpSpPr>
      <p:sp>
        <p:nvSpPr>
          <p:cNvPr id="60" name="Footer Placeholder 59">
            <a:extLst>
              <a:ext uri="{FF2B5EF4-FFF2-40B4-BE49-F238E27FC236}">
                <a16:creationId xmlns:a16="http://schemas.microsoft.com/office/drawing/2014/main" id="{C2182283-F24C-6C15-6D84-657DB2B2BC63}"/>
              </a:ext>
            </a:extLst>
          </p:cNvPr>
          <p:cNvSpPr>
            <a:spLocks noGrp="1"/>
          </p:cNvSpPr>
          <p:nvPr userDrawn="1">
            <p:ph type="ftr" sz="quarter" idx="11"/>
          </p:nvPr>
        </p:nvSpPr>
        <p:spPr>
          <a:xfrm>
            <a:off x="984005" y="4728077"/>
            <a:ext cx="4219830" cy="273844"/>
          </a:xfrm>
        </p:spPr>
        <p:txBody>
          <a:bodyPr/>
          <a:lstStyle>
            <a:lvl1pPr>
              <a:defRPr>
                <a:solidFill>
                  <a:srgbClr val="1964A7"/>
                </a:solidFill>
              </a:defRPr>
            </a:lvl1pPr>
          </a:lstStyle>
          <a:p>
            <a:r>
              <a:rPr lang="en-US"/>
              <a:t>OFFICE OF PUBLIC HEALTH DATA, SURVEILLANCE, AND TECHNOLOGY</a:t>
            </a:r>
          </a:p>
        </p:txBody>
      </p:sp>
      <p:sp>
        <p:nvSpPr>
          <p:cNvPr id="61" name="Slide Number Placeholder 60">
            <a:extLst>
              <a:ext uri="{FF2B5EF4-FFF2-40B4-BE49-F238E27FC236}">
                <a16:creationId xmlns:a16="http://schemas.microsoft.com/office/drawing/2014/main" id="{DE3C4178-BC36-EEBB-B952-2A64159BA7F0}"/>
              </a:ext>
            </a:extLst>
          </p:cNvPr>
          <p:cNvSpPr>
            <a:spLocks noGrp="1"/>
          </p:cNvSpPr>
          <p:nvPr userDrawn="1">
            <p:ph type="sldNum" sz="quarter" idx="12"/>
          </p:nvPr>
        </p:nvSpPr>
        <p:spPr/>
        <p:txBody>
          <a:bodyPr/>
          <a:lstStyle>
            <a:lvl1pPr>
              <a:defRPr>
                <a:solidFill>
                  <a:srgbClr val="1964A7"/>
                </a:solidFill>
              </a:defRPr>
            </a:lvl1pPr>
          </a:lstStyle>
          <a:p>
            <a:fld id="{9ABF8E7D-0782-4402-876D-ACDA350B323A}" type="slidenum">
              <a:rPr lang="en-US" smtClean="0"/>
              <a:pPr/>
              <a:t>‹#›</a:t>
            </a:fld>
            <a:endParaRPr lang="en-US"/>
          </a:p>
        </p:txBody>
      </p:sp>
      <p:pic>
        <p:nvPicPr>
          <p:cNvPr id="36" name="Graphic 35">
            <a:extLst>
              <a:ext uri="{FF2B5EF4-FFF2-40B4-BE49-F238E27FC236}">
                <a16:creationId xmlns:a16="http://schemas.microsoft.com/office/drawing/2014/main" id="{3F7623E6-CA0F-DF07-A7B3-51F81E72CC6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5494" y="4719485"/>
            <a:ext cx="473961" cy="273844"/>
          </a:xfrm>
          <a:prstGeom prst="rect">
            <a:avLst/>
          </a:prstGeom>
        </p:spPr>
      </p:pic>
      <p:grpSp>
        <p:nvGrpSpPr>
          <p:cNvPr id="57" name="!!Group 60">
            <a:extLst>
              <a:ext uri="{FF2B5EF4-FFF2-40B4-BE49-F238E27FC236}">
                <a16:creationId xmlns:a16="http://schemas.microsoft.com/office/drawing/2014/main" id="{EA64566D-D694-429A-BE80-0DC2355E390C}"/>
              </a:ext>
            </a:extLst>
          </p:cNvPr>
          <p:cNvGrpSpPr/>
          <p:nvPr userDrawn="1"/>
        </p:nvGrpSpPr>
        <p:grpSpPr>
          <a:xfrm>
            <a:off x="515493" y="435599"/>
            <a:ext cx="310826" cy="322268"/>
            <a:chOff x="5248634" y="2301884"/>
            <a:chExt cx="1379602" cy="1430386"/>
          </a:xfrm>
        </p:grpSpPr>
        <p:sp>
          <p:nvSpPr>
            <p:cNvPr id="58" name="Freeform: Shape 57">
              <a:extLst>
                <a:ext uri="{FF2B5EF4-FFF2-40B4-BE49-F238E27FC236}">
                  <a16:creationId xmlns:a16="http://schemas.microsoft.com/office/drawing/2014/main" id="{EFC31D2F-059F-1C83-82AB-C89FEEF7C83A}"/>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59" name="Freeform: Shape 58">
              <a:extLst>
                <a:ext uri="{FF2B5EF4-FFF2-40B4-BE49-F238E27FC236}">
                  <a16:creationId xmlns:a16="http://schemas.microsoft.com/office/drawing/2014/main" id="{D590B67C-350A-45C9-F788-EB1583FAC82C}"/>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62" name="Freeform: Shape 61">
              <a:extLst>
                <a:ext uri="{FF2B5EF4-FFF2-40B4-BE49-F238E27FC236}">
                  <a16:creationId xmlns:a16="http://schemas.microsoft.com/office/drawing/2014/main" id="{811DC427-0746-5586-824B-B0F66A02ABCF}"/>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63" name="Freeform: Shape 62">
              <a:extLst>
                <a:ext uri="{FF2B5EF4-FFF2-40B4-BE49-F238E27FC236}">
                  <a16:creationId xmlns:a16="http://schemas.microsoft.com/office/drawing/2014/main" id="{0D53FE60-0087-C756-C8AC-BC7C4CDC6461}"/>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64" name="Freeform: Shape 63">
              <a:extLst>
                <a:ext uri="{FF2B5EF4-FFF2-40B4-BE49-F238E27FC236}">
                  <a16:creationId xmlns:a16="http://schemas.microsoft.com/office/drawing/2014/main" id="{01759C9F-46DA-D9DD-FBF7-045AA4924C2E}"/>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65" name="Freeform: Shape 64">
              <a:extLst>
                <a:ext uri="{FF2B5EF4-FFF2-40B4-BE49-F238E27FC236}">
                  <a16:creationId xmlns:a16="http://schemas.microsoft.com/office/drawing/2014/main" id="{913EB5EA-D034-5A79-9BBD-63859E7EBF11}"/>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66" name="Freeform: Shape 65">
              <a:extLst>
                <a:ext uri="{FF2B5EF4-FFF2-40B4-BE49-F238E27FC236}">
                  <a16:creationId xmlns:a16="http://schemas.microsoft.com/office/drawing/2014/main" id="{4B4BCC7B-7D54-7E2E-3B90-628CCC9E09CA}"/>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67" name="Freeform: Shape 66">
              <a:extLst>
                <a:ext uri="{FF2B5EF4-FFF2-40B4-BE49-F238E27FC236}">
                  <a16:creationId xmlns:a16="http://schemas.microsoft.com/office/drawing/2014/main" id="{B56FC4C4-33ED-2E72-1B43-5351572C1E27}"/>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68" name="Freeform: Shape 67">
              <a:extLst>
                <a:ext uri="{FF2B5EF4-FFF2-40B4-BE49-F238E27FC236}">
                  <a16:creationId xmlns:a16="http://schemas.microsoft.com/office/drawing/2014/main" id="{08EE3691-835A-0CC5-0754-8CDC28121FA8}"/>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69" name="Freeform: Shape 68">
              <a:extLst>
                <a:ext uri="{FF2B5EF4-FFF2-40B4-BE49-F238E27FC236}">
                  <a16:creationId xmlns:a16="http://schemas.microsoft.com/office/drawing/2014/main" id="{06A30AB9-F92C-B33C-3686-3EDB1BB29D3E}"/>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70" name="Freeform: Shape 69">
              <a:extLst>
                <a:ext uri="{FF2B5EF4-FFF2-40B4-BE49-F238E27FC236}">
                  <a16:creationId xmlns:a16="http://schemas.microsoft.com/office/drawing/2014/main" id="{18A8B715-DA37-024D-6E52-FB067A2B115A}"/>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71" name="Freeform: Shape 70">
              <a:extLst>
                <a:ext uri="{FF2B5EF4-FFF2-40B4-BE49-F238E27FC236}">
                  <a16:creationId xmlns:a16="http://schemas.microsoft.com/office/drawing/2014/main" id="{2331D275-F223-F7B4-A194-9F0B6C2A1218}"/>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72" name="Freeform: Shape 71">
              <a:extLst>
                <a:ext uri="{FF2B5EF4-FFF2-40B4-BE49-F238E27FC236}">
                  <a16:creationId xmlns:a16="http://schemas.microsoft.com/office/drawing/2014/main" id="{E1A963C2-7774-055B-191D-E134FC59B293}"/>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73" name="Freeform: Shape 72">
              <a:extLst>
                <a:ext uri="{FF2B5EF4-FFF2-40B4-BE49-F238E27FC236}">
                  <a16:creationId xmlns:a16="http://schemas.microsoft.com/office/drawing/2014/main" id="{53BEEDDE-FEB1-E1A9-D14A-92E3F6AF0198}"/>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74" name="Freeform: Shape 73">
              <a:extLst>
                <a:ext uri="{FF2B5EF4-FFF2-40B4-BE49-F238E27FC236}">
                  <a16:creationId xmlns:a16="http://schemas.microsoft.com/office/drawing/2014/main" id="{1F86B1EB-80D4-4A7D-BDC4-B20D7749AF65}"/>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75" name="Freeform: Shape 74">
              <a:extLst>
                <a:ext uri="{FF2B5EF4-FFF2-40B4-BE49-F238E27FC236}">
                  <a16:creationId xmlns:a16="http://schemas.microsoft.com/office/drawing/2014/main" id="{2A3777E6-1BB9-BD4C-9666-C8715C3AAF5B}"/>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76" name="Freeform: Shape 75">
              <a:extLst>
                <a:ext uri="{FF2B5EF4-FFF2-40B4-BE49-F238E27FC236}">
                  <a16:creationId xmlns:a16="http://schemas.microsoft.com/office/drawing/2014/main" id="{B5013C42-5752-2C97-5043-DE84DD43D9A7}"/>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sp>
        <p:nvSpPr>
          <p:cNvPr id="77" name="Content Placeholder 40">
            <a:extLst>
              <a:ext uri="{FF2B5EF4-FFF2-40B4-BE49-F238E27FC236}">
                <a16:creationId xmlns:a16="http://schemas.microsoft.com/office/drawing/2014/main" id="{B0171B42-6F8B-2B59-2CB1-99C4CDE38397}"/>
              </a:ext>
            </a:extLst>
          </p:cNvPr>
          <p:cNvSpPr>
            <a:spLocks noGrp="1"/>
          </p:cNvSpPr>
          <p:nvPr>
            <p:ph sz="quarter" idx="10"/>
          </p:nvPr>
        </p:nvSpPr>
        <p:spPr>
          <a:xfrm>
            <a:off x="515494" y="1005885"/>
            <a:ext cx="6183756" cy="3555925"/>
          </a:xfrm>
        </p:spPr>
        <p:txBody>
          <a:bodyPr/>
          <a:lstStyle>
            <a:lvl1pPr>
              <a:defRPr>
                <a:solidFill>
                  <a:srgbClr val="3C3C3C"/>
                </a:solidFill>
                <a:latin typeface="Calisto MT" panose="02040603050505030304" pitchFamily="18" charset="0"/>
              </a:defRPr>
            </a:lvl1pPr>
            <a:lvl2pPr>
              <a:defRPr sz="1200">
                <a:solidFill>
                  <a:schemeClr val="tx1">
                    <a:lumMod val="90000"/>
                    <a:lumOff val="10000"/>
                  </a:schemeClr>
                </a:solidFill>
                <a:latin typeface="Calisto MT" panose="02040603050505030304" pitchFamily="18" charset="0"/>
              </a:defRPr>
            </a:lvl2pPr>
            <a:lvl3pPr>
              <a:defRPr sz="1050">
                <a:solidFill>
                  <a:schemeClr val="tx1">
                    <a:lumMod val="90000"/>
                    <a:lumOff val="10000"/>
                  </a:schemeClr>
                </a:solidFill>
                <a:latin typeface="Calisto MT" panose="02040603050505030304" pitchFamily="18" charset="0"/>
              </a:defRPr>
            </a:lvl3pPr>
            <a:lvl4pPr>
              <a:defRPr>
                <a:solidFill>
                  <a:schemeClr val="tx1">
                    <a:lumMod val="90000"/>
                    <a:lumOff val="10000"/>
                  </a:schemeClr>
                </a:solidFill>
                <a:latin typeface="Calisto MT" panose="02040603050505030304" pitchFamily="18" charset="0"/>
              </a:defRPr>
            </a:lvl4pPr>
            <a:lvl5pPr>
              <a:defRPr>
                <a:solidFill>
                  <a:schemeClr val="tx1">
                    <a:lumMod val="90000"/>
                    <a:lumOff val="10000"/>
                  </a:schemeClr>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8" name="Picture Placeholder 27">
            <a:extLst>
              <a:ext uri="{FF2B5EF4-FFF2-40B4-BE49-F238E27FC236}">
                <a16:creationId xmlns:a16="http://schemas.microsoft.com/office/drawing/2014/main" id="{DCE8260F-20E3-BC6F-F5F9-A91D589A3E63}"/>
              </a:ext>
            </a:extLst>
          </p:cNvPr>
          <p:cNvSpPr>
            <a:spLocks noGrp="1"/>
          </p:cNvSpPr>
          <p:nvPr>
            <p:ph type="pic" sz="quarter" idx="13"/>
          </p:nvPr>
        </p:nvSpPr>
        <p:spPr>
          <a:xfrm>
            <a:off x="6780610" y="1005885"/>
            <a:ext cx="1883569" cy="3555925"/>
          </a:xfrm>
        </p:spPr>
        <p:txBody>
          <a:bodyPr/>
          <a:lstStyle>
            <a:lvl1pPr>
              <a:defRPr>
                <a:solidFill>
                  <a:schemeClr val="tx1">
                    <a:lumMod val="90000"/>
                    <a:lumOff val="10000"/>
                  </a:schemeClr>
                </a:solidFill>
              </a:defRPr>
            </a:lvl1pPr>
          </a:lstStyle>
          <a:p>
            <a:r>
              <a:rPr lang="en-US"/>
              <a:t>Click icon to add picture</a:t>
            </a:r>
          </a:p>
        </p:txBody>
      </p:sp>
      <p:sp>
        <p:nvSpPr>
          <p:cNvPr id="79" name="Title 1">
            <a:extLst>
              <a:ext uri="{FF2B5EF4-FFF2-40B4-BE49-F238E27FC236}">
                <a16:creationId xmlns:a16="http://schemas.microsoft.com/office/drawing/2014/main" id="{EA5C5A34-AA09-3EB0-9790-D48CAD81BD4B}"/>
              </a:ext>
            </a:extLst>
          </p:cNvPr>
          <p:cNvSpPr>
            <a:spLocks noGrp="1"/>
          </p:cNvSpPr>
          <p:nvPr>
            <p:ph type="title"/>
          </p:nvPr>
        </p:nvSpPr>
        <p:spPr>
          <a:xfrm>
            <a:off x="826320" y="364087"/>
            <a:ext cx="7835335" cy="453872"/>
          </a:xfrm>
        </p:spPr>
        <p:txBody>
          <a:bodyPr anchor="ctr" anchorCtr="0">
            <a:normAutofit/>
          </a:bodyPr>
          <a:lstStyle>
            <a:lvl1pPr>
              <a:defRPr b="1">
                <a:solidFill>
                  <a:srgbClr val="1964A7"/>
                </a:solidFill>
              </a:defRPr>
            </a:lvl1pPr>
          </a:lstStyle>
          <a:p>
            <a:r>
              <a:rPr lang="en-US"/>
              <a:t>Click to edit Master title style</a:t>
            </a:r>
          </a:p>
        </p:txBody>
      </p:sp>
    </p:spTree>
    <p:extLst>
      <p:ext uri="{BB962C8B-B14F-4D97-AF65-F5344CB8AC3E}">
        <p14:creationId xmlns:p14="http://schemas.microsoft.com/office/powerpoint/2010/main" val="1691079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_Title and Content">
    <p:bg>
      <p:bgPr>
        <a:solidFill>
          <a:schemeClr val="bg1"/>
        </a:solidFill>
        <a:effectLst/>
      </p:bgPr>
    </p:bg>
    <p:spTree>
      <p:nvGrpSpPr>
        <p:cNvPr id="1" name=""/>
        <p:cNvGrpSpPr/>
        <p:nvPr/>
      </p:nvGrpSpPr>
      <p:grpSpPr>
        <a:xfrm>
          <a:off x="0" y="0"/>
          <a:ext cx="0" cy="0"/>
          <a:chOff x="0" y="0"/>
          <a:chExt cx="0" cy="0"/>
        </a:xfrm>
      </p:grpSpPr>
      <p:sp>
        <p:nvSpPr>
          <p:cNvPr id="41" name="Content Placeholder 40">
            <a:extLst>
              <a:ext uri="{FF2B5EF4-FFF2-40B4-BE49-F238E27FC236}">
                <a16:creationId xmlns:a16="http://schemas.microsoft.com/office/drawing/2014/main" id="{45C458DF-59A4-ED32-8A75-EC89F87B0DF8}"/>
              </a:ext>
            </a:extLst>
          </p:cNvPr>
          <p:cNvSpPr>
            <a:spLocks noGrp="1"/>
          </p:cNvSpPr>
          <p:nvPr>
            <p:ph sz="quarter" idx="10"/>
          </p:nvPr>
        </p:nvSpPr>
        <p:spPr>
          <a:xfrm>
            <a:off x="515494" y="1008126"/>
            <a:ext cx="8146160" cy="3532813"/>
          </a:xfrm>
        </p:spPr>
        <p:txBody>
          <a:bodyPr/>
          <a:lstStyle>
            <a:lvl1pPr>
              <a:defRPr>
                <a:solidFill>
                  <a:schemeClr val="tx1">
                    <a:lumMod val="85000"/>
                    <a:lumOff val="15000"/>
                  </a:schemeClr>
                </a:solidFill>
                <a:latin typeface="Calisto MT" panose="02040603050505030304" pitchFamily="18" charset="0"/>
              </a:defRPr>
            </a:lvl1pPr>
            <a:lvl2pPr>
              <a:defRPr sz="1200">
                <a:solidFill>
                  <a:schemeClr val="tx1">
                    <a:lumMod val="85000"/>
                    <a:lumOff val="15000"/>
                  </a:schemeClr>
                </a:solidFill>
                <a:latin typeface="Calisto MT" panose="02040603050505030304" pitchFamily="18" charset="0"/>
              </a:defRPr>
            </a:lvl2pPr>
            <a:lvl3pPr>
              <a:defRPr sz="1050">
                <a:solidFill>
                  <a:schemeClr val="tx1">
                    <a:lumMod val="85000"/>
                    <a:lumOff val="15000"/>
                  </a:schemeClr>
                </a:solidFill>
                <a:latin typeface="Calisto MT" panose="02040603050505030304" pitchFamily="18" charset="0"/>
              </a:defRPr>
            </a:lvl3pPr>
            <a:lvl4pPr>
              <a:defRPr>
                <a:solidFill>
                  <a:schemeClr val="tx1">
                    <a:lumMod val="85000"/>
                    <a:lumOff val="15000"/>
                  </a:schemeClr>
                </a:solidFill>
                <a:latin typeface="Calisto MT" panose="02040603050505030304" pitchFamily="18" charset="0"/>
              </a:defRPr>
            </a:lvl4pPr>
            <a:lvl5pPr>
              <a:defRPr>
                <a:solidFill>
                  <a:schemeClr val="tx1">
                    <a:lumMod val="85000"/>
                    <a:lumOff val="15000"/>
                  </a:schemeClr>
                </a:solidFill>
                <a:latin typeface="Calisto MT" panose="0204060305050503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 name="Slide Number Placeholder 60">
            <a:extLst>
              <a:ext uri="{FF2B5EF4-FFF2-40B4-BE49-F238E27FC236}">
                <a16:creationId xmlns:a16="http://schemas.microsoft.com/office/drawing/2014/main" id="{DE3C4178-BC36-EEBB-B952-2A64159BA7F0}"/>
              </a:ext>
            </a:extLst>
          </p:cNvPr>
          <p:cNvSpPr>
            <a:spLocks noGrp="1"/>
          </p:cNvSpPr>
          <p:nvPr userDrawn="1">
            <p:ph type="sldNum" sz="quarter" idx="12"/>
          </p:nvPr>
        </p:nvSpPr>
        <p:spPr>
          <a:xfrm>
            <a:off x="6604254" y="4728077"/>
            <a:ext cx="2057400" cy="273844"/>
          </a:xfrm>
        </p:spPr>
        <p:txBody>
          <a:bodyPr/>
          <a:lstStyle>
            <a:lvl1pPr>
              <a:defRPr>
                <a:solidFill>
                  <a:srgbClr val="1964A7"/>
                </a:solidFill>
              </a:defRPr>
            </a:lvl1pPr>
          </a:lstStyle>
          <a:p>
            <a:fld id="{9ABF8E7D-0782-4402-876D-ACDA350B323A}" type="slidenum">
              <a:rPr lang="en-US" smtClean="0"/>
              <a:pPr/>
              <a:t>‹#›</a:t>
            </a:fld>
            <a:endParaRPr lang="en-US"/>
          </a:p>
        </p:txBody>
      </p:sp>
      <p:grpSp>
        <p:nvGrpSpPr>
          <p:cNvPr id="36" name="!!Group 60">
            <a:extLst>
              <a:ext uri="{FF2B5EF4-FFF2-40B4-BE49-F238E27FC236}">
                <a16:creationId xmlns:a16="http://schemas.microsoft.com/office/drawing/2014/main" id="{7E3DC753-F383-AF8D-BC3E-30E4E4F015AF}"/>
              </a:ext>
            </a:extLst>
          </p:cNvPr>
          <p:cNvGrpSpPr/>
          <p:nvPr userDrawn="1"/>
        </p:nvGrpSpPr>
        <p:grpSpPr>
          <a:xfrm>
            <a:off x="515493" y="435599"/>
            <a:ext cx="310826" cy="322268"/>
            <a:chOff x="5248634" y="2301884"/>
            <a:chExt cx="1379602" cy="1430386"/>
          </a:xfrm>
        </p:grpSpPr>
        <p:sp>
          <p:nvSpPr>
            <p:cNvPr id="37" name="Freeform: Shape 36">
              <a:extLst>
                <a:ext uri="{FF2B5EF4-FFF2-40B4-BE49-F238E27FC236}">
                  <a16:creationId xmlns:a16="http://schemas.microsoft.com/office/drawing/2014/main" id="{CACB272D-2418-9A72-A357-2465DEB3FD19}"/>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38" name="Freeform: Shape 37">
              <a:extLst>
                <a:ext uri="{FF2B5EF4-FFF2-40B4-BE49-F238E27FC236}">
                  <a16:creationId xmlns:a16="http://schemas.microsoft.com/office/drawing/2014/main" id="{F56D1EC9-90E1-869D-37A4-1B77596B9DCC}"/>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40" name="Freeform: Shape 39">
              <a:extLst>
                <a:ext uri="{FF2B5EF4-FFF2-40B4-BE49-F238E27FC236}">
                  <a16:creationId xmlns:a16="http://schemas.microsoft.com/office/drawing/2014/main" id="{ECF11097-3132-D2FA-716C-E362E59AFE78}"/>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42" name="Freeform: Shape 41">
              <a:extLst>
                <a:ext uri="{FF2B5EF4-FFF2-40B4-BE49-F238E27FC236}">
                  <a16:creationId xmlns:a16="http://schemas.microsoft.com/office/drawing/2014/main" id="{AF4E7ACF-7786-B1C9-88E7-EEADFFF4F200}"/>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43" name="Freeform: Shape 42">
              <a:extLst>
                <a:ext uri="{FF2B5EF4-FFF2-40B4-BE49-F238E27FC236}">
                  <a16:creationId xmlns:a16="http://schemas.microsoft.com/office/drawing/2014/main" id="{F75A9444-26E0-B263-DBD7-370339FADE47}"/>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44" name="Freeform: Shape 43">
              <a:extLst>
                <a:ext uri="{FF2B5EF4-FFF2-40B4-BE49-F238E27FC236}">
                  <a16:creationId xmlns:a16="http://schemas.microsoft.com/office/drawing/2014/main" id="{BC39609F-8820-E154-7EFB-B672D4F3D4D9}"/>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45" name="Freeform: Shape 44">
              <a:extLst>
                <a:ext uri="{FF2B5EF4-FFF2-40B4-BE49-F238E27FC236}">
                  <a16:creationId xmlns:a16="http://schemas.microsoft.com/office/drawing/2014/main" id="{92C24D62-1E35-3EEA-3946-982DB84314E0}"/>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46" name="Freeform: Shape 45">
              <a:extLst>
                <a:ext uri="{FF2B5EF4-FFF2-40B4-BE49-F238E27FC236}">
                  <a16:creationId xmlns:a16="http://schemas.microsoft.com/office/drawing/2014/main" id="{907C6133-3EB5-C72B-5916-BA6BDC2F4DA8}"/>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47" name="Freeform: Shape 46">
              <a:extLst>
                <a:ext uri="{FF2B5EF4-FFF2-40B4-BE49-F238E27FC236}">
                  <a16:creationId xmlns:a16="http://schemas.microsoft.com/office/drawing/2014/main" id="{265FC725-8B32-E9BD-724E-D8ED69E05A6F}"/>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48" name="Freeform: Shape 47">
              <a:extLst>
                <a:ext uri="{FF2B5EF4-FFF2-40B4-BE49-F238E27FC236}">
                  <a16:creationId xmlns:a16="http://schemas.microsoft.com/office/drawing/2014/main" id="{8879C85F-71F9-864D-3785-EE15A50D67F6}"/>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49" name="Freeform: Shape 48">
              <a:extLst>
                <a:ext uri="{FF2B5EF4-FFF2-40B4-BE49-F238E27FC236}">
                  <a16:creationId xmlns:a16="http://schemas.microsoft.com/office/drawing/2014/main" id="{384FA75B-28A6-2E62-979F-904ECE0333DB}"/>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50" name="Freeform: Shape 49">
              <a:extLst>
                <a:ext uri="{FF2B5EF4-FFF2-40B4-BE49-F238E27FC236}">
                  <a16:creationId xmlns:a16="http://schemas.microsoft.com/office/drawing/2014/main" id="{5B239401-0102-E1A8-B94F-9860B2A083D5}"/>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51" name="Freeform: Shape 50">
              <a:extLst>
                <a:ext uri="{FF2B5EF4-FFF2-40B4-BE49-F238E27FC236}">
                  <a16:creationId xmlns:a16="http://schemas.microsoft.com/office/drawing/2014/main" id="{78955AA0-C27E-EE39-BE3C-5EBAA08E5A01}"/>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52" name="Freeform: Shape 51">
              <a:extLst>
                <a:ext uri="{FF2B5EF4-FFF2-40B4-BE49-F238E27FC236}">
                  <a16:creationId xmlns:a16="http://schemas.microsoft.com/office/drawing/2014/main" id="{226A9344-DEFA-CBBB-3531-E34D53986A6D}"/>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53" name="Freeform: Shape 52">
              <a:extLst>
                <a:ext uri="{FF2B5EF4-FFF2-40B4-BE49-F238E27FC236}">
                  <a16:creationId xmlns:a16="http://schemas.microsoft.com/office/drawing/2014/main" id="{86BD8CE0-D1AC-619A-71DF-A05F0023E4D0}"/>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54" name="Freeform: Shape 53">
              <a:extLst>
                <a:ext uri="{FF2B5EF4-FFF2-40B4-BE49-F238E27FC236}">
                  <a16:creationId xmlns:a16="http://schemas.microsoft.com/office/drawing/2014/main" id="{FC16B11F-E609-C9FB-84B9-D6F0AFE983B0}"/>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55" name="Freeform: Shape 54">
              <a:extLst>
                <a:ext uri="{FF2B5EF4-FFF2-40B4-BE49-F238E27FC236}">
                  <a16:creationId xmlns:a16="http://schemas.microsoft.com/office/drawing/2014/main" id="{BB9AA8B2-A526-878E-5F88-51559376FD44}"/>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pic>
        <p:nvPicPr>
          <p:cNvPr id="56" name="Graphic 55">
            <a:extLst>
              <a:ext uri="{FF2B5EF4-FFF2-40B4-BE49-F238E27FC236}">
                <a16:creationId xmlns:a16="http://schemas.microsoft.com/office/drawing/2014/main" id="{602E70C9-160A-B6E4-1D10-B319FC4BF5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5494" y="4719485"/>
            <a:ext cx="473961" cy="273844"/>
          </a:xfrm>
          <a:prstGeom prst="rect">
            <a:avLst/>
          </a:prstGeom>
        </p:spPr>
      </p:pic>
      <p:sp>
        <p:nvSpPr>
          <p:cNvPr id="58" name="Title 1">
            <a:extLst>
              <a:ext uri="{FF2B5EF4-FFF2-40B4-BE49-F238E27FC236}">
                <a16:creationId xmlns:a16="http://schemas.microsoft.com/office/drawing/2014/main" id="{9E9328B2-2FBE-EDA8-657B-B7C9D9983C04}"/>
              </a:ext>
            </a:extLst>
          </p:cNvPr>
          <p:cNvSpPr>
            <a:spLocks noGrp="1"/>
          </p:cNvSpPr>
          <p:nvPr>
            <p:ph type="title"/>
          </p:nvPr>
        </p:nvSpPr>
        <p:spPr>
          <a:xfrm>
            <a:off x="826320" y="364087"/>
            <a:ext cx="7835335" cy="453872"/>
          </a:xfrm>
        </p:spPr>
        <p:txBody>
          <a:bodyPr anchor="ctr" anchorCtr="0">
            <a:normAutofit/>
          </a:bodyPr>
          <a:lstStyle>
            <a:lvl1pPr>
              <a:defRPr b="1">
                <a:solidFill>
                  <a:srgbClr val="1964A7"/>
                </a:solidFill>
              </a:defRPr>
            </a:lvl1pPr>
          </a:lstStyle>
          <a:p>
            <a:r>
              <a:rPr lang="en-US"/>
              <a:t>Click to edit Master title style</a:t>
            </a:r>
          </a:p>
        </p:txBody>
      </p:sp>
      <p:sp>
        <p:nvSpPr>
          <p:cNvPr id="2" name="Footer Placeholder 59">
            <a:extLst>
              <a:ext uri="{FF2B5EF4-FFF2-40B4-BE49-F238E27FC236}">
                <a16:creationId xmlns:a16="http://schemas.microsoft.com/office/drawing/2014/main" id="{B6733C87-2E62-4987-4058-3FD4440F52F1}"/>
              </a:ext>
            </a:extLst>
          </p:cNvPr>
          <p:cNvSpPr>
            <a:spLocks noGrp="1"/>
          </p:cNvSpPr>
          <p:nvPr>
            <p:ph type="ftr" sz="quarter" idx="13"/>
          </p:nvPr>
        </p:nvSpPr>
        <p:spPr>
          <a:xfrm>
            <a:off x="984005" y="4728077"/>
            <a:ext cx="4219830" cy="273844"/>
          </a:xfrm>
        </p:spPr>
        <p:txBody>
          <a:bodyPr/>
          <a:lstStyle>
            <a:lvl1pPr>
              <a:defRPr>
                <a:solidFill>
                  <a:srgbClr val="1964A7"/>
                </a:solidFill>
              </a:defRPr>
            </a:lvl1pPr>
          </a:lstStyle>
          <a:p>
            <a:r>
              <a:rPr lang="en-US"/>
              <a:t>OFFICE OF PUBLIC HEALTH DATA, SURVEILLANCE, AND TECHNOLOGY</a:t>
            </a:r>
          </a:p>
        </p:txBody>
      </p:sp>
    </p:spTree>
    <p:extLst>
      <p:ext uri="{BB962C8B-B14F-4D97-AF65-F5344CB8AC3E}">
        <p14:creationId xmlns:p14="http://schemas.microsoft.com/office/powerpoint/2010/main" val="13164152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Title Slide">
    <p:bg>
      <p:bgPr>
        <a:gradFill>
          <a:gsLst>
            <a:gs pos="48000">
              <a:srgbClr val="10416E"/>
            </a:gs>
            <a:gs pos="100000">
              <a:srgbClr val="1964A7"/>
            </a:gs>
          </a:gsLst>
          <a:lin ang="2700000" scaled="1"/>
        </a:gradFill>
        <a:effectLst/>
      </p:bgPr>
    </p:bg>
    <p:spTree>
      <p:nvGrpSpPr>
        <p:cNvPr id="1" name=""/>
        <p:cNvGrpSpPr/>
        <p:nvPr/>
      </p:nvGrpSpPr>
      <p:grpSpPr>
        <a:xfrm>
          <a:off x="0" y="0"/>
          <a:ext cx="0" cy="0"/>
          <a:chOff x="0" y="0"/>
          <a:chExt cx="0" cy="0"/>
        </a:xfrm>
      </p:grpSpPr>
      <p:pic>
        <p:nvPicPr>
          <p:cNvPr id="76" name="Picture 75" descr="Background pattern&#10;&#10;Description automatically generated">
            <a:extLst>
              <a:ext uri="{FF2B5EF4-FFF2-40B4-BE49-F238E27FC236}">
                <a16:creationId xmlns:a16="http://schemas.microsoft.com/office/drawing/2014/main" id="{45B9BD2A-0170-126F-6E24-C50C3F1E5131}"/>
              </a:ext>
            </a:extLst>
          </p:cNvPr>
          <p:cNvPicPr>
            <a:picLocks noChangeAspect="1"/>
          </p:cNvPicPr>
          <p:nvPr userDrawn="1"/>
        </p:nvPicPr>
        <p:blipFill rotWithShape="1">
          <a:blip r:embed="rId2">
            <a:alphaModFix amt="13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pic>
        <p:nvPicPr>
          <p:cNvPr id="12" name="Graphic 11">
            <a:extLst>
              <a:ext uri="{FF2B5EF4-FFF2-40B4-BE49-F238E27FC236}">
                <a16:creationId xmlns:a16="http://schemas.microsoft.com/office/drawing/2014/main" id="{7B103976-06DA-2F6A-50A4-2566AAB59C7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4550" y="4441031"/>
            <a:ext cx="801860" cy="463297"/>
          </a:xfrm>
          <a:prstGeom prst="rect">
            <a:avLst/>
          </a:prstGeom>
        </p:spPr>
      </p:pic>
      <p:grpSp>
        <p:nvGrpSpPr>
          <p:cNvPr id="64" name="Group 63">
            <a:extLst>
              <a:ext uri="{FF2B5EF4-FFF2-40B4-BE49-F238E27FC236}">
                <a16:creationId xmlns:a16="http://schemas.microsoft.com/office/drawing/2014/main" id="{57B84C02-D565-5948-1145-F288F49B60BD}"/>
              </a:ext>
            </a:extLst>
          </p:cNvPr>
          <p:cNvGrpSpPr/>
          <p:nvPr userDrawn="1"/>
        </p:nvGrpSpPr>
        <p:grpSpPr>
          <a:xfrm>
            <a:off x="318998" y="239173"/>
            <a:ext cx="4806237" cy="507831"/>
            <a:chOff x="1144628" y="1284886"/>
            <a:chExt cx="6408316" cy="677107"/>
          </a:xfrm>
        </p:grpSpPr>
        <p:sp>
          <p:nvSpPr>
            <p:cNvPr id="44" name="!!text1">
              <a:extLst>
                <a:ext uri="{FF2B5EF4-FFF2-40B4-BE49-F238E27FC236}">
                  <a16:creationId xmlns:a16="http://schemas.microsoft.com/office/drawing/2014/main" id="{FD877259-7A99-083E-284F-5F3A09CE9899}"/>
                </a:ext>
              </a:extLst>
            </p:cNvPr>
            <p:cNvSpPr txBox="1">
              <a:spLocks/>
            </p:cNvSpPr>
            <p:nvPr userDrawn="1"/>
          </p:nvSpPr>
          <p:spPr>
            <a:xfrm>
              <a:off x="3669689" y="1361830"/>
              <a:ext cx="3883255" cy="523219"/>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975" b="0">
                  <a:solidFill>
                    <a:schemeClr val="bg1"/>
                  </a:solidFill>
                  <a:latin typeface="Century Gothic" panose="020B0502020202020204" pitchFamily="34" charset="0"/>
                </a:rPr>
                <a:t>Office of Public Health Data, </a:t>
              </a:r>
              <a:br>
                <a:rPr lang="en-US" sz="975" b="0">
                  <a:solidFill>
                    <a:schemeClr val="bg1"/>
                  </a:solidFill>
                  <a:latin typeface="Century Gothic" panose="020B0502020202020204" pitchFamily="34" charset="0"/>
                </a:rPr>
              </a:br>
              <a:r>
                <a:rPr lang="en-US" sz="975" b="0">
                  <a:solidFill>
                    <a:schemeClr val="bg1"/>
                  </a:solidFill>
                  <a:latin typeface="Century Gothic" panose="020B0502020202020204" pitchFamily="34" charset="0"/>
                </a:rPr>
                <a:t>Surveillance, and Technology</a:t>
              </a:r>
            </a:p>
          </p:txBody>
        </p:sp>
        <p:grpSp>
          <p:nvGrpSpPr>
            <p:cNvPr id="45" name="!!Group 60">
              <a:extLst>
                <a:ext uri="{FF2B5EF4-FFF2-40B4-BE49-F238E27FC236}">
                  <a16:creationId xmlns:a16="http://schemas.microsoft.com/office/drawing/2014/main" id="{D2A65F16-3D57-B554-0420-378C39BB1DC1}"/>
                </a:ext>
              </a:extLst>
            </p:cNvPr>
            <p:cNvGrpSpPr/>
            <p:nvPr userDrawn="1"/>
          </p:nvGrpSpPr>
          <p:grpSpPr>
            <a:xfrm>
              <a:off x="1144628" y="1368386"/>
              <a:ext cx="462312" cy="479330"/>
              <a:chOff x="5248634" y="2301884"/>
              <a:chExt cx="1379602" cy="1430386"/>
            </a:xfrm>
            <a:solidFill>
              <a:schemeClr val="bg1"/>
            </a:solidFill>
          </p:grpSpPr>
          <p:sp>
            <p:nvSpPr>
              <p:cNvPr id="47" name="Freeform: Shape 46">
                <a:extLst>
                  <a:ext uri="{FF2B5EF4-FFF2-40B4-BE49-F238E27FC236}">
                    <a16:creationId xmlns:a16="http://schemas.microsoft.com/office/drawing/2014/main" id="{FDCC2ED6-50C1-21FF-F7D1-27D77036D664}"/>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grpFill/>
              <a:ln w="26059" cap="flat">
                <a:noFill/>
                <a:prstDash val="solid"/>
                <a:miter/>
              </a:ln>
            </p:spPr>
            <p:txBody>
              <a:bodyPr rtlCol="0" anchor="ctr"/>
              <a:lstStyle/>
              <a:p>
                <a:endParaRPr lang="en-US" sz="1050">
                  <a:solidFill>
                    <a:schemeClr val="bg1"/>
                  </a:solidFill>
                </a:endParaRPr>
              </a:p>
            </p:txBody>
          </p:sp>
          <p:sp>
            <p:nvSpPr>
              <p:cNvPr id="48" name="Freeform: Shape 47">
                <a:extLst>
                  <a:ext uri="{FF2B5EF4-FFF2-40B4-BE49-F238E27FC236}">
                    <a16:creationId xmlns:a16="http://schemas.microsoft.com/office/drawing/2014/main" id="{73BD2F69-D7F0-A807-93DC-1A132C6D2639}"/>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9" name="Freeform: Shape 48">
                <a:extLst>
                  <a:ext uri="{FF2B5EF4-FFF2-40B4-BE49-F238E27FC236}">
                    <a16:creationId xmlns:a16="http://schemas.microsoft.com/office/drawing/2014/main" id="{B1B238F5-997B-4B8D-EEFB-A84638A1051C}"/>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0" name="Freeform: Shape 49">
                <a:extLst>
                  <a:ext uri="{FF2B5EF4-FFF2-40B4-BE49-F238E27FC236}">
                    <a16:creationId xmlns:a16="http://schemas.microsoft.com/office/drawing/2014/main" id="{C63507C3-E297-FF93-7222-B0A01EB14FBB}"/>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1" name="Freeform: Shape 50">
                <a:extLst>
                  <a:ext uri="{FF2B5EF4-FFF2-40B4-BE49-F238E27FC236}">
                    <a16:creationId xmlns:a16="http://schemas.microsoft.com/office/drawing/2014/main" id="{0E469C67-6ECB-D106-4C0C-DFCB4BB0CD35}"/>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2" name="Freeform: Shape 51">
                <a:extLst>
                  <a:ext uri="{FF2B5EF4-FFF2-40B4-BE49-F238E27FC236}">
                    <a16:creationId xmlns:a16="http://schemas.microsoft.com/office/drawing/2014/main" id="{4BBD0A9A-2C87-FDF0-F48B-B9FD89B948CA}"/>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3" name="Freeform: Shape 52">
                <a:extLst>
                  <a:ext uri="{FF2B5EF4-FFF2-40B4-BE49-F238E27FC236}">
                    <a16:creationId xmlns:a16="http://schemas.microsoft.com/office/drawing/2014/main" id="{8A9BB73A-24C4-96B7-1BC2-B5C106EC01D2}"/>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4" name="Freeform: Shape 53">
                <a:extLst>
                  <a:ext uri="{FF2B5EF4-FFF2-40B4-BE49-F238E27FC236}">
                    <a16:creationId xmlns:a16="http://schemas.microsoft.com/office/drawing/2014/main" id="{792B7181-B2DE-1377-0313-BD7CE65EB2EF}"/>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5" name="Freeform: Shape 54">
                <a:extLst>
                  <a:ext uri="{FF2B5EF4-FFF2-40B4-BE49-F238E27FC236}">
                    <a16:creationId xmlns:a16="http://schemas.microsoft.com/office/drawing/2014/main" id="{4FB5D9E6-A66F-54FC-54C3-C2E1E7D86A7A}"/>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6" name="Freeform: Shape 55">
                <a:extLst>
                  <a:ext uri="{FF2B5EF4-FFF2-40B4-BE49-F238E27FC236}">
                    <a16:creationId xmlns:a16="http://schemas.microsoft.com/office/drawing/2014/main" id="{4EF955B9-C487-BBA1-6F17-6B97E7A52778}"/>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7" name="Freeform: Shape 56">
                <a:extLst>
                  <a:ext uri="{FF2B5EF4-FFF2-40B4-BE49-F238E27FC236}">
                    <a16:creationId xmlns:a16="http://schemas.microsoft.com/office/drawing/2014/main" id="{18BBF26F-E4D4-B455-B618-D74431A64C60}"/>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8" name="Freeform: Shape 57">
                <a:extLst>
                  <a:ext uri="{FF2B5EF4-FFF2-40B4-BE49-F238E27FC236}">
                    <a16:creationId xmlns:a16="http://schemas.microsoft.com/office/drawing/2014/main" id="{613493B2-C592-CD01-648B-F4B4993E3B6B}"/>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59" name="Freeform: Shape 58">
                <a:extLst>
                  <a:ext uri="{FF2B5EF4-FFF2-40B4-BE49-F238E27FC236}">
                    <a16:creationId xmlns:a16="http://schemas.microsoft.com/office/drawing/2014/main" id="{E7B73E53-05A2-9A88-5E58-45C860A3A510}"/>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60" name="Freeform: Shape 59">
                <a:extLst>
                  <a:ext uri="{FF2B5EF4-FFF2-40B4-BE49-F238E27FC236}">
                    <a16:creationId xmlns:a16="http://schemas.microsoft.com/office/drawing/2014/main" id="{7E753391-0263-541E-7777-8D04F69B2E3E}"/>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61" name="Freeform: Shape 60">
                <a:extLst>
                  <a:ext uri="{FF2B5EF4-FFF2-40B4-BE49-F238E27FC236}">
                    <a16:creationId xmlns:a16="http://schemas.microsoft.com/office/drawing/2014/main" id="{515FB641-F1C6-AADE-0AF2-66C338E953B1}"/>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62" name="Freeform: Shape 61">
                <a:extLst>
                  <a:ext uri="{FF2B5EF4-FFF2-40B4-BE49-F238E27FC236}">
                    <a16:creationId xmlns:a16="http://schemas.microsoft.com/office/drawing/2014/main" id="{C851124E-7AE8-5CC0-2C15-F709D87DBDE6}"/>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63" name="Freeform: Shape 62">
                <a:extLst>
                  <a:ext uri="{FF2B5EF4-FFF2-40B4-BE49-F238E27FC236}">
                    <a16:creationId xmlns:a16="http://schemas.microsoft.com/office/drawing/2014/main" id="{C4C6C801-0E71-B5FB-B9DF-DC72716CB3B3}"/>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grpFill/>
              <a:ln w="26059" cap="flat">
                <a:noFill/>
                <a:prstDash val="solid"/>
                <a:miter/>
              </a:ln>
            </p:spPr>
            <p:txBody>
              <a:bodyPr rtlCol="0" anchor="ctr"/>
              <a:lstStyle/>
              <a:p>
                <a:endParaRPr lang="en-US" sz="1050">
                  <a:solidFill>
                    <a:schemeClr val="bg1"/>
                  </a:solidFill>
                </a:endParaRPr>
              </a:p>
            </p:txBody>
          </p:sp>
        </p:grpSp>
        <p:sp>
          <p:nvSpPr>
            <p:cNvPr id="46" name="!!text1">
              <a:extLst>
                <a:ext uri="{FF2B5EF4-FFF2-40B4-BE49-F238E27FC236}">
                  <a16:creationId xmlns:a16="http://schemas.microsoft.com/office/drawing/2014/main" id="{91B95025-A2D9-4BF2-DC29-BE28E1308CDD}"/>
                </a:ext>
              </a:extLst>
            </p:cNvPr>
            <p:cNvSpPr txBox="1">
              <a:spLocks/>
            </p:cNvSpPr>
            <p:nvPr userDrawn="1"/>
          </p:nvSpPr>
          <p:spPr>
            <a:xfrm>
              <a:off x="1592755" y="1284886"/>
              <a:ext cx="2369501" cy="677107"/>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2700" b="0" spc="225">
                  <a:solidFill>
                    <a:schemeClr val="bg1"/>
                  </a:solidFill>
                  <a:latin typeface="Century Gothic" panose="020B0502020202020204" pitchFamily="34" charset="0"/>
                </a:rPr>
                <a:t>OPHDST</a:t>
              </a:r>
              <a:endParaRPr lang="en-US" sz="3000" b="0">
                <a:solidFill>
                  <a:schemeClr val="bg1"/>
                </a:solidFill>
                <a:latin typeface="Century Gothic" panose="020B0502020202020204" pitchFamily="34" charset="0"/>
              </a:endParaRPr>
            </a:p>
          </p:txBody>
        </p:sp>
      </p:grpSp>
      <p:sp>
        <p:nvSpPr>
          <p:cNvPr id="4" name="Title 1">
            <a:extLst>
              <a:ext uri="{FF2B5EF4-FFF2-40B4-BE49-F238E27FC236}">
                <a16:creationId xmlns:a16="http://schemas.microsoft.com/office/drawing/2014/main" id="{E1FDD1B4-A112-AC0F-332D-E792571E0548}"/>
              </a:ext>
            </a:extLst>
          </p:cNvPr>
          <p:cNvSpPr>
            <a:spLocks noGrp="1"/>
          </p:cNvSpPr>
          <p:nvPr>
            <p:ph type="ctrTitle"/>
          </p:nvPr>
        </p:nvSpPr>
        <p:spPr>
          <a:xfrm>
            <a:off x="816102" y="1235041"/>
            <a:ext cx="4848606"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6" name="Subtitle 2">
            <a:extLst>
              <a:ext uri="{FF2B5EF4-FFF2-40B4-BE49-F238E27FC236}">
                <a16:creationId xmlns:a16="http://schemas.microsoft.com/office/drawing/2014/main" id="{A9C39BC8-F353-D000-8465-E4A9326C65A9}"/>
              </a:ext>
            </a:extLst>
          </p:cNvPr>
          <p:cNvSpPr>
            <a:spLocks noGrp="1"/>
          </p:cNvSpPr>
          <p:nvPr>
            <p:ph type="subTitle" idx="1"/>
          </p:nvPr>
        </p:nvSpPr>
        <p:spPr>
          <a:xfrm>
            <a:off x="816102" y="2517640"/>
            <a:ext cx="484860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22827223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A7B0660-1DD0-4FD3-B390-5C412A35217E}"/>
              </a:ext>
            </a:extLst>
          </p:cNvPr>
          <p:cNvSpPr>
            <a:spLocks noGrp="1"/>
          </p:cNvSpPr>
          <p:nvPr>
            <p:ph sz="half" idx="2" hasCustomPrompt="1"/>
          </p:nvPr>
        </p:nvSpPr>
        <p:spPr>
          <a:xfrm>
            <a:off x="514350" y="1008126"/>
            <a:ext cx="3868340" cy="3514405"/>
          </a:xfrm>
        </p:spPr>
        <p:txBody>
          <a:bodyPr/>
          <a:lstStyle>
            <a:lvl1pPr>
              <a:buClr>
                <a:schemeClr val="tx1"/>
              </a:buClr>
              <a:defRPr sz="1500" b="1">
                <a:solidFill>
                  <a:srgbClr val="1964A7"/>
                </a:solidFill>
                <a:latin typeface="Century Gothic" panose="020B0502020202020204" pitchFamily="34" charset="0"/>
              </a:defRPr>
            </a:lvl1pPr>
            <a:lvl2pPr>
              <a:defRPr>
                <a:solidFill>
                  <a:schemeClr val="tx1">
                    <a:lumMod val="90000"/>
                    <a:lumOff val="10000"/>
                  </a:schemeClr>
                </a:solidFill>
                <a:latin typeface="Calisto MT" panose="02040603050505030304" pitchFamily="18" charset="0"/>
              </a:defRPr>
            </a:lvl2pPr>
            <a:lvl3pPr>
              <a:defRPr>
                <a:solidFill>
                  <a:schemeClr val="tx1">
                    <a:lumMod val="90000"/>
                    <a:lumOff val="10000"/>
                  </a:schemeClr>
                </a:solidFill>
                <a:latin typeface="Calisto MT" panose="02040603050505030304" pitchFamily="18" charset="0"/>
              </a:defRPr>
            </a:lvl3pPr>
            <a:lvl4pPr>
              <a:defRPr>
                <a:solidFill>
                  <a:schemeClr val="tx1">
                    <a:lumMod val="90000"/>
                    <a:lumOff val="10000"/>
                  </a:schemeClr>
                </a:solidFill>
                <a:latin typeface="Calisto MT" panose="02040603050505030304" pitchFamily="18" charset="0"/>
              </a:defRPr>
            </a:lvl4pPr>
            <a:lvl5pPr>
              <a:defRPr>
                <a:solidFill>
                  <a:schemeClr val="tx1">
                    <a:lumMod val="90000"/>
                    <a:lumOff val="10000"/>
                  </a:schemeClr>
                </a:solidFill>
                <a:latin typeface="Calisto MT" panose="02040603050505030304" pitchFamily="18" charset="0"/>
              </a:defRPr>
            </a:lvl5pPr>
          </a:lstStyle>
          <a:p>
            <a:pPr lvl="0"/>
            <a:r>
              <a:rPr lang="en-US"/>
              <a:t>Header</a:t>
            </a:r>
          </a:p>
          <a:p>
            <a:pPr lvl="1"/>
            <a:r>
              <a:rPr lang="en-US"/>
              <a:t>Second level</a:t>
            </a:r>
          </a:p>
          <a:p>
            <a:pPr lvl="2"/>
            <a:r>
              <a:rPr lang="en-US"/>
              <a:t>Third level</a:t>
            </a:r>
          </a:p>
          <a:p>
            <a:pPr lvl="3"/>
            <a:r>
              <a:rPr lang="en-US"/>
              <a:t>Fourth level</a:t>
            </a:r>
          </a:p>
        </p:txBody>
      </p:sp>
      <p:sp>
        <p:nvSpPr>
          <p:cNvPr id="6" name="Content Placeholder 5">
            <a:extLst>
              <a:ext uri="{FF2B5EF4-FFF2-40B4-BE49-F238E27FC236}">
                <a16:creationId xmlns:a16="http://schemas.microsoft.com/office/drawing/2014/main" id="{FD77F812-FA35-4DD0-9B9C-FACAAC6261FE}"/>
              </a:ext>
            </a:extLst>
          </p:cNvPr>
          <p:cNvSpPr>
            <a:spLocks noGrp="1"/>
          </p:cNvSpPr>
          <p:nvPr>
            <p:ph sz="quarter" idx="4" hasCustomPrompt="1"/>
          </p:nvPr>
        </p:nvSpPr>
        <p:spPr>
          <a:xfrm>
            <a:off x="4629150" y="1008126"/>
            <a:ext cx="4034606" cy="3514405"/>
          </a:xfrm>
        </p:spPr>
        <p:txBody>
          <a:bodyPr/>
          <a:lstStyle>
            <a:lvl1pPr marL="214313" indent="-214313">
              <a:defRPr lang="en-US" sz="1500" b="1" kern="1200" dirty="0">
                <a:solidFill>
                  <a:srgbClr val="1964A7"/>
                </a:solidFill>
                <a:latin typeface="Century Gothic" panose="020B0502020202020204" pitchFamily="34" charset="0"/>
                <a:ea typeface="Open Sans" panose="020B0606030504020204" pitchFamily="34" charset="0"/>
                <a:cs typeface="Arial" panose="020B0604020202020204" pitchFamily="34" charset="0"/>
              </a:defRPr>
            </a:lvl1pPr>
            <a:lvl2pPr>
              <a:defRPr>
                <a:latin typeface="Calisto MT" panose="02040603050505030304" pitchFamily="18" charset="0"/>
              </a:defRPr>
            </a:lvl2pPr>
            <a:lvl3pPr>
              <a:defRPr>
                <a:latin typeface="Calisto MT" panose="02040603050505030304" pitchFamily="18" charset="0"/>
              </a:defRPr>
            </a:lvl3pPr>
            <a:lvl4pPr>
              <a:defRPr>
                <a:latin typeface="Calisto MT" panose="02040603050505030304" pitchFamily="18" charset="0"/>
              </a:defRPr>
            </a:lvl4pPr>
            <a:lvl5pPr marL="0" indent="0">
              <a:buNone/>
              <a:defRPr>
                <a:latin typeface="Century Gothic" panose="020B0502020202020204" pitchFamily="34" charset="0"/>
              </a:defRPr>
            </a:lvl5pPr>
          </a:lstStyle>
          <a:p>
            <a:pPr marL="214313" lvl="0" indent="-214313" algn="l" defTabSz="685800" rtl="0" eaLnBrk="1" latinLnBrk="0" hangingPunct="1">
              <a:lnSpc>
                <a:spcPct val="100000"/>
              </a:lnSpc>
              <a:spcBef>
                <a:spcPts val="600"/>
              </a:spcBef>
              <a:buClr>
                <a:schemeClr val="tx1"/>
              </a:buClr>
              <a:buFont typeface="Arial" panose="020B0604020202020204" pitchFamily="34" charset="0"/>
              <a:buChar char="•"/>
            </a:pPr>
            <a:r>
              <a:rPr lang="en-US"/>
              <a:t>Header</a:t>
            </a:r>
          </a:p>
          <a:p>
            <a:pPr lvl="1"/>
            <a:r>
              <a:rPr lang="en-US"/>
              <a:t>Second level</a:t>
            </a:r>
          </a:p>
          <a:p>
            <a:pPr lvl="2"/>
            <a:r>
              <a:rPr lang="en-US"/>
              <a:t>Third level</a:t>
            </a:r>
          </a:p>
          <a:p>
            <a:pPr lvl="3"/>
            <a:r>
              <a:rPr lang="en-US"/>
              <a:t>Fourth level</a:t>
            </a:r>
          </a:p>
          <a:p>
            <a:pPr lvl="4"/>
            <a:r>
              <a:rPr lang="en-US"/>
              <a:t>		</a:t>
            </a:r>
          </a:p>
        </p:txBody>
      </p:sp>
      <p:sp>
        <p:nvSpPr>
          <p:cNvPr id="8" name="Slide Number Placeholder 7">
            <a:extLst>
              <a:ext uri="{FF2B5EF4-FFF2-40B4-BE49-F238E27FC236}">
                <a16:creationId xmlns:a16="http://schemas.microsoft.com/office/drawing/2014/main" id="{B2E0EC66-7591-C00B-F791-35B7DF92850F}"/>
              </a:ext>
            </a:extLst>
          </p:cNvPr>
          <p:cNvSpPr>
            <a:spLocks noGrp="1"/>
          </p:cNvSpPr>
          <p:nvPr>
            <p:ph type="sldNum" sz="quarter" idx="11"/>
          </p:nvPr>
        </p:nvSpPr>
        <p:spPr/>
        <p:txBody>
          <a:bodyPr/>
          <a:lstStyle/>
          <a:p>
            <a:fld id="{9ABF8E7D-0782-4402-876D-ACDA350B323A}" type="slidenum">
              <a:rPr lang="en-US" smtClean="0"/>
              <a:pPr/>
              <a:t>‹#›</a:t>
            </a:fld>
            <a:endParaRPr lang="en-US"/>
          </a:p>
        </p:txBody>
      </p:sp>
      <p:pic>
        <p:nvPicPr>
          <p:cNvPr id="28" name="Graphic 27">
            <a:extLst>
              <a:ext uri="{FF2B5EF4-FFF2-40B4-BE49-F238E27FC236}">
                <a16:creationId xmlns:a16="http://schemas.microsoft.com/office/drawing/2014/main" id="{B559D00F-7BEE-F584-3F03-C98AB1741AE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5494" y="4719485"/>
            <a:ext cx="473961" cy="273844"/>
          </a:xfrm>
          <a:prstGeom prst="rect">
            <a:avLst/>
          </a:prstGeom>
        </p:spPr>
      </p:pic>
      <p:grpSp>
        <p:nvGrpSpPr>
          <p:cNvPr id="29" name="!!Group 60">
            <a:extLst>
              <a:ext uri="{FF2B5EF4-FFF2-40B4-BE49-F238E27FC236}">
                <a16:creationId xmlns:a16="http://schemas.microsoft.com/office/drawing/2014/main" id="{8C9E4992-240B-EFE7-3168-E93C201598C9}"/>
              </a:ext>
            </a:extLst>
          </p:cNvPr>
          <p:cNvGrpSpPr/>
          <p:nvPr userDrawn="1"/>
        </p:nvGrpSpPr>
        <p:grpSpPr>
          <a:xfrm>
            <a:off x="515493" y="435599"/>
            <a:ext cx="310826" cy="322268"/>
            <a:chOff x="5248634" y="2301884"/>
            <a:chExt cx="1379602" cy="1430386"/>
          </a:xfrm>
        </p:grpSpPr>
        <p:sp>
          <p:nvSpPr>
            <p:cNvPr id="30" name="Freeform: Shape 29">
              <a:extLst>
                <a:ext uri="{FF2B5EF4-FFF2-40B4-BE49-F238E27FC236}">
                  <a16:creationId xmlns:a16="http://schemas.microsoft.com/office/drawing/2014/main" id="{C2BD506C-3E11-5F67-B4AD-C0749A7C2177}"/>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31" name="Freeform: Shape 30">
              <a:extLst>
                <a:ext uri="{FF2B5EF4-FFF2-40B4-BE49-F238E27FC236}">
                  <a16:creationId xmlns:a16="http://schemas.microsoft.com/office/drawing/2014/main" id="{D0EDA221-F46B-CB14-1A9F-B8C8033C2E69}"/>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32" name="Freeform: Shape 31">
              <a:extLst>
                <a:ext uri="{FF2B5EF4-FFF2-40B4-BE49-F238E27FC236}">
                  <a16:creationId xmlns:a16="http://schemas.microsoft.com/office/drawing/2014/main" id="{48EACAC5-7C42-FCE8-98F7-C73D1D58708F}"/>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33" name="Freeform: Shape 32">
              <a:extLst>
                <a:ext uri="{FF2B5EF4-FFF2-40B4-BE49-F238E27FC236}">
                  <a16:creationId xmlns:a16="http://schemas.microsoft.com/office/drawing/2014/main" id="{A31BDA2D-74E2-1CE3-AFAE-02C8C8B75164}"/>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34" name="Freeform: Shape 33">
              <a:extLst>
                <a:ext uri="{FF2B5EF4-FFF2-40B4-BE49-F238E27FC236}">
                  <a16:creationId xmlns:a16="http://schemas.microsoft.com/office/drawing/2014/main" id="{DD0D7FA8-AA9F-4BC0-1602-1944835B79C9}"/>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35" name="Freeform: Shape 34">
              <a:extLst>
                <a:ext uri="{FF2B5EF4-FFF2-40B4-BE49-F238E27FC236}">
                  <a16:creationId xmlns:a16="http://schemas.microsoft.com/office/drawing/2014/main" id="{06F6CD47-E16A-A59C-3976-0EF343D982F1}"/>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36" name="Freeform: Shape 35">
              <a:extLst>
                <a:ext uri="{FF2B5EF4-FFF2-40B4-BE49-F238E27FC236}">
                  <a16:creationId xmlns:a16="http://schemas.microsoft.com/office/drawing/2014/main" id="{750455DC-B541-0A7E-4FC2-58468D9B04F3}"/>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37" name="Freeform: Shape 36">
              <a:extLst>
                <a:ext uri="{FF2B5EF4-FFF2-40B4-BE49-F238E27FC236}">
                  <a16:creationId xmlns:a16="http://schemas.microsoft.com/office/drawing/2014/main" id="{E0FB6CD8-9555-C707-1F6F-2FB990AAE083}"/>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38" name="Freeform: Shape 37">
              <a:extLst>
                <a:ext uri="{FF2B5EF4-FFF2-40B4-BE49-F238E27FC236}">
                  <a16:creationId xmlns:a16="http://schemas.microsoft.com/office/drawing/2014/main" id="{50CB6DB9-1E45-A1FE-BFA7-82C9F54A5EDB}"/>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39" name="Freeform: Shape 38">
              <a:extLst>
                <a:ext uri="{FF2B5EF4-FFF2-40B4-BE49-F238E27FC236}">
                  <a16:creationId xmlns:a16="http://schemas.microsoft.com/office/drawing/2014/main" id="{94050044-18D7-146A-E625-4FF9D55349A5}"/>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40" name="Freeform: Shape 39">
              <a:extLst>
                <a:ext uri="{FF2B5EF4-FFF2-40B4-BE49-F238E27FC236}">
                  <a16:creationId xmlns:a16="http://schemas.microsoft.com/office/drawing/2014/main" id="{A3B12FC2-6ABF-F8BE-0A0B-035DDE6612AB}"/>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41" name="Freeform: Shape 40">
              <a:extLst>
                <a:ext uri="{FF2B5EF4-FFF2-40B4-BE49-F238E27FC236}">
                  <a16:creationId xmlns:a16="http://schemas.microsoft.com/office/drawing/2014/main" id="{A682A94A-0566-C71D-83DC-337563AC4867}"/>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42" name="Freeform: Shape 41">
              <a:extLst>
                <a:ext uri="{FF2B5EF4-FFF2-40B4-BE49-F238E27FC236}">
                  <a16:creationId xmlns:a16="http://schemas.microsoft.com/office/drawing/2014/main" id="{8991FE14-656E-3D25-B2CA-A43D82F2CE7E}"/>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43" name="Freeform: Shape 42">
              <a:extLst>
                <a:ext uri="{FF2B5EF4-FFF2-40B4-BE49-F238E27FC236}">
                  <a16:creationId xmlns:a16="http://schemas.microsoft.com/office/drawing/2014/main" id="{B945FF51-55A3-3751-B0D0-BA62110CD4F5}"/>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44" name="Freeform: Shape 43">
              <a:extLst>
                <a:ext uri="{FF2B5EF4-FFF2-40B4-BE49-F238E27FC236}">
                  <a16:creationId xmlns:a16="http://schemas.microsoft.com/office/drawing/2014/main" id="{CA62FF2C-0350-0C90-D9F2-434333467C33}"/>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45" name="Freeform: Shape 44">
              <a:extLst>
                <a:ext uri="{FF2B5EF4-FFF2-40B4-BE49-F238E27FC236}">
                  <a16:creationId xmlns:a16="http://schemas.microsoft.com/office/drawing/2014/main" id="{8B0A39F9-CD57-9F4D-4777-A4D1AD5E36F2}"/>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46" name="Freeform: Shape 45">
              <a:extLst>
                <a:ext uri="{FF2B5EF4-FFF2-40B4-BE49-F238E27FC236}">
                  <a16:creationId xmlns:a16="http://schemas.microsoft.com/office/drawing/2014/main" id="{C354F989-AA08-224B-DA82-517CFFD72AC6}"/>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sp>
        <p:nvSpPr>
          <p:cNvPr id="48" name="Title 1">
            <a:extLst>
              <a:ext uri="{FF2B5EF4-FFF2-40B4-BE49-F238E27FC236}">
                <a16:creationId xmlns:a16="http://schemas.microsoft.com/office/drawing/2014/main" id="{B86B70DC-7774-2974-D5CF-C530D99527D5}"/>
              </a:ext>
            </a:extLst>
          </p:cNvPr>
          <p:cNvSpPr>
            <a:spLocks noGrp="1"/>
          </p:cNvSpPr>
          <p:nvPr>
            <p:ph type="title"/>
          </p:nvPr>
        </p:nvSpPr>
        <p:spPr>
          <a:xfrm>
            <a:off x="826320" y="364087"/>
            <a:ext cx="7835335" cy="453872"/>
          </a:xfrm>
        </p:spPr>
        <p:txBody>
          <a:bodyPr anchor="ctr" anchorCtr="0">
            <a:normAutofit/>
          </a:bodyPr>
          <a:lstStyle>
            <a:lvl1pPr>
              <a:defRPr b="1">
                <a:solidFill>
                  <a:srgbClr val="1964A7"/>
                </a:solidFill>
              </a:defRPr>
            </a:lvl1pPr>
          </a:lstStyle>
          <a:p>
            <a:r>
              <a:rPr lang="en-US"/>
              <a:t>Click to edit Master title style</a:t>
            </a:r>
          </a:p>
        </p:txBody>
      </p:sp>
      <p:sp>
        <p:nvSpPr>
          <p:cNvPr id="2" name="Footer Placeholder 59">
            <a:extLst>
              <a:ext uri="{FF2B5EF4-FFF2-40B4-BE49-F238E27FC236}">
                <a16:creationId xmlns:a16="http://schemas.microsoft.com/office/drawing/2014/main" id="{388F1941-6D36-9285-7B30-89FCF93D6F17}"/>
              </a:ext>
            </a:extLst>
          </p:cNvPr>
          <p:cNvSpPr>
            <a:spLocks noGrp="1"/>
          </p:cNvSpPr>
          <p:nvPr>
            <p:ph type="ftr" sz="quarter" idx="12"/>
          </p:nvPr>
        </p:nvSpPr>
        <p:spPr>
          <a:xfrm>
            <a:off x="984005" y="4728077"/>
            <a:ext cx="4219830" cy="273844"/>
          </a:xfrm>
        </p:spPr>
        <p:txBody>
          <a:bodyPr/>
          <a:lstStyle>
            <a:lvl1pPr>
              <a:defRPr>
                <a:solidFill>
                  <a:srgbClr val="1964A7"/>
                </a:solidFill>
              </a:defRPr>
            </a:lvl1pPr>
          </a:lstStyle>
          <a:p>
            <a:r>
              <a:rPr lang="en-US"/>
              <a:t>OFFICE OF PUBLIC HEALTH DATA, SURVEILLANCE, AND TECHNOLOGY</a:t>
            </a:r>
          </a:p>
        </p:txBody>
      </p:sp>
    </p:spTree>
    <p:extLst>
      <p:ext uri="{BB962C8B-B14F-4D97-AF65-F5344CB8AC3E}">
        <p14:creationId xmlns:p14="http://schemas.microsoft.com/office/powerpoint/2010/main" val="17137638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Title and Content">
    <p:bg>
      <p:bgPr>
        <a:solidFill>
          <a:schemeClr val="bg1"/>
        </a:solidFill>
        <a:effectLst/>
      </p:bgPr>
    </p:bg>
    <p:spTree>
      <p:nvGrpSpPr>
        <p:cNvPr id="1" name=""/>
        <p:cNvGrpSpPr/>
        <p:nvPr/>
      </p:nvGrpSpPr>
      <p:grpSpPr>
        <a:xfrm>
          <a:off x="0" y="0"/>
          <a:ext cx="0" cy="0"/>
          <a:chOff x="0" y="0"/>
          <a:chExt cx="0" cy="0"/>
        </a:xfrm>
      </p:grpSpPr>
      <p:sp>
        <p:nvSpPr>
          <p:cNvPr id="41" name="Content Placeholder 40">
            <a:extLst>
              <a:ext uri="{FF2B5EF4-FFF2-40B4-BE49-F238E27FC236}">
                <a16:creationId xmlns:a16="http://schemas.microsoft.com/office/drawing/2014/main" id="{45C458DF-59A4-ED32-8A75-EC89F87B0DF8}"/>
              </a:ext>
            </a:extLst>
          </p:cNvPr>
          <p:cNvSpPr>
            <a:spLocks noGrp="1"/>
          </p:cNvSpPr>
          <p:nvPr>
            <p:ph sz="quarter" idx="10" hasCustomPrompt="1"/>
          </p:nvPr>
        </p:nvSpPr>
        <p:spPr>
          <a:xfrm>
            <a:off x="514350" y="1008127"/>
            <a:ext cx="2606040" cy="3530880"/>
          </a:xfrm>
        </p:spPr>
        <p:txBody>
          <a:bodyPr/>
          <a:lstStyle>
            <a:lvl1pPr>
              <a:defRPr sz="1500" b="1">
                <a:solidFill>
                  <a:schemeClr val="tx2"/>
                </a:solidFill>
              </a:defRPr>
            </a:lvl1pPr>
            <a:lvl2pPr>
              <a:defRPr sz="1350">
                <a:solidFill>
                  <a:schemeClr val="tx1">
                    <a:lumMod val="85000"/>
                    <a:lumOff val="15000"/>
                  </a:schemeClr>
                </a:solidFill>
                <a:latin typeface="Calisto MT" panose="02040603050505030304" pitchFamily="18" charset="0"/>
              </a:defRPr>
            </a:lvl2pPr>
            <a:lvl3pPr>
              <a:defRPr sz="1200">
                <a:solidFill>
                  <a:schemeClr val="tx1">
                    <a:lumMod val="85000"/>
                    <a:lumOff val="15000"/>
                  </a:schemeClr>
                </a:solidFill>
                <a:latin typeface="Calisto MT" panose="02040603050505030304" pitchFamily="18" charset="0"/>
              </a:defRPr>
            </a:lvl3pPr>
            <a:lvl4pPr>
              <a:defRPr sz="1050">
                <a:solidFill>
                  <a:schemeClr val="tx1">
                    <a:lumMod val="85000"/>
                    <a:lumOff val="15000"/>
                  </a:schemeClr>
                </a:solidFill>
                <a:latin typeface="Calisto MT" panose="02040603050505030304" pitchFamily="18" charset="0"/>
              </a:defRPr>
            </a:lvl4pPr>
            <a:lvl5pPr>
              <a:defRPr sz="825">
                <a:solidFill>
                  <a:schemeClr val="tx1">
                    <a:lumMod val="85000"/>
                    <a:lumOff val="15000"/>
                  </a:schemeClr>
                </a:solidFill>
                <a:latin typeface="Calisto MT" panose="02040603050505030304" pitchFamily="18" charset="0"/>
              </a:defRPr>
            </a:lvl5pPr>
          </a:lstStyle>
          <a:p>
            <a:pPr lvl="0"/>
            <a:r>
              <a:rPr lang="en-US"/>
              <a:t>Header</a:t>
            </a:r>
          </a:p>
          <a:p>
            <a:pPr lvl="1"/>
            <a:r>
              <a:rPr lang="en-US"/>
              <a:t>Second level</a:t>
            </a:r>
          </a:p>
          <a:p>
            <a:pPr lvl="2"/>
            <a:r>
              <a:rPr lang="en-US"/>
              <a:t>Third level</a:t>
            </a:r>
          </a:p>
          <a:p>
            <a:pPr lvl="3"/>
            <a:r>
              <a:rPr lang="en-US"/>
              <a:t>Fourth level</a:t>
            </a:r>
          </a:p>
          <a:p>
            <a:pPr lvl="4"/>
            <a:r>
              <a:rPr lang="en-US"/>
              <a:t>Fifth level</a:t>
            </a:r>
          </a:p>
        </p:txBody>
      </p:sp>
      <p:sp>
        <p:nvSpPr>
          <p:cNvPr id="61" name="Slide Number Placeholder 60">
            <a:extLst>
              <a:ext uri="{FF2B5EF4-FFF2-40B4-BE49-F238E27FC236}">
                <a16:creationId xmlns:a16="http://schemas.microsoft.com/office/drawing/2014/main" id="{DE3C4178-BC36-EEBB-B952-2A64159BA7F0}"/>
              </a:ext>
            </a:extLst>
          </p:cNvPr>
          <p:cNvSpPr>
            <a:spLocks noGrp="1"/>
          </p:cNvSpPr>
          <p:nvPr userDrawn="1">
            <p:ph type="sldNum" sz="quarter" idx="12"/>
          </p:nvPr>
        </p:nvSpPr>
        <p:spPr>
          <a:xfrm>
            <a:off x="6604254" y="4728077"/>
            <a:ext cx="2057400" cy="273844"/>
          </a:xfrm>
        </p:spPr>
        <p:txBody>
          <a:bodyPr/>
          <a:lstStyle>
            <a:lvl1pPr>
              <a:defRPr>
                <a:solidFill>
                  <a:srgbClr val="1964A7"/>
                </a:solidFill>
              </a:defRPr>
            </a:lvl1pPr>
          </a:lstStyle>
          <a:p>
            <a:fld id="{9ABF8E7D-0782-4402-876D-ACDA350B323A}" type="slidenum">
              <a:rPr lang="en-US" smtClean="0"/>
              <a:pPr/>
              <a:t>‹#›</a:t>
            </a:fld>
            <a:endParaRPr lang="en-US"/>
          </a:p>
        </p:txBody>
      </p:sp>
      <p:sp>
        <p:nvSpPr>
          <p:cNvPr id="4" name="Content Placeholder 40">
            <a:extLst>
              <a:ext uri="{FF2B5EF4-FFF2-40B4-BE49-F238E27FC236}">
                <a16:creationId xmlns:a16="http://schemas.microsoft.com/office/drawing/2014/main" id="{8E0A4DD2-8849-8A6C-7FD1-37F86EEDB3B4}"/>
              </a:ext>
            </a:extLst>
          </p:cNvPr>
          <p:cNvSpPr>
            <a:spLocks noGrp="1"/>
          </p:cNvSpPr>
          <p:nvPr>
            <p:ph sz="quarter" idx="13" hasCustomPrompt="1"/>
          </p:nvPr>
        </p:nvSpPr>
        <p:spPr>
          <a:xfrm>
            <a:off x="3280317" y="1008127"/>
            <a:ext cx="2606040" cy="3530880"/>
          </a:xfrm>
        </p:spPr>
        <p:txBody>
          <a:bodyPr/>
          <a:lstStyle>
            <a:lvl1pPr>
              <a:defRPr sz="1500" b="1">
                <a:solidFill>
                  <a:schemeClr val="tx2"/>
                </a:solidFill>
              </a:defRPr>
            </a:lvl1pPr>
            <a:lvl2pPr>
              <a:defRPr sz="1350">
                <a:solidFill>
                  <a:schemeClr val="tx1">
                    <a:lumMod val="85000"/>
                    <a:lumOff val="15000"/>
                  </a:schemeClr>
                </a:solidFill>
                <a:latin typeface="Calisto MT" panose="02040603050505030304" pitchFamily="18" charset="0"/>
              </a:defRPr>
            </a:lvl2pPr>
            <a:lvl3pPr>
              <a:defRPr sz="1200">
                <a:solidFill>
                  <a:schemeClr val="tx1">
                    <a:lumMod val="85000"/>
                    <a:lumOff val="15000"/>
                  </a:schemeClr>
                </a:solidFill>
                <a:latin typeface="Calisto MT" panose="02040603050505030304" pitchFamily="18" charset="0"/>
              </a:defRPr>
            </a:lvl3pPr>
            <a:lvl4pPr>
              <a:defRPr sz="1050">
                <a:solidFill>
                  <a:schemeClr val="tx1">
                    <a:lumMod val="85000"/>
                    <a:lumOff val="15000"/>
                  </a:schemeClr>
                </a:solidFill>
                <a:latin typeface="Calisto MT" panose="02040603050505030304" pitchFamily="18" charset="0"/>
              </a:defRPr>
            </a:lvl4pPr>
            <a:lvl5pPr>
              <a:defRPr sz="825">
                <a:solidFill>
                  <a:schemeClr val="tx1">
                    <a:lumMod val="85000"/>
                    <a:lumOff val="15000"/>
                  </a:schemeClr>
                </a:solidFill>
                <a:latin typeface="Calisto MT" panose="02040603050505030304" pitchFamily="18" charset="0"/>
              </a:defRPr>
            </a:lvl5pPr>
          </a:lstStyle>
          <a:p>
            <a:pPr lvl="0"/>
            <a:r>
              <a:rPr lang="en-US"/>
              <a:t>Header</a:t>
            </a:r>
          </a:p>
          <a:p>
            <a:pPr lvl="1"/>
            <a:r>
              <a:rPr lang="en-US"/>
              <a:t>Second level</a:t>
            </a:r>
          </a:p>
          <a:p>
            <a:pPr lvl="2"/>
            <a:r>
              <a:rPr lang="en-US"/>
              <a:t>Third level</a:t>
            </a:r>
          </a:p>
          <a:p>
            <a:pPr lvl="3"/>
            <a:r>
              <a:rPr lang="en-US"/>
              <a:t>Fourth level</a:t>
            </a:r>
          </a:p>
          <a:p>
            <a:pPr lvl="4"/>
            <a:r>
              <a:rPr lang="en-US"/>
              <a:t>Fifth level</a:t>
            </a:r>
          </a:p>
        </p:txBody>
      </p:sp>
      <p:sp>
        <p:nvSpPr>
          <p:cNvPr id="7" name="Content Placeholder 40">
            <a:extLst>
              <a:ext uri="{FF2B5EF4-FFF2-40B4-BE49-F238E27FC236}">
                <a16:creationId xmlns:a16="http://schemas.microsoft.com/office/drawing/2014/main" id="{22AE7240-1168-46B5-8503-9925ADBA853C}"/>
              </a:ext>
            </a:extLst>
          </p:cNvPr>
          <p:cNvSpPr>
            <a:spLocks noGrp="1"/>
          </p:cNvSpPr>
          <p:nvPr>
            <p:ph sz="quarter" idx="14" hasCustomPrompt="1"/>
          </p:nvPr>
        </p:nvSpPr>
        <p:spPr>
          <a:xfrm>
            <a:off x="6057715" y="1008127"/>
            <a:ext cx="2603939" cy="3530880"/>
          </a:xfrm>
        </p:spPr>
        <p:txBody>
          <a:bodyPr/>
          <a:lstStyle>
            <a:lvl1pPr>
              <a:defRPr sz="1500" b="1">
                <a:solidFill>
                  <a:schemeClr val="tx2"/>
                </a:solidFill>
              </a:defRPr>
            </a:lvl1pPr>
            <a:lvl2pPr>
              <a:defRPr sz="1350">
                <a:solidFill>
                  <a:schemeClr val="tx1">
                    <a:lumMod val="85000"/>
                    <a:lumOff val="15000"/>
                  </a:schemeClr>
                </a:solidFill>
                <a:latin typeface="Calisto MT" panose="02040603050505030304" pitchFamily="18" charset="0"/>
              </a:defRPr>
            </a:lvl2pPr>
            <a:lvl3pPr>
              <a:defRPr sz="1200">
                <a:solidFill>
                  <a:schemeClr val="tx1">
                    <a:lumMod val="85000"/>
                    <a:lumOff val="15000"/>
                  </a:schemeClr>
                </a:solidFill>
                <a:latin typeface="Calisto MT" panose="02040603050505030304" pitchFamily="18" charset="0"/>
              </a:defRPr>
            </a:lvl3pPr>
            <a:lvl4pPr>
              <a:defRPr sz="1050">
                <a:solidFill>
                  <a:schemeClr val="tx1">
                    <a:lumMod val="85000"/>
                    <a:lumOff val="15000"/>
                  </a:schemeClr>
                </a:solidFill>
                <a:latin typeface="Calisto MT" panose="02040603050505030304" pitchFamily="18" charset="0"/>
              </a:defRPr>
            </a:lvl4pPr>
            <a:lvl5pPr>
              <a:defRPr sz="825">
                <a:solidFill>
                  <a:schemeClr val="tx1">
                    <a:lumMod val="85000"/>
                    <a:lumOff val="15000"/>
                  </a:schemeClr>
                </a:solidFill>
                <a:latin typeface="Calisto MT" panose="02040603050505030304" pitchFamily="18" charset="0"/>
              </a:defRPr>
            </a:lvl5pPr>
          </a:lstStyle>
          <a:p>
            <a:pPr lvl="0"/>
            <a:r>
              <a:rPr lang="en-US"/>
              <a:t>Header</a:t>
            </a:r>
          </a:p>
          <a:p>
            <a:pPr lvl="1"/>
            <a:r>
              <a:rPr lang="en-US"/>
              <a:t>Second level</a:t>
            </a:r>
          </a:p>
          <a:p>
            <a:pPr lvl="2"/>
            <a:r>
              <a:rPr lang="en-US"/>
              <a:t>Third level</a:t>
            </a:r>
          </a:p>
          <a:p>
            <a:pPr lvl="3"/>
            <a:r>
              <a:rPr lang="en-US"/>
              <a:t>Fourth level</a:t>
            </a:r>
          </a:p>
          <a:p>
            <a:pPr lvl="4"/>
            <a:r>
              <a:rPr lang="en-US"/>
              <a:t>Fifth level</a:t>
            </a:r>
          </a:p>
        </p:txBody>
      </p:sp>
      <p:pic>
        <p:nvPicPr>
          <p:cNvPr id="37" name="Graphic 36">
            <a:extLst>
              <a:ext uri="{FF2B5EF4-FFF2-40B4-BE49-F238E27FC236}">
                <a16:creationId xmlns:a16="http://schemas.microsoft.com/office/drawing/2014/main" id="{36B1C003-09CB-3F7C-657D-CF2B34A4BB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5494" y="4719485"/>
            <a:ext cx="473961" cy="273844"/>
          </a:xfrm>
          <a:prstGeom prst="rect">
            <a:avLst/>
          </a:prstGeom>
        </p:spPr>
      </p:pic>
      <p:grpSp>
        <p:nvGrpSpPr>
          <p:cNvPr id="38" name="!!Group 60">
            <a:extLst>
              <a:ext uri="{FF2B5EF4-FFF2-40B4-BE49-F238E27FC236}">
                <a16:creationId xmlns:a16="http://schemas.microsoft.com/office/drawing/2014/main" id="{41C21261-BB36-F06A-4E76-EBB3FA21D2CE}"/>
              </a:ext>
            </a:extLst>
          </p:cNvPr>
          <p:cNvGrpSpPr/>
          <p:nvPr userDrawn="1"/>
        </p:nvGrpSpPr>
        <p:grpSpPr>
          <a:xfrm>
            <a:off x="515493" y="435599"/>
            <a:ext cx="310826" cy="322268"/>
            <a:chOff x="5248634" y="2301884"/>
            <a:chExt cx="1379602" cy="1430386"/>
          </a:xfrm>
        </p:grpSpPr>
        <p:sp>
          <p:nvSpPr>
            <p:cNvPr id="40" name="Freeform: Shape 39">
              <a:extLst>
                <a:ext uri="{FF2B5EF4-FFF2-40B4-BE49-F238E27FC236}">
                  <a16:creationId xmlns:a16="http://schemas.microsoft.com/office/drawing/2014/main" id="{A72FC55C-5670-E277-0F26-4F7E9BB27B6E}"/>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42" name="Freeform: Shape 41">
              <a:extLst>
                <a:ext uri="{FF2B5EF4-FFF2-40B4-BE49-F238E27FC236}">
                  <a16:creationId xmlns:a16="http://schemas.microsoft.com/office/drawing/2014/main" id="{792F7213-76A1-3CB8-5BB4-257E88946D17}"/>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43" name="Freeform: Shape 42">
              <a:extLst>
                <a:ext uri="{FF2B5EF4-FFF2-40B4-BE49-F238E27FC236}">
                  <a16:creationId xmlns:a16="http://schemas.microsoft.com/office/drawing/2014/main" id="{A9A1EEA0-E1BE-D0F1-47A9-C34B73634F64}"/>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44" name="Freeform: Shape 43">
              <a:extLst>
                <a:ext uri="{FF2B5EF4-FFF2-40B4-BE49-F238E27FC236}">
                  <a16:creationId xmlns:a16="http://schemas.microsoft.com/office/drawing/2014/main" id="{3047D32A-5F57-BCEB-1BC3-206857F0633D}"/>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45" name="Freeform: Shape 44">
              <a:extLst>
                <a:ext uri="{FF2B5EF4-FFF2-40B4-BE49-F238E27FC236}">
                  <a16:creationId xmlns:a16="http://schemas.microsoft.com/office/drawing/2014/main" id="{E876A01A-451F-2E76-4668-9F40F46F33C1}"/>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46" name="Freeform: Shape 45">
              <a:extLst>
                <a:ext uri="{FF2B5EF4-FFF2-40B4-BE49-F238E27FC236}">
                  <a16:creationId xmlns:a16="http://schemas.microsoft.com/office/drawing/2014/main" id="{BDA45429-1956-0897-5987-68EC4DF53C0A}"/>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47" name="Freeform: Shape 46">
              <a:extLst>
                <a:ext uri="{FF2B5EF4-FFF2-40B4-BE49-F238E27FC236}">
                  <a16:creationId xmlns:a16="http://schemas.microsoft.com/office/drawing/2014/main" id="{02E6012B-9DC5-2082-E251-CB54D7C21772}"/>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48" name="Freeform: Shape 47">
              <a:extLst>
                <a:ext uri="{FF2B5EF4-FFF2-40B4-BE49-F238E27FC236}">
                  <a16:creationId xmlns:a16="http://schemas.microsoft.com/office/drawing/2014/main" id="{41EA6257-508A-F272-5DCD-B64CE9F0A18D}"/>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49" name="Freeform: Shape 48">
              <a:extLst>
                <a:ext uri="{FF2B5EF4-FFF2-40B4-BE49-F238E27FC236}">
                  <a16:creationId xmlns:a16="http://schemas.microsoft.com/office/drawing/2014/main" id="{72131426-9AD7-994F-738C-7C76A9EE1556}"/>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50" name="Freeform: Shape 49">
              <a:extLst>
                <a:ext uri="{FF2B5EF4-FFF2-40B4-BE49-F238E27FC236}">
                  <a16:creationId xmlns:a16="http://schemas.microsoft.com/office/drawing/2014/main" id="{4AE55B53-2398-2D02-D789-8C3FDEC93480}"/>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51" name="Freeform: Shape 50">
              <a:extLst>
                <a:ext uri="{FF2B5EF4-FFF2-40B4-BE49-F238E27FC236}">
                  <a16:creationId xmlns:a16="http://schemas.microsoft.com/office/drawing/2014/main" id="{A11F78CA-B59D-C6A0-7977-A74125D4C3AA}"/>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52" name="Freeform: Shape 51">
              <a:extLst>
                <a:ext uri="{FF2B5EF4-FFF2-40B4-BE49-F238E27FC236}">
                  <a16:creationId xmlns:a16="http://schemas.microsoft.com/office/drawing/2014/main" id="{051BC4D0-470F-5B83-016E-B8CD29B28342}"/>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53" name="Freeform: Shape 52">
              <a:extLst>
                <a:ext uri="{FF2B5EF4-FFF2-40B4-BE49-F238E27FC236}">
                  <a16:creationId xmlns:a16="http://schemas.microsoft.com/office/drawing/2014/main" id="{894BFC50-E86C-40C2-9974-90EA4C75B502}"/>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54" name="Freeform: Shape 53">
              <a:extLst>
                <a:ext uri="{FF2B5EF4-FFF2-40B4-BE49-F238E27FC236}">
                  <a16:creationId xmlns:a16="http://schemas.microsoft.com/office/drawing/2014/main" id="{215C2B86-39F3-B49A-0C61-CC6ACDB1056F}"/>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55" name="Freeform: Shape 54">
              <a:extLst>
                <a:ext uri="{FF2B5EF4-FFF2-40B4-BE49-F238E27FC236}">
                  <a16:creationId xmlns:a16="http://schemas.microsoft.com/office/drawing/2014/main" id="{5641F6E6-3530-A7AB-F523-69FA213FCE4D}"/>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56" name="Freeform: Shape 55">
              <a:extLst>
                <a:ext uri="{FF2B5EF4-FFF2-40B4-BE49-F238E27FC236}">
                  <a16:creationId xmlns:a16="http://schemas.microsoft.com/office/drawing/2014/main" id="{15FE11AE-2314-54EE-BD43-6864C4B30B87}"/>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57" name="Freeform: Shape 56">
              <a:extLst>
                <a:ext uri="{FF2B5EF4-FFF2-40B4-BE49-F238E27FC236}">
                  <a16:creationId xmlns:a16="http://schemas.microsoft.com/office/drawing/2014/main" id="{F00A417B-681C-66DB-6AF0-404ED4C7B813}"/>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sp>
        <p:nvSpPr>
          <p:cNvPr id="59" name="Title 1">
            <a:extLst>
              <a:ext uri="{FF2B5EF4-FFF2-40B4-BE49-F238E27FC236}">
                <a16:creationId xmlns:a16="http://schemas.microsoft.com/office/drawing/2014/main" id="{0D51D0B5-E63A-D467-1036-70ED4292576D}"/>
              </a:ext>
            </a:extLst>
          </p:cNvPr>
          <p:cNvSpPr>
            <a:spLocks noGrp="1"/>
          </p:cNvSpPr>
          <p:nvPr>
            <p:ph type="title"/>
          </p:nvPr>
        </p:nvSpPr>
        <p:spPr>
          <a:xfrm>
            <a:off x="826320" y="364087"/>
            <a:ext cx="7835335" cy="453872"/>
          </a:xfrm>
        </p:spPr>
        <p:txBody>
          <a:bodyPr anchor="ctr" anchorCtr="0">
            <a:normAutofit/>
          </a:bodyPr>
          <a:lstStyle>
            <a:lvl1pPr>
              <a:defRPr b="1">
                <a:solidFill>
                  <a:srgbClr val="1964A7"/>
                </a:solidFill>
              </a:defRPr>
            </a:lvl1pPr>
          </a:lstStyle>
          <a:p>
            <a:r>
              <a:rPr lang="en-US"/>
              <a:t>Click to edit Master title style</a:t>
            </a:r>
          </a:p>
        </p:txBody>
      </p:sp>
      <p:sp>
        <p:nvSpPr>
          <p:cNvPr id="2" name="Footer Placeholder 59">
            <a:extLst>
              <a:ext uri="{FF2B5EF4-FFF2-40B4-BE49-F238E27FC236}">
                <a16:creationId xmlns:a16="http://schemas.microsoft.com/office/drawing/2014/main" id="{9E9C9FD9-E16A-B7FE-4DEF-7FD0D8D0E15F}"/>
              </a:ext>
            </a:extLst>
          </p:cNvPr>
          <p:cNvSpPr>
            <a:spLocks noGrp="1"/>
          </p:cNvSpPr>
          <p:nvPr>
            <p:ph type="ftr" sz="quarter" idx="15"/>
          </p:nvPr>
        </p:nvSpPr>
        <p:spPr>
          <a:xfrm>
            <a:off x="984005" y="4728077"/>
            <a:ext cx="4219830" cy="273844"/>
          </a:xfrm>
        </p:spPr>
        <p:txBody>
          <a:bodyPr/>
          <a:lstStyle>
            <a:lvl1pPr>
              <a:defRPr>
                <a:solidFill>
                  <a:srgbClr val="1964A7"/>
                </a:solidFill>
              </a:defRPr>
            </a:lvl1pPr>
          </a:lstStyle>
          <a:p>
            <a:r>
              <a:rPr lang="en-US"/>
              <a:t>OFFICE OF PUBLIC HEALTH DATA, SURVEILLANCE, AND TECHNOLOGY</a:t>
            </a:r>
          </a:p>
        </p:txBody>
      </p:sp>
    </p:spTree>
    <p:extLst>
      <p:ext uri="{BB962C8B-B14F-4D97-AF65-F5344CB8AC3E}">
        <p14:creationId xmlns:p14="http://schemas.microsoft.com/office/powerpoint/2010/main" val="2548962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1_End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2535D58-7DE9-7B45-4166-9A0A380530BD}"/>
              </a:ext>
            </a:extLst>
          </p:cNvPr>
          <p:cNvGrpSpPr/>
          <p:nvPr userDrawn="1"/>
        </p:nvGrpSpPr>
        <p:grpSpPr>
          <a:xfrm>
            <a:off x="2825979" y="1555099"/>
            <a:ext cx="3492044" cy="1964951"/>
            <a:chOff x="3770181" y="2073465"/>
            <a:chExt cx="4656059" cy="2619934"/>
          </a:xfrm>
        </p:grpSpPr>
        <p:sp>
          <p:nvSpPr>
            <p:cNvPr id="39" name="!!text1">
              <a:extLst>
                <a:ext uri="{FF2B5EF4-FFF2-40B4-BE49-F238E27FC236}">
                  <a16:creationId xmlns:a16="http://schemas.microsoft.com/office/drawing/2014/main" id="{703785DB-A6AA-4FCD-0938-99AF2697247F}"/>
                </a:ext>
              </a:extLst>
            </p:cNvPr>
            <p:cNvSpPr txBox="1">
              <a:spLocks/>
            </p:cNvSpPr>
            <p:nvPr userDrawn="1"/>
          </p:nvSpPr>
          <p:spPr>
            <a:xfrm>
              <a:off x="3770181" y="3646959"/>
              <a:ext cx="4656059" cy="1046440"/>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ctr">
                <a:lnSpc>
                  <a:spcPct val="100000"/>
                </a:lnSpc>
              </a:pPr>
              <a:r>
                <a:rPr lang="en-US" sz="2700" b="0" spc="225">
                  <a:solidFill>
                    <a:srgbClr val="1964A7"/>
                  </a:solidFill>
                  <a:latin typeface="Century Gothic" panose="020B0502020202020204" pitchFamily="34" charset="0"/>
                </a:rPr>
                <a:t>OPHDST</a:t>
              </a:r>
              <a:br>
                <a:rPr lang="en-US" sz="3000" b="0">
                  <a:solidFill>
                    <a:srgbClr val="08747A"/>
                  </a:solidFill>
                  <a:latin typeface="Century Gothic" panose="020B0502020202020204" pitchFamily="34" charset="0"/>
                </a:rPr>
              </a:br>
              <a:r>
                <a:rPr lang="en-US" sz="900" b="0">
                  <a:solidFill>
                    <a:srgbClr val="1964A7"/>
                  </a:solidFill>
                  <a:latin typeface="Century Gothic" panose="020B0502020202020204" pitchFamily="34" charset="0"/>
                </a:rPr>
                <a:t>Office of Public Health Data, </a:t>
              </a:r>
              <a:br>
                <a:rPr lang="en-US" sz="900" b="0">
                  <a:solidFill>
                    <a:srgbClr val="1964A7"/>
                  </a:solidFill>
                  <a:latin typeface="Century Gothic" panose="020B0502020202020204" pitchFamily="34" charset="0"/>
                </a:rPr>
              </a:br>
              <a:r>
                <a:rPr lang="en-US" sz="900" b="0">
                  <a:solidFill>
                    <a:srgbClr val="1964A7"/>
                  </a:solidFill>
                  <a:latin typeface="Century Gothic" panose="020B0502020202020204" pitchFamily="34" charset="0"/>
                </a:rPr>
                <a:t>Surveillance, and Technology</a:t>
              </a:r>
              <a:endParaRPr lang="en-US" sz="3000" b="0">
                <a:solidFill>
                  <a:srgbClr val="1964A7"/>
                </a:solidFill>
                <a:latin typeface="Century Gothic" panose="020B0502020202020204" pitchFamily="34" charset="0"/>
              </a:endParaRPr>
            </a:p>
          </p:txBody>
        </p:sp>
        <p:grpSp>
          <p:nvGrpSpPr>
            <p:cNvPr id="40" name="!!Group 60">
              <a:extLst>
                <a:ext uri="{FF2B5EF4-FFF2-40B4-BE49-F238E27FC236}">
                  <a16:creationId xmlns:a16="http://schemas.microsoft.com/office/drawing/2014/main" id="{952DB26B-DCC1-307D-5E05-C0E991715AF5}"/>
                </a:ext>
              </a:extLst>
            </p:cNvPr>
            <p:cNvGrpSpPr/>
            <p:nvPr userDrawn="1"/>
          </p:nvGrpSpPr>
          <p:grpSpPr>
            <a:xfrm>
              <a:off x="5408070" y="2073465"/>
              <a:ext cx="1379602" cy="1430386"/>
              <a:chOff x="5248634" y="2301884"/>
              <a:chExt cx="1379602" cy="1430386"/>
            </a:xfrm>
          </p:grpSpPr>
          <p:sp>
            <p:nvSpPr>
              <p:cNvPr id="41" name="Freeform: Shape 40">
                <a:extLst>
                  <a:ext uri="{FF2B5EF4-FFF2-40B4-BE49-F238E27FC236}">
                    <a16:creationId xmlns:a16="http://schemas.microsoft.com/office/drawing/2014/main" id="{C44DF215-5E07-C4DA-7A56-4FFE02C2E292}"/>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42" name="Freeform: Shape 41">
                <a:extLst>
                  <a:ext uri="{FF2B5EF4-FFF2-40B4-BE49-F238E27FC236}">
                    <a16:creationId xmlns:a16="http://schemas.microsoft.com/office/drawing/2014/main" id="{DDB200CC-4156-3F2B-501F-824DCE4700AA}"/>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43" name="Freeform: Shape 42">
                <a:extLst>
                  <a:ext uri="{FF2B5EF4-FFF2-40B4-BE49-F238E27FC236}">
                    <a16:creationId xmlns:a16="http://schemas.microsoft.com/office/drawing/2014/main" id="{59915E94-211C-2B67-2924-3086C9461F6C}"/>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44" name="Freeform: Shape 43">
                <a:extLst>
                  <a:ext uri="{FF2B5EF4-FFF2-40B4-BE49-F238E27FC236}">
                    <a16:creationId xmlns:a16="http://schemas.microsoft.com/office/drawing/2014/main" id="{ED537BFF-2186-9349-C435-6A03F16815D7}"/>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45" name="Freeform: Shape 44">
                <a:extLst>
                  <a:ext uri="{FF2B5EF4-FFF2-40B4-BE49-F238E27FC236}">
                    <a16:creationId xmlns:a16="http://schemas.microsoft.com/office/drawing/2014/main" id="{4EF523B0-8DBE-CA6C-B6BC-8F07D7FBBB12}"/>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46" name="Freeform: Shape 45">
                <a:extLst>
                  <a:ext uri="{FF2B5EF4-FFF2-40B4-BE49-F238E27FC236}">
                    <a16:creationId xmlns:a16="http://schemas.microsoft.com/office/drawing/2014/main" id="{05F9DA87-F81D-0BC7-27B7-5695E7062F28}"/>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47" name="Freeform: Shape 46">
                <a:extLst>
                  <a:ext uri="{FF2B5EF4-FFF2-40B4-BE49-F238E27FC236}">
                    <a16:creationId xmlns:a16="http://schemas.microsoft.com/office/drawing/2014/main" id="{CD8572BB-E32F-0CA8-AFFD-F325B5EEED5E}"/>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48" name="Freeform: Shape 47">
                <a:extLst>
                  <a:ext uri="{FF2B5EF4-FFF2-40B4-BE49-F238E27FC236}">
                    <a16:creationId xmlns:a16="http://schemas.microsoft.com/office/drawing/2014/main" id="{3390FB53-06EF-B052-DEF6-713CAB55F33D}"/>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49" name="Freeform: Shape 48">
                <a:extLst>
                  <a:ext uri="{FF2B5EF4-FFF2-40B4-BE49-F238E27FC236}">
                    <a16:creationId xmlns:a16="http://schemas.microsoft.com/office/drawing/2014/main" id="{7017A7D2-852E-F2C9-217D-5F88FE916000}"/>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50" name="Freeform: Shape 49">
                <a:extLst>
                  <a:ext uri="{FF2B5EF4-FFF2-40B4-BE49-F238E27FC236}">
                    <a16:creationId xmlns:a16="http://schemas.microsoft.com/office/drawing/2014/main" id="{D164BD80-63E2-73A6-67FE-AC230B534864}"/>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51" name="Freeform: Shape 50">
                <a:extLst>
                  <a:ext uri="{FF2B5EF4-FFF2-40B4-BE49-F238E27FC236}">
                    <a16:creationId xmlns:a16="http://schemas.microsoft.com/office/drawing/2014/main" id="{A94CB4D2-849A-5BA3-8A83-226BA76AE42B}"/>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52" name="Freeform: Shape 51">
                <a:extLst>
                  <a:ext uri="{FF2B5EF4-FFF2-40B4-BE49-F238E27FC236}">
                    <a16:creationId xmlns:a16="http://schemas.microsoft.com/office/drawing/2014/main" id="{64D1C4CC-8842-21DB-60E2-17556F265948}"/>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53" name="Freeform: Shape 52">
                <a:extLst>
                  <a:ext uri="{FF2B5EF4-FFF2-40B4-BE49-F238E27FC236}">
                    <a16:creationId xmlns:a16="http://schemas.microsoft.com/office/drawing/2014/main" id="{DC86C52A-4319-D825-51FF-0D8654B69477}"/>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54" name="Freeform: Shape 53">
                <a:extLst>
                  <a:ext uri="{FF2B5EF4-FFF2-40B4-BE49-F238E27FC236}">
                    <a16:creationId xmlns:a16="http://schemas.microsoft.com/office/drawing/2014/main" id="{6096D9C0-F284-B775-3152-828EEB9F57A8}"/>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55" name="Freeform: Shape 54">
                <a:extLst>
                  <a:ext uri="{FF2B5EF4-FFF2-40B4-BE49-F238E27FC236}">
                    <a16:creationId xmlns:a16="http://schemas.microsoft.com/office/drawing/2014/main" id="{1A581C50-D96A-4184-772F-FC2503618377}"/>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56" name="Freeform: Shape 55">
                <a:extLst>
                  <a:ext uri="{FF2B5EF4-FFF2-40B4-BE49-F238E27FC236}">
                    <a16:creationId xmlns:a16="http://schemas.microsoft.com/office/drawing/2014/main" id="{35AA6915-920D-E015-6E70-847AF1C3FDE6}"/>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57" name="Freeform: Shape 56">
                <a:extLst>
                  <a:ext uri="{FF2B5EF4-FFF2-40B4-BE49-F238E27FC236}">
                    <a16:creationId xmlns:a16="http://schemas.microsoft.com/office/drawing/2014/main" id="{4027271A-7232-74A9-8473-54A5518B3B28}"/>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grpSp>
    </p:spTree>
    <p:extLst>
      <p:ext uri="{BB962C8B-B14F-4D97-AF65-F5344CB8AC3E}">
        <p14:creationId xmlns:p14="http://schemas.microsoft.com/office/powerpoint/2010/main" val="1042176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2_End Slide">
    <p:bg>
      <p:bgPr>
        <a:gradFill>
          <a:gsLst>
            <a:gs pos="48000">
              <a:srgbClr val="10416E"/>
            </a:gs>
            <a:gs pos="100000">
              <a:srgbClr val="1964A7"/>
            </a:gs>
          </a:gsLst>
          <a:lin ang="2700000" scaled="1"/>
        </a:gradFill>
        <a:effectLst/>
      </p:bgPr>
    </p:bg>
    <p:spTree>
      <p:nvGrpSpPr>
        <p:cNvPr id="1" name=""/>
        <p:cNvGrpSpPr/>
        <p:nvPr/>
      </p:nvGrpSpPr>
      <p:grpSpPr>
        <a:xfrm>
          <a:off x="0" y="0"/>
          <a:ext cx="0" cy="0"/>
          <a:chOff x="0" y="0"/>
          <a:chExt cx="0" cy="0"/>
        </a:xfrm>
      </p:grpSpPr>
      <p:sp>
        <p:nvSpPr>
          <p:cNvPr id="3" name="!!text1">
            <a:extLst>
              <a:ext uri="{FF2B5EF4-FFF2-40B4-BE49-F238E27FC236}">
                <a16:creationId xmlns:a16="http://schemas.microsoft.com/office/drawing/2014/main" id="{1C6D9560-52D3-B33B-6789-3C75AE76877D}"/>
              </a:ext>
            </a:extLst>
          </p:cNvPr>
          <p:cNvSpPr txBox="1">
            <a:spLocks/>
          </p:cNvSpPr>
          <p:nvPr userDrawn="1"/>
        </p:nvSpPr>
        <p:spPr>
          <a:xfrm>
            <a:off x="2825979" y="2736871"/>
            <a:ext cx="3492044" cy="761747"/>
          </a:xfrm>
          <a:prstGeom prst="rect">
            <a:avLst/>
          </a:prstGeom>
          <a:ln>
            <a:noFill/>
          </a:ln>
        </p:spPr>
        <p:txBody>
          <a:bodyPr vert="horz" wrap="square" lIns="68580" tIns="34290" rIns="68580" bIns="3429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ctr">
              <a:lnSpc>
                <a:spcPct val="100000"/>
              </a:lnSpc>
            </a:pPr>
            <a:r>
              <a:rPr lang="en-US" sz="2700" b="0" spc="225">
                <a:solidFill>
                  <a:schemeClr val="bg1"/>
                </a:solidFill>
                <a:latin typeface="Century Gothic" panose="020B0502020202020204" pitchFamily="34" charset="0"/>
              </a:rPr>
              <a:t>OPHDST</a:t>
            </a:r>
            <a:br>
              <a:rPr lang="en-US" sz="3000" b="0">
                <a:solidFill>
                  <a:srgbClr val="08747A"/>
                </a:solidFill>
                <a:latin typeface="Century Gothic" panose="020B0502020202020204" pitchFamily="34" charset="0"/>
              </a:rPr>
            </a:br>
            <a:r>
              <a:rPr lang="en-US" sz="900" b="0">
                <a:solidFill>
                  <a:schemeClr val="bg1"/>
                </a:solidFill>
                <a:latin typeface="Century Gothic" panose="020B0502020202020204" pitchFamily="34" charset="0"/>
              </a:rPr>
              <a:t>Office of Public Health Data, </a:t>
            </a:r>
            <a:br>
              <a:rPr lang="en-US" sz="900" b="0">
                <a:solidFill>
                  <a:schemeClr val="bg1"/>
                </a:solidFill>
                <a:latin typeface="Century Gothic" panose="020B0502020202020204" pitchFamily="34" charset="0"/>
              </a:rPr>
            </a:br>
            <a:r>
              <a:rPr lang="en-US" sz="900" b="0">
                <a:solidFill>
                  <a:schemeClr val="bg1"/>
                </a:solidFill>
                <a:latin typeface="Century Gothic" panose="020B0502020202020204" pitchFamily="34" charset="0"/>
              </a:rPr>
              <a:t>Surveillance, and Technology</a:t>
            </a:r>
            <a:endParaRPr lang="en-US" sz="3000" b="0">
              <a:solidFill>
                <a:schemeClr val="bg1"/>
              </a:solidFill>
              <a:latin typeface="Century Gothic" panose="020B0502020202020204" pitchFamily="34" charset="0"/>
            </a:endParaRPr>
          </a:p>
        </p:txBody>
      </p:sp>
      <p:grpSp>
        <p:nvGrpSpPr>
          <p:cNvPr id="28" name="Group 27">
            <a:extLst>
              <a:ext uri="{FF2B5EF4-FFF2-40B4-BE49-F238E27FC236}">
                <a16:creationId xmlns:a16="http://schemas.microsoft.com/office/drawing/2014/main" id="{8CDFF9B3-69A9-9AD2-605F-6288B58485E5}"/>
              </a:ext>
            </a:extLst>
          </p:cNvPr>
          <p:cNvGrpSpPr/>
          <p:nvPr userDrawn="1"/>
        </p:nvGrpSpPr>
        <p:grpSpPr>
          <a:xfrm>
            <a:off x="4054649" y="1552549"/>
            <a:ext cx="1034702" cy="1072790"/>
            <a:chOff x="5406199" y="2070066"/>
            <a:chExt cx="1379602" cy="1430386"/>
          </a:xfrm>
          <a:solidFill>
            <a:schemeClr val="bg1"/>
          </a:solidFill>
        </p:grpSpPr>
        <p:sp>
          <p:nvSpPr>
            <p:cNvPr id="5" name="Freeform: Shape 4">
              <a:extLst>
                <a:ext uri="{FF2B5EF4-FFF2-40B4-BE49-F238E27FC236}">
                  <a16:creationId xmlns:a16="http://schemas.microsoft.com/office/drawing/2014/main" id="{3EA289CF-259F-7CCD-EBC6-B6AC0630700A}"/>
                </a:ext>
              </a:extLst>
            </p:cNvPr>
            <p:cNvSpPr/>
            <p:nvPr/>
          </p:nvSpPr>
          <p:spPr>
            <a:xfrm>
              <a:off x="6042616" y="2323118"/>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grpFill/>
            <a:ln w="26059" cap="flat">
              <a:noFill/>
              <a:prstDash val="solid"/>
              <a:miter/>
            </a:ln>
          </p:spPr>
          <p:txBody>
            <a:bodyPr rtlCol="0" anchor="ctr"/>
            <a:lstStyle/>
            <a:p>
              <a:endParaRPr lang="en-US" sz="1050"/>
            </a:p>
          </p:txBody>
        </p:sp>
        <p:sp>
          <p:nvSpPr>
            <p:cNvPr id="6" name="Freeform: Shape 5">
              <a:extLst>
                <a:ext uri="{FF2B5EF4-FFF2-40B4-BE49-F238E27FC236}">
                  <a16:creationId xmlns:a16="http://schemas.microsoft.com/office/drawing/2014/main" id="{D3F967B2-93E9-6A68-85BB-850F13B4B4D8}"/>
                </a:ext>
              </a:extLst>
            </p:cNvPr>
            <p:cNvSpPr/>
            <p:nvPr/>
          </p:nvSpPr>
          <p:spPr>
            <a:xfrm>
              <a:off x="6414251" y="2941641"/>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grpFill/>
            <a:ln w="26059" cap="flat">
              <a:noFill/>
              <a:prstDash val="solid"/>
              <a:miter/>
            </a:ln>
          </p:spPr>
          <p:txBody>
            <a:bodyPr rtlCol="0" anchor="ctr"/>
            <a:lstStyle/>
            <a:p>
              <a:endParaRPr lang="en-US" sz="1050"/>
            </a:p>
          </p:txBody>
        </p:sp>
        <p:sp>
          <p:nvSpPr>
            <p:cNvPr id="7" name="Freeform: Shape 6">
              <a:extLst>
                <a:ext uri="{FF2B5EF4-FFF2-40B4-BE49-F238E27FC236}">
                  <a16:creationId xmlns:a16="http://schemas.microsoft.com/office/drawing/2014/main" id="{9540C173-3BB2-16DE-FB9C-305E9CAFD559}"/>
                </a:ext>
              </a:extLst>
            </p:cNvPr>
            <p:cNvSpPr/>
            <p:nvPr/>
          </p:nvSpPr>
          <p:spPr>
            <a:xfrm>
              <a:off x="5685305" y="2537856"/>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grpFill/>
            <a:ln w="26059" cap="flat">
              <a:noFill/>
              <a:prstDash val="solid"/>
              <a:miter/>
            </a:ln>
          </p:spPr>
          <p:txBody>
            <a:bodyPr rtlCol="0" anchor="ctr"/>
            <a:lstStyle/>
            <a:p>
              <a:endParaRPr lang="en-US" sz="1050"/>
            </a:p>
          </p:txBody>
        </p:sp>
        <p:sp>
          <p:nvSpPr>
            <p:cNvPr id="8" name="Freeform: Shape 7">
              <a:extLst>
                <a:ext uri="{FF2B5EF4-FFF2-40B4-BE49-F238E27FC236}">
                  <a16:creationId xmlns:a16="http://schemas.microsoft.com/office/drawing/2014/main" id="{21C0A38C-A94C-D55D-02AB-2D6601122320}"/>
                </a:ext>
              </a:extLst>
            </p:cNvPr>
            <p:cNvSpPr/>
            <p:nvPr/>
          </p:nvSpPr>
          <p:spPr>
            <a:xfrm>
              <a:off x="5407722" y="2811127"/>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grpFill/>
            <a:ln w="26059"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78B993D3-5E80-8B2A-517A-21C8794EFAAE}"/>
                </a:ext>
              </a:extLst>
            </p:cNvPr>
            <p:cNvSpPr/>
            <p:nvPr/>
          </p:nvSpPr>
          <p:spPr>
            <a:xfrm>
              <a:off x="5692612" y="2212501"/>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grpFill/>
            <a:ln w="26059"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9510CE91-19CC-74E3-81B1-D25C179580B1}"/>
                </a:ext>
              </a:extLst>
            </p:cNvPr>
            <p:cNvSpPr/>
            <p:nvPr/>
          </p:nvSpPr>
          <p:spPr>
            <a:xfrm>
              <a:off x="6353240" y="2159824"/>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grpFill/>
            <a:ln w="26059" cap="flat">
              <a:noFill/>
              <a:prstDash val="solid"/>
              <a:miter/>
            </a:ln>
          </p:spPr>
          <p:txBody>
            <a:bodyPr rtlCol="0" anchor="ctr"/>
            <a:lstStyle/>
            <a:p>
              <a:endParaRPr lang="en-US" sz="1050"/>
            </a:p>
          </p:txBody>
        </p:sp>
        <p:sp>
          <p:nvSpPr>
            <p:cNvPr id="17" name="Freeform: Shape 16">
              <a:extLst>
                <a:ext uri="{FF2B5EF4-FFF2-40B4-BE49-F238E27FC236}">
                  <a16:creationId xmlns:a16="http://schemas.microsoft.com/office/drawing/2014/main" id="{9E920071-A444-B9E3-349F-E176147553C7}"/>
                </a:ext>
              </a:extLst>
            </p:cNvPr>
            <p:cNvSpPr/>
            <p:nvPr/>
          </p:nvSpPr>
          <p:spPr>
            <a:xfrm>
              <a:off x="6729247" y="2705667"/>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grpFill/>
            <a:ln w="26059" cap="flat">
              <a:noFill/>
              <a:prstDash val="solid"/>
              <a:miter/>
            </a:ln>
          </p:spPr>
          <p:txBody>
            <a:bodyPr rtlCol="0" anchor="ctr"/>
            <a:lstStyle/>
            <a:p>
              <a:endParaRPr lang="en-US" sz="1050"/>
            </a:p>
          </p:txBody>
        </p:sp>
        <p:sp>
          <p:nvSpPr>
            <p:cNvPr id="18" name="Freeform: Shape 17">
              <a:extLst>
                <a:ext uri="{FF2B5EF4-FFF2-40B4-BE49-F238E27FC236}">
                  <a16:creationId xmlns:a16="http://schemas.microsoft.com/office/drawing/2014/main" id="{FF14D8F3-1F40-B780-9DFA-146911CF3A0B}"/>
                </a:ext>
              </a:extLst>
            </p:cNvPr>
            <p:cNvSpPr/>
            <p:nvPr/>
          </p:nvSpPr>
          <p:spPr>
            <a:xfrm>
              <a:off x="6444646" y="3304525"/>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grpFill/>
            <a:ln w="26059" cap="flat">
              <a:noFill/>
              <a:prstDash val="solid"/>
              <a:miter/>
            </a:ln>
          </p:spPr>
          <p:txBody>
            <a:bodyPr rtlCol="0" anchor="ctr"/>
            <a:lstStyle/>
            <a:p>
              <a:endParaRPr lang="en-US" sz="1050"/>
            </a:p>
          </p:txBody>
        </p:sp>
        <p:sp>
          <p:nvSpPr>
            <p:cNvPr id="19" name="Freeform: Shape 18">
              <a:extLst>
                <a:ext uri="{FF2B5EF4-FFF2-40B4-BE49-F238E27FC236}">
                  <a16:creationId xmlns:a16="http://schemas.microsoft.com/office/drawing/2014/main" id="{B2A0CEBA-7DAC-6C33-21BA-42BE9C2E1537}"/>
                </a:ext>
              </a:extLst>
            </p:cNvPr>
            <p:cNvSpPr/>
            <p:nvPr/>
          </p:nvSpPr>
          <p:spPr>
            <a:xfrm>
              <a:off x="5783806" y="3357047"/>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grpFill/>
            <a:ln w="26059" cap="flat">
              <a:noFill/>
              <a:prstDash val="solid"/>
              <a:miter/>
            </a:ln>
          </p:spPr>
          <p:txBody>
            <a:bodyPr rtlCol="0" anchor="ctr"/>
            <a:lstStyle/>
            <a:p>
              <a:endParaRPr lang="en-US" sz="1050"/>
            </a:p>
          </p:txBody>
        </p:sp>
        <p:sp>
          <p:nvSpPr>
            <p:cNvPr id="20" name="Freeform: Shape 19">
              <a:extLst>
                <a:ext uri="{FF2B5EF4-FFF2-40B4-BE49-F238E27FC236}">
                  <a16:creationId xmlns:a16="http://schemas.microsoft.com/office/drawing/2014/main" id="{9D38D8E5-99C0-246E-31C7-C519DF5580E3}"/>
                </a:ext>
              </a:extLst>
            </p:cNvPr>
            <p:cNvSpPr/>
            <p:nvPr/>
          </p:nvSpPr>
          <p:spPr>
            <a:xfrm>
              <a:off x="5429653" y="2954464"/>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grpFill/>
            <a:ln w="26059" cap="flat">
              <a:noFill/>
              <a:prstDash val="solid"/>
              <a:miter/>
            </a:ln>
          </p:spPr>
          <p:txBody>
            <a:bodyPr rtlCol="0" anchor="ctr"/>
            <a:lstStyle/>
            <a:p>
              <a:endParaRPr lang="en-US" sz="1050"/>
            </a:p>
          </p:txBody>
        </p:sp>
        <p:sp>
          <p:nvSpPr>
            <p:cNvPr id="21" name="Freeform: Shape 20">
              <a:extLst>
                <a:ext uri="{FF2B5EF4-FFF2-40B4-BE49-F238E27FC236}">
                  <a16:creationId xmlns:a16="http://schemas.microsoft.com/office/drawing/2014/main" id="{4DF0FF44-F91B-6EAA-326A-9744B07D40EE}"/>
                </a:ext>
              </a:extLst>
            </p:cNvPr>
            <p:cNvSpPr/>
            <p:nvPr/>
          </p:nvSpPr>
          <p:spPr>
            <a:xfrm>
              <a:off x="5559801" y="3071873"/>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grpFill/>
            <a:ln w="26059" cap="flat">
              <a:noFill/>
              <a:prstDash val="solid"/>
              <a:miter/>
            </a:ln>
          </p:spPr>
          <p:txBody>
            <a:bodyPr rtlCol="0" anchor="ctr"/>
            <a:lstStyle/>
            <a:p>
              <a:endParaRPr lang="en-US" sz="1050"/>
            </a:p>
          </p:txBody>
        </p:sp>
        <p:sp>
          <p:nvSpPr>
            <p:cNvPr id="22" name="Freeform: Shape 21">
              <a:extLst>
                <a:ext uri="{FF2B5EF4-FFF2-40B4-BE49-F238E27FC236}">
                  <a16:creationId xmlns:a16="http://schemas.microsoft.com/office/drawing/2014/main" id="{764916BD-B016-60DA-895D-0CA020E36777}"/>
                </a:ext>
              </a:extLst>
            </p:cNvPr>
            <p:cNvSpPr/>
            <p:nvPr/>
          </p:nvSpPr>
          <p:spPr>
            <a:xfrm>
              <a:off x="6056747" y="3156332"/>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grpFill/>
            <a:ln w="26059" cap="flat">
              <a:noFill/>
              <a:prstDash val="solid"/>
              <a:miter/>
            </a:ln>
          </p:spPr>
          <p:txBody>
            <a:bodyPr rtlCol="0" anchor="ctr"/>
            <a:lstStyle/>
            <a:p>
              <a:endParaRPr lang="en-US" sz="1050"/>
            </a:p>
          </p:txBody>
        </p:sp>
        <p:sp>
          <p:nvSpPr>
            <p:cNvPr id="23" name="Freeform: Shape 22">
              <a:extLst>
                <a:ext uri="{FF2B5EF4-FFF2-40B4-BE49-F238E27FC236}">
                  <a16:creationId xmlns:a16="http://schemas.microsoft.com/office/drawing/2014/main" id="{1B02FC0F-E59B-098C-56D1-0B1A032C07C4}"/>
                </a:ext>
              </a:extLst>
            </p:cNvPr>
            <p:cNvSpPr/>
            <p:nvPr/>
          </p:nvSpPr>
          <p:spPr>
            <a:xfrm>
              <a:off x="6220564" y="2892831"/>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grpFill/>
            <a:ln w="26059" cap="flat">
              <a:noFill/>
              <a:prstDash val="solid"/>
              <a:miter/>
            </a:ln>
          </p:spPr>
          <p:txBody>
            <a:bodyPr rtlCol="0" anchor="ctr"/>
            <a:lstStyle/>
            <a:p>
              <a:endParaRPr lang="en-US" sz="1050"/>
            </a:p>
          </p:txBody>
        </p:sp>
        <p:sp>
          <p:nvSpPr>
            <p:cNvPr id="24" name="Freeform: Shape 23">
              <a:extLst>
                <a:ext uri="{FF2B5EF4-FFF2-40B4-BE49-F238E27FC236}">
                  <a16:creationId xmlns:a16="http://schemas.microsoft.com/office/drawing/2014/main" id="{F59B0C3D-C671-D5BF-4C89-A5C64E1FF597}"/>
                </a:ext>
              </a:extLst>
            </p:cNvPr>
            <p:cNvSpPr/>
            <p:nvPr/>
          </p:nvSpPr>
          <p:spPr>
            <a:xfrm>
              <a:off x="6437250" y="2456490"/>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grpFill/>
            <a:ln w="26059" cap="flat">
              <a:noFill/>
              <a:prstDash val="solid"/>
              <a:miter/>
            </a:ln>
          </p:spPr>
          <p:txBody>
            <a:bodyPr rtlCol="0" anchor="ctr"/>
            <a:lstStyle/>
            <a:p>
              <a:endParaRPr lang="en-US" sz="1050"/>
            </a:p>
          </p:txBody>
        </p:sp>
        <p:sp>
          <p:nvSpPr>
            <p:cNvPr id="25" name="Freeform: Shape 24">
              <a:extLst>
                <a:ext uri="{FF2B5EF4-FFF2-40B4-BE49-F238E27FC236}">
                  <a16:creationId xmlns:a16="http://schemas.microsoft.com/office/drawing/2014/main" id="{E6E54B60-C6E8-A42D-123D-BE902215AE1F}"/>
                </a:ext>
              </a:extLst>
            </p:cNvPr>
            <p:cNvSpPr/>
            <p:nvPr/>
          </p:nvSpPr>
          <p:spPr>
            <a:xfrm>
              <a:off x="6199694" y="2268948"/>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grpFill/>
            <a:ln w="26059" cap="flat">
              <a:noFill/>
              <a:prstDash val="solid"/>
              <a:miter/>
            </a:ln>
          </p:spPr>
          <p:txBody>
            <a:bodyPr rtlCol="0" anchor="ctr"/>
            <a:lstStyle/>
            <a:p>
              <a:endParaRPr lang="en-US" sz="1050"/>
            </a:p>
          </p:txBody>
        </p:sp>
        <p:sp>
          <p:nvSpPr>
            <p:cNvPr id="26" name="Freeform: Shape 25">
              <a:extLst>
                <a:ext uri="{FF2B5EF4-FFF2-40B4-BE49-F238E27FC236}">
                  <a16:creationId xmlns:a16="http://schemas.microsoft.com/office/drawing/2014/main" id="{7AED0D3E-26B2-F8FF-2F5B-431A5FF2EDA7}"/>
                </a:ext>
              </a:extLst>
            </p:cNvPr>
            <p:cNvSpPr/>
            <p:nvPr/>
          </p:nvSpPr>
          <p:spPr>
            <a:xfrm>
              <a:off x="5406199" y="2328001"/>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grpFill/>
            <a:ln w="26059" cap="flat">
              <a:noFill/>
              <a:prstDash val="solid"/>
              <a:miter/>
            </a:ln>
          </p:spPr>
          <p:txBody>
            <a:bodyPr rtlCol="0" anchor="ctr"/>
            <a:lstStyle/>
            <a:p>
              <a:endParaRPr lang="en-US" sz="1050"/>
            </a:p>
          </p:txBody>
        </p:sp>
        <p:sp>
          <p:nvSpPr>
            <p:cNvPr id="27" name="Freeform: Shape 26">
              <a:extLst>
                <a:ext uri="{FF2B5EF4-FFF2-40B4-BE49-F238E27FC236}">
                  <a16:creationId xmlns:a16="http://schemas.microsoft.com/office/drawing/2014/main" id="{EE26FCE2-7037-0548-62A7-9A354BFD0C1F}"/>
                </a:ext>
              </a:extLst>
            </p:cNvPr>
            <p:cNvSpPr/>
            <p:nvPr/>
          </p:nvSpPr>
          <p:spPr>
            <a:xfrm>
              <a:off x="5745862" y="2070066"/>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grpFill/>
            <a:ln w="26059" cap="flat">
              <a:noFill/>
              <a:prstDash val="solid"/>
              <a:miter/>
            </a:ln>
          </p:spPr>
          <p:txBody>
            <a:bodyPr rtlCol="0" anchor="ctr"/>
            <a:lstStyle/>
            <a:p>
              <a:endParaRPr lang="en-US" sz="1050"/>
            </a:p>
          </p:txBody>
        </p:sp>
      </p:grpSp>
    </p:spTree>
    <p:extLst>
      <p:ext uri="{BB962C8B-B14F-4D97-AF65-F5344CB8AC3E}">
        <p14:creationId xmlns:p14="http://schemas.microsoft.com/office/powerpoint/2010/main" val="10915088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with subtitle - left aligned - navy">
    <p:bg>
      <p:bgPr>
        <a:solidFill>
          <a:srgbClr val="26B9A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BA8CC-18E2-7046-B6E7-0417AD659F75}"/>
              </a:ext>
            </a:extLst>
          </p:cNvPr>
          <p:cNvSpPr>
            <a:spLocks noGrp="1"/>
          </p:cNvSpPr>
          <p:nvPr>
            <p:ph type="title" hasCustomPrompt="1"/>
          </p:nvPr>
        </p:nvSpPr>
        <p:spPr>
          <a:xfrm>
            <a:off x="546539" y="1882220"/>
            <a:ext cx="8050924" cy="993775"/>
          </a:xfrm>
          <a:prstGeom prst="rect">
            <a:avLst/>
          </a:prstGeom>
        </p:spPr>
        <p:txBody>
          <a:bodyPr anchor="b" anchorCtr="0"/>
          <a:lstStyle>
            <a:lvl1pPr>
              <a:defRPr sz="2800" i="0">
                <a:solidFill>
                  <a:srgbClr val="164E62"/>
                </a:solidFill>
              </a:defRPr>
            </a:lvl1pPr>
          </a:lstStyle>
          <a:p>
            <a:r>
              <a:rPr lang="en-US"/>
              <a:t>Click to add section title</a:t>
            </a:r>
          </a:p>
        </p:txBody>
      </p:sp>
    </p:spTree>
    <p:extLst>
      <p:ext uri="{BB962C8B-B14F-4D97-AF65-F5344CB8AC3E}">
        <p14:creationId xmlns:p14="http://schemas.microsoft.com/office/powerpoint/2010/main" val="229022264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with subtitle -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5AFCB-8CFE-7F4F-AEF1-AA4B572EB2E2}"/>
              </a:ext>
            </a:extLst>
          </p:cNvPr>
          <p:cNvSpPr>
            <a:spLocks noGrp="1"/>
          </p:cNvSpPr>
          <p:nvPr>
            <p:ph type="title" hasCustomPrompt="1"/>
          </p:nvPr>
        </p:nvSpPr>
        <p:spPr>
          <a:xfrm>
            <a:off x="995363" y="1407136"/>
            <a:ext cx="6894786" cy="993775"/>
          </a:xfrm>
          <a:prstGeom prst="rect">
            <a:avLst/>
          </a:prstGeom>
        </p:spPr>
        <p:txBody>
          <a:bodyPr/>
          <a:lstStyle>
            <a:lvl1pPr algn="l">
              <a:lnSpc>
                <a:spcPct val="110000"/>
              </a:lnSpc>
              <a:defRPr u="none"/>
            </a:lvl1pPr>
          </a:lstStyle>
          <a:p>
            <a:r>
              <a:rPr lang="en-US"/>
              <a:t>Click to edit title</a:t>
            </a:r>
          </a:p>
        </p:txBody>
      </p:sp>
      <p:sp>
        <p:nvSpPr>
          <p:cNvPr id="5" name="Subtitle 2">
            <a:extLst>
              <a:ext uri="{FF2B5EF4-FFF2-40B4-BE49-F238E27FC236}">
                <a16:creationId xmlns:a16="http://schemas.microsoft.com/office/drawing/2014/main" id="{8E6DAF9E-7944-4944-AAA2-35660A5DE760}"/>
              </a:ext>
            </a:extLst>
          </p:cNvPr>
          <p:cNvSpPr>
            <a:spLocks noGrp="1"/>
          </p:cNvSpPr>
          <p:nvPr>
            <p:ph type="subTitle" idx="1" hasCustomPrompt="1"/>
          </p:nvPr>
        </p:nvSpPr>
        <p:spPr>
          <a:xfrm>
            <a:off x="995363" y="2491027"/>
            <a:ext cx="6905296" cy="463306"/>
          </a:xfrm>
          <a:prstGeom prst="rect">
            <a:avLst/>
          </a:prstGeom>
        </p:spPr>
        <p:txBody>
          <a:bodyPr/>
          <a:lstStyle>
            <a:lvl1pPr marL="0" indent="0" algn="l">
              <a:buNone/>
              <a:defRPr sz="2000" b="0" i="0">
                <a:solidFill>
                  <a:schemeClr val="bg1"/>
                </a:solidFill>
                <a:latin typeface="Source Sans Pro" panose="020B0503030403020204" pitchFamily="34" charset="0"/>
                <a:ea typeface="Source Sans Pro"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sp>
        <p:nvSpPr>
          <p:cNvPr id="7" name="Text Placeholder 9">
            <a:extLst>
              <a:ext uri="{FF2B5EF4-FFF2-40B4-BE49-F238E27FC236}">
                <a16:creationId xmlns:a16="http://schemas.microsoft.com/office/drawing/2014/main" id="{AAF4B9FC-621E-B3DF-4037-D7AB3E3CA501}"/>
              </a:ext>
            </a:extLst>
          </p:cNvPr>
          <p:cNvSpPr>
            <a:spLocks noGrp="1"/>
          </p:cNvSpPr>
          <p:nvPr>
            <p:ph type="body" sz="quarter" idx="12" hasCustomPrompt="1"/>
          </p:nvPr>
        </p:nvSpPr>
        <p:spPr>
          <a:xfrm>
            <a:off x="995363" y="3246373"/>
            <a:ext cx="7153275" cy="366713"/>
          </a:xfrm>
          <a:prstGeom prst="rect">
            <a:avLst/>
          </a:prstGeom>
        </p:spPr>
        <p:txBody>
          <a:bodyPr anchor="ctr" anchorCtr="0"/>
          <a:lstStyle>
            <a:lvl1pPr algn="l">
              <a:defRPr sz="1200" cap="all" baseline="0">
                <a:solidFill>
                  <a:schemeClr val="bg1"/>
                </a:solidFill>
                <a:latin typeface="Source Sans Pro" panose="020B0503030403020204" pitchFamily="34" charset="0"/>
              </a:defRPr>
            </a:lvl1pPr>
            <a:lvl2pPr>
              <a:defRPr sz="1200" cap="all" baseline="0">
                <a:solidFill>
                  <a:schemeClr val="bg1"/>
                </a:solidFill>
                <a:latin typeface="Source Sans Pro" panose="020B0503030403020204" pitchFamily="34" charset="0"/>
              </a:defRPr>
            </a:lvl2pPr>
            <a:lvl3pPr>
              <a:defRPr sz="1200" cap="all" baseline="0">
                <a:solidFill>
                  <a:schemeClr val="bg1"/>
                </a:solidFill>
                <a:latin typeface="Source Sans Pro" panose="020B0503030403020204" pitchFamily="34" charset="0"/>
              </a:defRPr>
            </a:lvl3pPr>
            <a:lvl4pPr>
              <a:defRPr sz="1200" cap="all" baseline="0">
                <a:solidFill>
                  <a:schemeClr val="bg1"/>
                </a:solidFill>
                <a:latin typeface="Source Sans Pro" panose="020B0503030403020204" pitchFamily="34" charset="0"/>
              </a:defRPr>
            </a:lvl4pPr>
            <a:lvl5pPr>
              <a:defRPr sz="1200" cap="all" baseline="0">
                <a:solidFill>
                  <a:schemeClr val="bg1"/>
                </a:solidFill>
                <a:latin typeface="Source Sans Pro" panose="020B0503030403020204" pitchFamily="34" charset="0"/>
              </a:defRPr>
            </a:lvl5pPr>
          </a:lstStyle>
          <a:p>
            <a:pPr lvl="0"/>
            <a:r>
              <a:rPr lang="en-US"/>
              <a:t>Presenter name   //   month year</a:t>
            </a:r>
          </a:p>
        </p:txBody>
      </p:sp>
    </p:spTree>
    <p:extLst>
      <p:ext uri="{BB962C8B-B14F-4D97-AF65-F5344CB8AC3E}">
        <p14:creationId xmlns:p14="http://schemas.microsoft.com/office/powerpoint/2010/main" val="263304466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xt left, photo right">
    <p:spTree>
      <p:nvGrpSpPr>
        <p:cNvPr id="1" name="Shape 48"/>
        <p:cNvGrpSpPr/>
        <p:nvPr/>
      </p:nvGrpSpPr>
      <p:grpSpPr>
        <a:xfrm>
          <a:off x="0" y="0"/>
          <a:ext cx="0" cy="0"/>
          <a:chOff x="0" y="0"/>
          <a:chExt cx="0" cy="0"/>
        </a:xfrm>
      </p:grpSpPr>
      <p:sp>
        <p:nvSpPr>
          <p:cNvPr id="2" name="Title 3">
            <a:extLst>
              <a:ext uri="{FF2B5EF4-FFF2-40B4-BE49-F238E27FC236}">
                <a16:creationId xmlns:a16="http://schemas.microsoft.com/office/drawing/2014/main" id="{B107F57B-273F-0B5B-918D-82ACCEBE92CC}"/>
              </a:ext>
            </a:extLst>
          </p:cNvPr>
          <p:cNvSpPr>
            <a:spLocks noGrp="1"/>
          </p:cNvSpPr>
          <p:nvPr>
            <p:ph type="title"/>
          </p:nvPr>
        </p:nvSpPr>
        <p:spPr>
          <a:xfrm>
            <a:off x="344869" y="316680"/>
            <a:ext cx="8456231" cy="424299"/>
          </a:xfrm>
          <a:prstGeom prst="rect">
            <a:avLst/>
          </a:prstGeom>
        </p:spPr>
        <p:txBody>
          <a:bodyPr>
            <a:normAutofit/>
          </a:bodyPr>
          <a:lstStyle/>
          <a:p>
            <a:r>
              <a:rPr lang="en-US" sz="1200" cap="none">
                <a:solidFill>
                  <a:srgbClr val="164E62"/>
                </a:solidFill>
                <a:latin typeface="Arial" panose="020B0604020202020204" pitchFamily="34" charset="0"/>
                <a:cs typeface="Arial" panose="020B0604020202020204" pitchFamily="34" charset="0"/>
              </a:rPr>
              <a:t>HUMAN-CENTERED FRAMEWORK: </a:t>
            </a:r>
            <a:r>
              <a:rPr lang="en-US" sz="1200" cap="none">
                <a:solidFill>
                  <a:srgbClr val="26B9A0"/>
                </a:solidFill>
                <a:latin typeface="Arial" panose="020B0604020202020204" pitchFamily="34" charset="0"/>
                <a:cs typeface="Arial" panose="020B0604020202020204" pitchFamily="34" charset="0"/>
              </a:rPr>
              <a:t>THE DOUBLE DIAMOND</a:t>
            </a:r>
          </a:p>
        </p:txBody>
      </p:sp>
    </p:spTree>
    <p:extLst>
      <p:ext uri="{BB962C8B-B14F-4D97-AF65-F5344CB8AC3E}">
        <p14:creationId xmlns:p14="http://schemas.microsoft.com/office/powerpoint/2010/main" val="21547097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without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68846293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over/Title Slide">
    <p:bg>
      <p:bgPr>
        <a:gradFill>
          <a:gsLst>
            <a:gs pos="48000">
              <a:srgbClr val="164E62"/>
            </a:gs>
            <a:gs pos="100000">
              <a:srgbClr val="08747A"/>
            </a:gs>
          </a:gsLst>
          <a:lin ang="2700000" scaled="1"/>
        </a:gradFill>
        <a:effectLst/>
      </p:bgPr>
    </p:bg>
    <p:spTree>
      <p:nvGrpSpPr>
        <p:cNvPr id="1" name=""/>
        <p:cNvGrpSpPr/>
        <p:nvPr/>
      </p:nvGrpSpPr>
      <p:grpSpPr>
        <a:xfrm>
          <a:off x="0" y="0"/>
          <a:ext cx="0" cy="0"/>
          <a:chOff x="0" y="0"/>
          <a:chExt cx="0" cy="0"/>
        </a:xfrm>
      </p:grpSpPr>
      <p:pic>
        <p:nvPicPr>
          <p:cNvPr id="26" name="Picture 25" descr="Background pattern&#10;&#10;Description automatically generated">
            <a:extLst>
              <a:ext uri="{FF2B5EF4-FFF2-40B4-BE49-F238E27FC236}">
                <a16:creationId xmlns:a16="http://schemas.microsoft.com/office/drawing/2014/main" id="{29551283-5482-978B-72E4-25381D348E54}"/>
              </a:ext>
            </a:extLst>
          </p:cNvPr>
          <p:cNvPicPr>
            <a:picLocks noChangeAspect="1"/>
          </p:cNvPicPr>
          <p:nvPr userDrawn="1"/>
        </p:nvPicPr>
        <p:blipFill rotWithShape="1">
          <a:blip r:embed="rId2">
            <a:alphaModFix amt="13000"/>
            <a:extLst>
              <a:ext uri="{28A0092B-C50C-407E-A947-70E740481C1C}">
                <a14:useLocalDpi xmlns:a14="http://schemas.microsoft.com/office/drawing/2010/main" val="0"/>
              </a:ext>
            </a:extLst>
          </a:blip>
          <a:srcRect l="43106" t="22168" b="20927"/>
          <a:stretch/>
        </p:blipFill>
        <p:spPr>
          <a:xfrm>
            <a:off x="3865491" y="-1"/>
            <a:ext cx="4959512" cy="5143500"/>
          </a:xfrm>
          <a:prstGeom prst="rect">
            <a:avLst/>
          </a:prstGeom>
        </p:spPr>
      </p:pic>
      <p:pic>
        <p:nvPicPr>
          <p:cNvPr id="31" name="Graphic 30">
            <a:extLst>
              <a:ext uri="{FF2B5EF4-FFF2-40B4-BE49-F238E27FC236}">
                <a16:creationId xmlns:a16="http://schemas.microsoft.com/office/drawing/2014/main" id="{4FB6D0E8-9599-4D7C-0BE9-0FC32731B47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4550" y="4441031"/>
            <a:ext cx="801860" cy="463297"/>
          </a:xfrm>
          <a:prstGeom prst="rect">
            <a:avLst/>
          </a:prstGeom>
        </p:spPr>
      </p:pic>
      <p:grpSp>
        <p:nvGrpSpPr>
          <p:cNvPr id="4" name="Group 3">
            <a:extLst>
              <a:ext uri="{FF2B5EF4-FFF2-40B4-BE49-F238E27FC236}">
                <a16:creationId xmlns:a16="http://schemas.microsoft.com/office/drawing/2014/main" id="{5672F4B6-8006-55A4-915E-A7F689DB9667}"/>
              </a:ext>
            </a:extLst>
          </p:cNvPr>
          <p:cNvGrpSpPr/>
          <p:nvPr userDrawn="1"/>
        </p:nvGrpSpPr>
        <p:grpSpPr>
          <a:xfrm>
            <a:off x="318998" y="239173"/>
            <a:ext cx="4806237" cy="507831"/>
            <a:chOff x="1144628" y="1284886"/>
            <a:chExt cx="6408316" cy="677107"/>
          </a:xfrm>
        </p:grpSpPr>
        <p:sp>
          <p:nvSpPr>
            <p:cNvPr id="24" name="!!text1">
              <a:extLst>
                <a:ext uri="{FF2B5EF4-FFF2-40B4-BE49-F238E27FC236}">
                  <a16:creationId xmlns:a16="http://schemas.microsoft.com/office/drawing/2014/main" id="{F6058C77-BC7A-3520-6DE2-D581E332BCD0}"/>
                </a:ext>
              </a:extLst>
            </p:cNvPr>
            <p:cNvSpPr txBox="1">
              <a:spLocks/>
            </p:cNvSpPr>
            <p:nvPr userDrawn="1"/>
          </p:nvSpPr>
          <p:spPr>
            <a:xfrm>
              <a:off x="3669689" y="1361830"/>
              <a:ext cx="3883255" cy="523219"/>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975" b="0">
                  <a:solidFill>
                    <a:schemeClr val="bg1"/>
                  </a:solidFill>
                  <a:latin typeface="Century Gothic" panose="020B0502020202020204" pitchFamily="34" charset="0"/>
                </a:rPr>
                <a:t>Office of Public Health Data, </a:t>
              </a:r>
              <a:br>
                <a:rPr lang="en-US" sz="975" b="0">
                  <a:solidFill>
                    <a:schemeClr val="bg1"/>
                  </a:solidFill>
                  <a:latin typeface="Century Gothic" panose="020B0502020202020204" pitchFamily="34" charset="0"/>
                </a:rPr>
              </a:br>
              <a:r>
                <a:rPr lang="en-US" sz="975" b="0">
                  <a:solidFill>
                    <a:schemeClr val="bg1"/>
                  </a:solidFill>
                  <a:latin typeface="Century Gothic" panose="020B0502020202020204" pitchFamily="34" charset="0"/>
                </a:rPr>
                <a:t>Surveillance, and Technology</a:t>
              </a:r>
            </a:p>
          </p:txBody>
        </p:sp>
        <p:grpSp>
          <p:nvGrpSpPr>
            <p:cNvPr id="25" name="!!Group 60">
              <a:extLst>
                <a:ext uri="{FF2B5EF4-FFF2-40B4-BE49-F238E27FC236}">
                  <a16:creationId xmlns:a16="http://schemas.microsoft.com/office/drawing/2014/main" id="{8DE6EFC7-C2F8-F6E7-9AC3-8A8ED07245C2}"/>
                </a:ext>
              </a:extLst>
            </p:cNvPr>
            <p:cNvGrpSpPr/>
            <p:nvPr userDrawn="1"/>
          </p:nvGrpSpPr>
          <p:grpSpPr>
            <a:xfrm>
              <a:off x="1144628" y="1368386"/>
              <a:ext cx="462312" cy="479330"/>
              <a:chOff x="5248634" y="2301884"/>
              <a:chExt cx="1379602" cy="1430386"/>
            </a:xfrm>
            <a:solidFill>
              <a:schemeClr val="bg1"/>
            </a:solidFill>
          </p:grpSpPr>
          <p:sp>
            <p:nvSpPr>
              <p:cNvPr id="32" name="Freeform: Shape 31">
                <a:extLst>
                  <a:ext uri="{FF2B5EF4-FFF2-40B4-BE49-F238E27FC236}">
                    <a16:creationId xmlns:a16="http://schemas.microsoft.com/office/drawing/2014/main" id="{659EB174-5B94-8E81-1F0A-B0CC7897C11A}"/>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grpFill/>
              <a:ln w="26059" cap="flat">
                <a:noFill/>
                <a:prstDash val="solid"/>
                <a:miter/>
              </a:ln>
            </p:spPr>
            <p:txBody>
              <a:bodyPr rtlCol="0" anchor="ctr"/>
              <a:lstStyle/>
              <a:p>
                <a:endParaRPr lang="en-US" sz="1050">
                  <a:solidFill>
                    <a:schemeClr val="bg1"/>
                  </a:solidFill>
                </a:endParaRPr>
              </a:p>
            </p:txBody>
          </p:sp>
          <p:sp>
            <p:nvSpPr>
              <p:cNvPr id="33" name="Freeform: Shape 32">
                <a:extLst>
                  <a:ext uri="{FF2B5EF4-FFF2-40B4-BE49-F238E27FC236}">
                    <a16:creationId xmlns:a16="http://schemas.microsoft.com/office/drawing/2014/main" id="{AB272928-069C-01CD-AFDB-80BBA9EC9C70}"/>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4" name="Freeform: Shape 33">
                <a:extLst>
                  <a:ext uri="{FF2B5EF4-FFF2-40B4-BE49-F238E27FC236}">
                    <a16:creationId xmlns:a16="http://schemas.microsoft.com/office/drawing/2014/main" id="{911572DD-8DBA-BD86-1D74-46DE8E61DC0C}"/>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5" name="Freeform: Shape 34">
                <a:extLst>
                  <a:ext uri="{FF2B5EF4-FFF2-40B4-BE49-F238E27FC236}">
                    <a16:creationId xmlns:a16="http://schemas.microsoft.com/office/drawing/2014/main" id="{9321F21D-2E19-2413-8DC0-2067FEA135F7}"/>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6" name="Freeform: Shape 35">
                <a:extLst>
                  <a:ext uri="{FF2B5EF4-FFF2-40B4-BE49-F238E27FC236}">
                    <a16:creationId xmlns:a16="http://schemas.microsoft.com/office/drawing/2014/main" id="{C3F5A5FD-6465-A647-2906-1BFEE15EE33A}"/>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7" name="Freeform: Shape 36">
                <a:extLst>
                  <a:ext uri="{FF2B5EF4-FFF2-40B4-BE49-F238E27FC236}">
                    <a16:creationId xmlns:a16="http://schemas.microsoft.com/office/drawing/2014/main" id="{06B83063-8408-5152-E809-F3C5C4CED668}"/>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8" name="Freeform: Shape 37">
                <a:extLst>
                  <a:ext uri="{FF2B5EF4-FFF2-40B4-BE49-F238E27FC236}">
                    <a16:creationId xmlns:a16="http://schemas.microsoft.com/office/drawing/2014/main" id="{EA11DE6D-36B2-6971-1487-2E0E3ED348E2}"/>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39" name="Freeform: Shape 38">
                <a:extLst>
                  <a:ext uri="{FF2B5EF4-FFF2-40B4-BE49-F238E27FC236}">
                    <a16:creationId xmlns:a16="http://schemas.microsoft.com/office/drawing/2014/main" id="{410CC9A4-2273-E11B-196B-083EDE514543}"/>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0" name="Freeform: Shape 39">
                <a:extLst>
                  <a:ext uri="{FF2B5EF4-FFF2-40B4-BE49-F238E27FC236}">
                    <a16:creationId xmlns:a16="http://schemas.microsoft.com/office/drawing/2014/main" id="{4CD899A1-9504-15BE-B269-E8DE8AE14975}"/>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1" name="Freeform: Shape 40">
                <a:extLst>
                  <a:ext uri="{FF2B5EF4-FFF2-40B4-BE49-F238E27FC236}">
                    <a16:creationId xmlns:a16="http://schemas.microsoft.com/office/drawing/2014/main" id="{90021854-0803-DC13-9B58-7C3085426BF7}"/>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2" name="Freeform: Shape 41">
                <a:extLst>
                  <a:ext uri="{FF2B5EF4-FFF2-40B4-BE49-F238E27FC236}">
                    <a16:creationId xmlns:a16="http://schemas.microsoft.com/office/drawing/2014/main" id="{C69DF2B4-EC8D-4E0B-AAE1-49EA2AE2E1F9}"/>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3" name="Freeform: Shape 42">
                <a:extLst>
                  <a:ext uri="{FF2B5EF4-FFF2-40B4-BE49-F238E27FC236}">
                    <a16:creationId xmlns:a16="http://schemas.microsoft.com/office/drawing/2014/main" id="{8713997F-176A-664A-3112-E34AAEDC3EA7}"/>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4" name="Freeform: Shape 43">
                <a:extLst>
                  <a:ext uri="{FF2B5EF4-FFF2-40B4-BE49-F238E27FC236}">
                    <a16:creationId xmlns:a16="http://schemas.microsoft.com/office/drawing/2014/main" id="{4B5B2FCD-8566-A220-A53B-032173ACF1A9}"/>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5" name="Freeform: Shape 44">
                <a:extLst>
                  <a:ext uri="{FF2B5EF4-FFF2-40B4-BE49-F238E27FC236}">
                    <a16:creationId xmlns:a16="http://schemas.microsoft.com/office/drawing/2014/main" id="{97C1E5CC-EED7-698E-453B-C2F70A37BCDB}"/>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6" name="Freeform: Shape 45">
                <a:extLst>
                  <a:ext uri="{FF2B5EF4-FFF2-40B4-BE49-F238E27FC236}">
                    <a16:creationId xmlns:a16="http://schemas.microsoft.com/office/drawing/2014/main" id="{643247CE-CA13-0912-85D6-5246C8903C0E}"/>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7" name="Freeform: Shape 46">
                <a:extLst>
                  <a:ext uri="{FF2B5EF4-FFF2-40B4-BE49-F238E27FC236}">
                    <a16:creationId xmlns:a16="http://schemas.microsoft.com/office/drawing/2014/main" id="{A51B768D-640C-56AE-D364-7A7999DD619A}"/>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grpFill/>
              <a:ln w="26059" cap="flat">
                <a:noFill/>
                <a:prstDash val="solid"/>
                <a:miter/>
              </a:ln>
            </p:spPr>
            <p:txBody>
              <a:bodyPr rtlCol="0" anchor="ctr"/>
              <a:lstStyle/>
              <a:p>
                <a:endParaRPr lang="en-US" sz="1050">
                  <a:solidFill>
                    <a:schemeClr val="bg1"/>
                  </a:solidFill>
                </a:endParaRPr>
              </a:p>
            </p:txBody>
          </p:sp>
          <p:sp>
            <p:nvSpPr>
              <p:cNvPr id="48" name="Freeform: Shape 47">
                <a:extLst>
                  <a:ext uri="{FF2B5EF4-FFF2-40B4-BE49-F238E27FC236}">
                    <a16:creationId xmlns:a16="http://schemas.microsoft.com/office/drawing/2014/main" id="{A791E381-ACEC-8193-957D-BE1EE78EE2A0}"/>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grpFill/>
              <a:ln w="26059" cap="flat">
                <a:noFill/>
                <a:prstDash val="solid"/>
                <a:miter/>
              </a:ln>
            </p:spPr>
            <p:txBody>
              <a:bodyPr rtlCol="0" anchor="ctr"/>
              <a:lstStyle/>
              <a:p>
                <a:endParaRPr lang="en-US" sz="1050">
                  <a:solidFill>
                    <a:schemeClr val="bg1"/>
                  </a:solidFill>
                </a:endParaRPr>
              </a:p>
            </p:txBody>
          </p:sp>
        </p:grpSp>
        <p:sp>
          <p:nvSpPr>
            <p:cNvPr id="27" name="!!text1">
              <a:extLst>
                <a:ext uri="{FF2B5EF4-FFF2-40B4-BE49-F238E27FC236}">
                  <a16:creationId xmlns:a16="http://schemas.microsoft.com/office/drawing/2014/main" id="{D521EAA3-EFB4-9BE0-967B-C456A1403E70}"/>
                </a:ext>
              </a:extLst>
            </p:cNvPr>
            <p:cNvSpPr txBox="1">
              <a:spLocks/>
            </p:cNvSpPr>
            <p:nvPr userDrawn="1"/>
          </p:nvSpPr>
          <p:spPr>
            <a:xfrm>
              <a:off x="1592755" y="1284886"/>
              <a:ext cx="2369501" cy="677107"/>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2700" b="0" spc="225">
                  <a:solidFill>
                    <a:schemeClr val="bg1"/>
                  </a:solidFill>
                  <a:latin typeface="Century Gothic" panose="020B0502020202020204" pitchFamily="34" charset="0"/>
                </a:rPr>
                <a:t>OPHDST</a:t>
              </a:r>
              <a:endParaRPr lang="en-US" sz="3000" b="0">
                <a:solidFill>
                  <a:schemeClr val="bg1"/>
                </a:solidFill>
                <a:latin typeface="Century Gothic" panose="020B0502020202020204" pitchFamily="34" charset="0"/>
              </a:endParaRPr>
            </a:p>
          </p:txBody>
        </p:sp>
      </p:grpSp>
      <p:sp>
        <p:nvSpPr>
          <p:cNvPr id="49" name="Title 1">
            <a:extLst>
              <a:ext uri="{FF2B5EF4-FFF2-40B4-BE49-F238E27FC236}">
                <a16:creationId xmlns:a16="http://schemas.microsoft.com/office/drawing/2014/main" id="{010756F1-50A6-ED5B-C308-BAA705F41C29}"/>
              </a:ext>
            </a:extLst>
          </p:cNvPr>
          <p:cNvSpPr>
            <a:spLocks noGrp="1"/>
          </p:cNvSpPr>
          <p:nvPr>
            <p:ph type="ctrTitle"/>
          </p:nvPr>
        </p:nvSpPr>
        <p:spPr>
          <a:xfrm>
            <a:off x="816102" y="1235041"/>
            <a:ext cx="4848606" cy="1213543"/>
          </a:xfrm>
          <a:prstGeom prst="rect">
            <a:avLst/>
          </a:prstGeom>
        </p:spPr>
        <p:txBody>
          <a:bodyPr anchor="b">
            <a:normAutofit/>
          </a:bodyPr>
          <a:lstStyle>
            <a:lvl1pPr algn="l">
              <a:defRPr sz="3000" b="1">
                <a:solidFill>
                  <a:schemeClr val="bg1"/>
                </a:solidFill>
              </a:defRPr>
            </a:lvl1pPr>
          </a:lstStyle>
          <a:p>
            <a:r>
              <a:rPr lang="en-US"/>
              <a:t>Click to edit Master title style</a:t>
            </a:r>
          </a:p>
        </p:txBody>
      </p:sp>
      <p:sp>
        <p:nvSpPr>
          <p:cNvPr id="50" name="Subtitle 2">
            <a:extLst>
              <a:ext uri="{FF2B5EF4-FFF2-40B4-BE49-F238E27FC236}">
                <a16:creationId xmlns:a16="http://schemas.microsoft.com/office/drawing/2014/main" id="{C7C0E394-C300-CE17-C6AB-250EB48715F0}"/>
              </a:ext>
            </a:extLst>
          </p:cNvPr>
          <p:cNvSpPr>
            <a:spLocks noGrp="1"/>
          </p:cNvSpPr>
          <p:nvPr>
            <p:ph type="subTitle" idx="1"/>
          </p:nvPr>
        </p:nvSpPr>
        <p:spPr>
          <a:xfrm>
            <a:off x="816102" y="2517640"/>
            <a:ext cx="4848606" cy="897505"/>
          </a:xfr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2304280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ver/Title Slide">
    <p:bg>
      <p:bgPr>
        <a:gradFill>
          <a:gsLst>
            <a:gs pos="48000">
              <a:srgbClr val="164E62"/>
            </a:gs>
            <a:gs pos="100000">
              <a:srgbClr val="08747A"/>
            </a:gs>
          </a:gsLst>
          <a:lin ang="2700000" scaled="1"/>
        </a:gradFill>
        <a:effectLst/>
      </p:bgPr>
    </p:bg>
    <p:spTree>
      <p:nvGrpSpPr>
        <p:cNvPr id="1" name=""/>
        <p:cNvGrpSpPr/>
        <p:nvPr/>
      </p:nvGrpSpPr>
      <p:grpSpPr>
        <a:xfrm>
          <a:off x="0" y="0"/>
          <a:ext cx="0" cy="0"/>
          <a:chOff x="0" y="0"/>
          <a:chExt cx="0" cy="0"/>
        </a:xfrm>
      </p:grpSpPr>
      <p:pic>
        <p:nvPicPr>
          <p:cNvPr id="26" name="Picture 25" descr="Background pattern&#10;&#10;Description automatically generated">
            <a:extLst>
              <a:ext uri="{FF2B5EF4-FFF2-40B4-BE49-F238E27FC236}">
                <a16:creationId xmlns:a16="http://schemas.microsoft.com/office/drawing/2014/main" id="{29551283-5482-978B-72E4-25381D348E54}"/>
              </a:ext>
            </a:extLst>
          </p:cNvPr>
          <p:cNvPicPr>
            <a:picLocks noChangeAspect="1"/>
          </p:cNvPicPr>
          <p:nvPr userDrawn="1"/>
        </p:nvPicPr>
        <p:blipFill rotWithShape="1">
          <a:blip r:embed="rId2">
            <a:alphaModFix amt="13000"/>
            <a:extLst>
              <a:ext uri="{28A0092B-C50C-407E-A947-70E740481C1C}">
                <a14:useLocalDpi xmlns:a14="http://schemas.microsoft.com/office/drawing/2010/main" val="0"/>
              </a:ext>
            </a:extLst>
          </a:blip>
          <a:srcRect l="43106" t="22168" b="20927"/>
          <a:stretch/>
        </p:blipFill>
        <p:spPr>
          <a:xfrm>
            <a:off x="3865491" y="-1"/>
            <a:ext cx="4959512" cy="5143500"/>
          </a:xfrm>
          <a:prstGeom prst="rect">
            <a:avLst/>
          </a:prstGeom>
        </p:spPr>
      </p:pic>
    </p:spTree>
    <p:extLst>
      <p:ext uri="{BB962C8B-B14F-4D97-AF65-F5344CB8AC3E}">
        <p14:creationId xmlns:p14="http://schemas.microsoft.com/office/powerpoint/2010/main" val="2211906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over/Title Slide">
    <p:bg>
      <p:bgPr>
        <a:solidFill>
          <a:schemeClr val="bg1"/>
        </a:solid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4271E35E-A984-BD71-9E80-C721F4B17263}"/>
              </a:ext>
            </a:extLst>
          </p:cNvPr>
          <p:cNvPicPr>
            <a:picLocks noChangeAspect="1"/>
          </p:cNvPicPr>
          <p:nvPr userDrawn="1"/>
        </p:nvPicPr>
        <p:blipFill rotWithShape="1">
          <a:blip r:embed="rId2">
            <a:alphaModFix amt="29000"/>
            <a:extLst>
              <a:ext uri="{28A0092B-C50C-407E-A947-70E740481C1C}">
                <a14:useLocalDpi xmlns:a14="http://schemas.microsoft.com/office/drawing/2010/main" val="0"/>
              </a:ext>
            </a:extLst>
          </a:blip>
          <a:srcRect l="45275" t="22148" r="1" b="20971"/>
          <a:stretch/>
        </p:blipFill>
        <p:spPr>
          <a:xfrm>
            <a:off x="4061361" y="0"/>
            <a:ext cx="4772335" cy="5143499"/>
          </a:xfrm>
          <a:prstGeom prst="rect">
            <a:avLst/>
          </a:prstGeom>
        </p:spPr>
      </p:pic>
      <p:pic>
        <p:nvPicPr>
          <p:cNvPr id="32" name="Graphic 31">
            <a:extLst>
              <a:ext uri="{FF2B5EF4-FFF2-40B4-BE49-F238E27FC236}">
                <a16:creationId xmlns:a16="http://schemas.microsoft.com/office/drawing/2014/main" id="{12E1DA49-8A2F-8C97-A05B-F9C4FC026D8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4550" y="4441031"/>
            <a:ext cx="801860" cy="463297"/>
          </a:xfrm>
          <a:prstGeom prst="rect">
            <a:avLst/>
          </a:prstGeom>
        </p:spPr>
      </p:pic>
      <p:grpSp>
        <p:nvGrpSpPr>
          <p:cNvPr id="49" name="Group 48">
            <a:extLst>
              <a:ext uri="{FF2B5EF4-FFF2-40B4-BE49-F238E27FC236}">
                <a16:creationId xmlns:a16="http://schemas.microsoft.com/office/drawing/2014/main" id="{38150DB7-8C7B-D8B2-0C97-FD6E3558A3EC}"/>
              </a:ext>
            </a:extLst>
          </p:cNvPr>
          <p:cNvGrpSpPr/>
          <p:nvPr userDrawn="1"/>
        </p:nvGrpSpPr>
        <p:grpSpPr>
          <a:xfrm>
            <a:off x="316190" y="239788"/>
            <a:ext cx="4806237" cy="507831"/>
            <a:chOff x="1096037" y="682683"/>
            <a:chExt cx="6408316" cy="677107"/>
          </a:xfrm>
        </p:grpSpPr>
        <p:sp>
          <p:nvSpPr>
            <p:cNvPr id="50" name="!!text1">
              <a:extLst>
                <a:ext uri="{FF2B5EF4-FFF2-40B4-BE49-F238E27FC236}">
                  <a16:creationId xmlns:a16="http://schemas.microsoft.com/office/drawing/2014/main" id="{EE4D0F9D-8886-BDF6-7516-DCAD882828F4}"/>
                </a:ext>
              </a:extLst>
            </p:cNvPr>
            <p:cNvSpPr txBox="1">
              <a:spLocks/>
            </p:cNvSpPr>
            <p:nvPr userDrawn="1"/>
          </p:nvSpPr>
          <p:spPr>
            <a:xfrm>
              <a:off x="3621098" y="759627"/>
              <a:ext cx="3883255" cy="523219"/>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975" b="0">
                  <a:solidFill>
                    <a:srgbClr val="1964A7"/>
                  </a:solidFill>
                  <a:latin typeface="Century Gothic" panose="020B0502020202020204" pitchFamily="34" charset="0"/>
                </a:rPr>
                <a:t>Office of Public Health Data, </a:t>
              </a:r>
              <a:br>
                <a:rPr lang="en-US" sz="975" b="0">
                  <a:solidFill>
                    <a:srgbClr val="1964A7"/>
                  </a:solidFill>
                  <a:latin typeface="Century Gothic" panose="020B0502020202020204" pitchFamily="34" charset="0"/>
                </a:rPr>
              </a:br>
              <a:r>
                <a:rPr lang="en-US" sz="975" b="0">
                  <a:solidFill>
                    <a:srgbClr val="1964A7"/>
                  </a:solidFill>
                  <a:latin typeface="Century Gothic" panose="020B0502020202020204" pitchFamily="34" charset="0"/>
                </a:rPr>
                <a:t>Surveillance, and Technology</a:t>
              </a:r>
            </a:p>
          </p:txBody>
        </p:sp>
        <p:grpSp>
          <p:nvGrpSpPr>
            <p:cNvPr id="51" name="!!Group 60">
              <a:extLst>
                <a:ext uri="{FF2B5EF4-FFF2-40B4-BE49-F238E27FC236}">
                  <a16:creationId xmlns:a16="http://schemas.microsoft.com/office/drawing/2014/main" id="{9AE26209-C445-6D38-EAF9-7712B7F7300A}"/>
                </a:ext>
              </a:extLst>
            </p:cNvPr>
            <p:cNvGrpSpPr/>
            <p:nvPr userDrawn="1"/>
          </p:nvGrpSpPr>
          <p:grpSpPr>
            <a:xfrm>
              <a:off x="1096037" y="766183"/>
              <a:ext cx="462312" cy="479330"/>
              <a:chOff x="5248634" y="2301884"/>
              <a:chExt cx="1379602" cy="1430386"/>
            </a:xfrm>
          </p:grpSpPr>
          <p:sp>
            <p:nvSpPr>
              <p:cNvPr id="53" name="Freeform: Shape 52">
                <a:extLst>
                  <a:ext uri="{FF2B5EF4-FFF2-40B4-BE49-F238E27FC236}">
                    <a16:creationId xmlns:a16="http://schemas.microsoft.com/office/drawing/2014/main" id="{0DC38922-D2F0-46D2-FD66-5B060A8ADDEA}"/>
                  </a:ext>
                </a:extLst>
              </p:cNvPr>
              <p:cNvSpPr/>
              <p:nvPr/>
            </p:nvSpPr>
            <p:spPr>
              <a:xfrm>
                <a:off x="5885051" y="2554936"/>
                <a:ext cx="91590" cy="91590"/>
              </a:xfrm>
              <a:custGeom>
                <a:avLst/>
                <a:gdLst>
                  <a:gd name="connsiteX0" fmla="*/ 45795 w 91590"/>
                  <a:gd name="connsiteY0" fmla="*/ 0 h 91590"/>
                  <a:gd name="connsiteX1" fmla="*/ 91591 w 91590"/>
                  <a:gd name="connsiteY1" fmla="*/ 45795 h 91590"/>
                  <a:gd name="connsiteX2" fmla="*/ 45795 w 91590"/>
                  <a:gd name="connsiteY2" fmla="*/ 91591 h 91590"/>
                  <a:gd name="connsiteX3" fmla="*/ 0 w 91590"/>
                  <a:gd name="connsiteY3" fmla="*/ 45795 h 91590"/>
                  <a:gd name="connsiteX4" fmla="*/ 45795 w 91590"/>
                  <a:gd name="connsiteY4" fmla="*/ 0 h 91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0" h="91590">
                    <a:moveTo>
                      <a:pt x="45795" y="0"/>
                    </a:moveTo>
                    <a:cubicBezTo>
                      <a:pt x="71179" y="0"/>
                      <a:pt x="91591" y="20673"/>
                      <a:pt x="91591" y="45795"/>
                    </a:cubicBezTo>
                    <a:cubicBezTo>
                      <a:pt x="91591" y="70917"/>
                      <a:pt x="71179" y="91591"/>
                      <a:pt x="45795" y="91591"/>
                    </a:cubicBezTo>
                    <a:cubicBezTo>
                      <a:pt x="20412" y="91591"/>
                      <a:pt x="0" y="71179"/>
                      <a:pt x="0" y="45795"/>
                    </a:cubicBezTo>
                    <a:cubicBezTo>
                      <a:pt x="0" y="20412"/>
                      <a:pt x="20673" y="0"/>
                      <a:pt x="45795" y="0"/>
                    </a:cubicBezTo>
                  </a:path>
                </a:pathLst>
              </a:custGeom>
              <a:solidFill>
                <a:srgbClr val="FFC515"/>
              </a:solidFill>
              <a:ln w="26059" cap="flat">
                <a:noFill/>
                <a:prstDash val="solid"/>
                <a:miter/>
              </a:ln>
            </p:spPr>
            <p:txBody>
              <a:bodyPr rtlCol="0" anchor="ctr"/>
              <a:lstStyle/>
              <a:p>
                <a:endParaRPr lang="en-US" sz="1050"/>
              </a:p>
            </p:txBody>
          </p:sp>
          <p:sp>
            <p:nvSpPr>
              <p:cNvPr id="54" name="Freeform: Shape 53">
                <a:extLst>
                  <a:ext uri="{FF2B5EF4-FFF2-40B4-BE49-F238E27FC236}">
                    <a16:creationId xmlns:a16="http://schemas.microsoft.com/office/drawing/2014/main" id="{7684811E-BA31-DDEE-FEAE-C2B3A766CEF4}"/>
                  </a:ext>
                </a:extLst>
              </p:cNvPr>
              <p:cNvSpPr/>
              <p:nvPr/>
            </p:nvSpPr>
            <p:spPr>
              <a:xfrm>
                <a:off x="6256686" y="3173459"/>
                <a:ext cx="91659" cy="91543"/>
              </a:xfrm>
              <a:custGeom>
                <a:avLst/>
                <a:gdLst>
                  <a:gd name="connsiteX0" fmla="*/ 85534 w 91659"/>
                  <a:gd name="connsiteY0" fmla="*/ 68669 h 91543"/>
                  <a:gd name="connsiteX1" fmla="*/ 22990 w 91659"/>
                  <a:gd name="connsiteY1" fmla="*/ 85417 h 91543"/>
                  <a:gd name="connsiteX2" fmla="*/ 6242 w 91659"/>
                  <a:gd name="connsiteY2" fmla="*/ 22874 h 91543"/>
                  <a:gd name="connsiteX3" fmla="*/ 68786 w 91659"/>
                  <a:gd name="connsiteY3" fmla="*/ 6126 h 91543"/>
                  <a:gd name="connsiteX4" fmla="*/ 85534 w 91659"/>
                  <a:gd name="connsiteY4" fmla="*/ 68669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9" h="91543">
                    <a:moveTo>
                      <a:pt x="85534" y="68669"/>
                    </a:moveTo>
                    <a:cubicBezTo>
                      <a:pt x="72973" y="90651"/>
                      <a:pt x="44710" y="97978"/>
                      <a:pt x="22990" y="85417"/>
                    </a:cubicBezTo>
                    <a:cubicBezTo>
                      <a:pt x="1009" y="72856"/>
                      <a:pt x="-6580" y="44594"/>
                      <a:pt x="6242" y="22874"/>
                    </a:cubicBezTo>
                    <a:cubicBezTo>
                      <a:pt x="18803" y="892"/>
                      <a:pt x="46804" y="-6435"/>
                      <a:pt x="68786" y="6126"/>
                    </a:cubicBezTo>
                    <a:cubicBezTo>
                      <a:pt x="90768" y="18687"/>
                      <a:pt x="98095" y="46949"/>
                      <a:pt x="85534" y="68669"/>
                    </a:cubicBezTo>
                    <a:close/>
                  </a:path>
                </a:pathLst>
              </a:custGeom>
              <a:solidFill>
                <a:srgbClr val="FFC515"/>
              </a:solidFill>
              <a:ln w="26059" cap="flat">
                <a:noFill/>
                <a:prstDash val="solid"/>
                <a:miter/>
              </a:ln>
            </p:spPr>
            <p:txBody>
              <a:bodyPr rtlCol="0" anchor="ctr"/>
              <a:lstStyle/>
              <a:p>
                <a:endParaRPr lang="en-US" sz="1050"/>
              </a:p>
            </p:txBody>
          </p:sp>
          <p:sp>
            <p:nvSpPr>
              <p:cNvPr id="55" name="Freeform: Shape 54">
                <a:extLst>
                  <a:ext uri="{FF2B5EF4-FFF2-40B4-BE49-F238E27FC236}">
                    <a16:creationId xmlns:a16="http://schemas.microsoft.com/office/drawing/2014/main" id="{A9193BE4-7963-E102-13EE-4FE96AA3093F}"/>
                  </a:ext>
                </a:extLst>
              </p:cNvPr>
              <p:cNvSpPr/>
              <p:nvPr/>
            </p:nvSpPr>
            <p:spPr>
              <a:xfrm>
                <a:off x="5527740" y="2769674"/>
                <a:ext cx="91543" cy="91543"/>
              </a:xfrm>
              <a:custGeom>
                <a:avLst/>
                <a:gdLst>
                  <a:gd name="connsiteX0" fmla="*/ 6126 w 91543"/>
                  <a:gd name="connsiteY0" fmla="*/ 22874 h 91543"/>
                  <a:gd name="connsiteX1" fmla="*/ 68669 w 91543"/>
                  <a:gd name="connsiteY1" fmla="*/ 6126 h 91543"/>
                  <a:gd name="connsiteX2" fmla="*/ 85418 w 91543"/>
                  <a:gd name="connsiteY2" fmla="*/ 68669 h 91543"/>
                  <a:gd name="connsiteX3" fmla="*/ 22874 w 91543"/>
                  <a:gd name="connsiteY3" fmla="*/ 85417 h 91543"/>
                  <a:gd name="connsiteX4" fmla="*/ 6126 w 91543"/>
                  <a:gd name="connsiteY4" fmla="*/ 22874 h 9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43" h="91543">
                    <a:moveTo>
                      <a:pt x="6126" y="22874"/>
                    </a:moveTo>
                    <a:cubicBezTo>
                      <a:pt x="18687" y="892"/>
                      <a:pt x="46949" y="-6435"/>
                      <a:pt x="68669" y="6126"/>
                    </a:cubicBezTo>
                    <a:cubicBezTo>
                      <a:pt x="90651" y="18687"/>
                      <a:pt x="97979" y="46949"/>
                      <a:pt x="85418" y="68669"/>
                    </a:cubicBezTo>
                    <a:cubicBezTo>
                      <a:pt x="72856" y="90651"/>
                      <a:pt x="44594" y="97979"/>
                      <a:pt x="22874" y="85417"/>
                    </a:cubicBezTo>
                    <a:cubicBezTo>
                      <a:pt x="892" y="72856"/>
                      <a:pt x="-6435" y="44594"/>
                      <a:pt x="6126" y="22874"/>
                    </a:cubicBezTo>
                    <a:close/>
                  </a:path>
                </a:pathLst>
              </a:custGeom>
              <a:solidFill>
                <a:srgbClr val="FFC515"/>
              </a:solidFill>
              <a:ln w="26059" cap="flat">
                <a:noFill/>
                <a:prstDash val="solid"/>
                <a:miter/>
              </a:ln>
            </p:spPr>
            <p:txBody>
              <a:bodyPr rtlCol="0" anchor="ctr"/>
              <a:lstStyle/>
              <a:p>
                <a:endParaRPr lang="en-US" sz="1050"/>
              </a:p>
            </p:txBody>
          </p:sp>
          <p:sp>
            <p:nvSpPr>
              <p:cNvPr id="56" name="Freeform: Shape 55">
                <a:extLst>
                  <a:ext uri="{FF2B5EF4-FFF2-40B4-BE49-F238E27FC236}">
                    <a16:creationId xmlns:a16="http://schemas.microsoft.com/office/drawing/2014/main" id="{13C8A792-93C3-3BF3-BB1C-975153E42F43}"/>
                  </a:ext>
                </a:extLst>
              </p:cNvPr>
              <p:cNvSpPr/>
              <p:nvPr/>
            </p:nvSpPr>
            <p:spPr>
              <a:xfrm>
                <a:off x="5250157" y="3042945"/>
                <a:ext cx="54247" cy="54247"/>
              </a:xfrm>
              <a:custGeom>
                <a:avLst/>
                <a:gdLst>
                  <a:gd name="connsiteX0" fmla="*/ 3703 w 54247"/>
                  <a:gd name="connsiteY0" fmla="*/ 40601 h 54247"/>
                  <a:gd name="connsiteX1" fmla="*/ 13647 w 54247"/>
                  <a:gd name="connsiteY1" fmla="*/ 3703 h 54247"/>
                  <a:gd name="connsiteX2" fmla="*/ 50545 w 54247"/>
                  <a:gd name="connsiteY2" fmla="*/ 13647 h 54247"/>
                  <a:gd name="connsiteX3" fmla="*/ 40601 w 54247"/>
                  <a:gd name="connsiteY3" fmla="*/ 50545 h 54247"/>
                  <a:gd name="connsiteX4" fmla="*/ 3703 w 54247"/>
                  <a:gd name="connsiteY4" fmla="*/ 40601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3703" y="40601"/>
                    </a:moveTo>
                    <a:cubicBezTo>
                      <a:pt x="-3886" y="27516"/>
                      <a:pt x="562" y="11030"/>
                      <a:pt x="13647" y="3703"/>
                    </a:cubicBezTo>
                    <a:cubicBezTo>
                      <a:pt x="26731" y="-3886"/>
                      <a:pt x="43218" y="562"/>
                      <a:pt x="50545" y="13647"/>
                    </a:cubicBezTo>
                    <a:cubicBezTo>
                      <a:pt x="58134" y="26731"/>
                      <a:pt x="53685" y="43218"/>
                      <a:pt x="40601" y="50545"/>
                    </a:cubicBezTo>
                    <a:cubicBezTo>
                      <a:pt x="27516" y="58134"/>
                      <a:pt x="11030" y="53685"/>
                      <a:pt x="3703" y="40601"/>
                    </a:cubicBezTo>
                    <a:close/>
                  </a:path>
                </a:pathLst>
              </a:custGeom>
              <a:solidFill>
                <a:srgbClr val="FFC515"/>
              </a:solidFill>
              <a:ln w="26059" cap="flat">
                <a:noFill/>
                <a:prstDash val="solid"/>
                <a:miter/>
              </a:ln>
            </p:spPr>
            <p:txBody>
              <a:bodyPr rtlCol="0" anchor="ctr"/>
              <a:lstStyle/>
              <a:p>
                <a:endParaRPr lang="en-US" sz="1050"/>
              </a:p>
            </p:txBody>
          </p:sp>
          <p:sp>
            <p:nvSpPr>
              <p:cNvPr id="57" name="Freeform: Shape 56">
                <a:extLst>
                  <a:ext uri="{FF2B5EF4-FFF2-40B4-BE49-F238E27FC236}">
                    <a16:creationId xmlns:a16="http://schemas.microsoft.com/office/drawing/2014/main" id="{AF4A317A-0FC6-C1CB-E63F-8C1EB444A437}"/>
                  </a:ext>
                </a:extLst>
              </p:cNvPr>
              <p:cNvSpPr/>
              <p:nvPr/>
            </p:nvSpPr>
            <p:spPr>
              <a:xfrm>
                <a:off x="5535047" y="2444319"/>
                <a:ext cx="53957" cy="54014"/>
              </a:xfrm>
              <a:custGeom>
                <a:avLst/>
                <a:gdLst>
                  <a:gd name="connsiteX0" fmla="*/ 3529 w 53957"/>
                  <a:gd name="connsiteY0" fmla="*/ 13530 h 54014"/>
                  <a:gd name="connsiteX1" fmla="*/ 40427 w 53957"/>
                  <a:gd name="connsiteY1" fmla="*/ 3586 h 54014"/>
                  <a:gd name="connsiteX2" fmla="*/ 50372 w 53957"/>
                  <a:gd name="connsiteY2" fmla="*/ 40484 h 54014"/>
                  <a:gd name="connsiteX3" fmla="*/ 13474 w 53957"/>
                  <a:gd name="connsiteY3" fmla="*/ 50428 h 54014"/>
                  <a:gd name="connsiteX4" fmla="*/ 3529 w 53957"/>
                  <a:gd name="connsiteY4" fmla="*/ 13530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7" h="54014">
                    <a:moveTo>
                      <a:pt x="3529" y="13530"/>
                    </a:moveTo>
                    <a:cubicBezTo>
                      <a:pt x="11118" y="446"/>
                      <a:pt x="27605" y="-3741"/>
                      <a:pt x="40427" y="3586"/>
                    </a:cubicBezTo>
                    <a:cubicBezTo>
                      <a:pt x="53512" y="11175"/>
                      <a:pt x="57699" y="27662"/>
                      <a:pt x="50372" y="40484"/>
                    </a:cubicBezTo>
                    <a:cubicBezTo>
                      <a:pt x="42783" y="53569"/>
                      <a:pt x="26296" y="57756"/>
                      <a:pt x="13474" y="50428"/>
                    </a:cubicBezTo>
                    <a:cubicBezTo>
                      <a:pt x="651" y="42840"/>
                      <a:pt x="-3798" y="26353"/>
                      <a:pt x="3529" y="13530"/>
                    </a:cubicBezTo>
                    <a:close/>
                  </a:path>
                </a:pathLst>
              </a:custGeom>
              <a:solidFill>
                <a:srgbClr val="FFC515"/>
              </a:solidFill>
              <a:ln w="26059" cap="flat">
                <a:noFill/>
                <a:prstDash val="solid"/>
                <a:miter/>
              </a:ln>
            </p:spPr>
            <p:txBody>
              <a:bodyPr rtlCol="0" anchor="ctr"/>
              <a:lstStyle/>
              <a:p>
                <a:endParaRPr lang="en-US" sz="1050"/>
              </a:p>
            </p:txBody>
          </p:sp>
          <p:sp>
            <p:nvSpPr>
              <p:cNvPr id="58" name="Freeform: Shape 57">
                <a:extLst>
                  <a:ext uri="{FF2B5EF4-FFF2-40B4-BE49-F238E27FC236}">
                    <a16:creationId xmlns:a16="http://schemas.microsoft.com/office/drawing/2014/main" id="{7788C0BB-BED2-8D46-5B86-9BD4FF31D242}"/>
                  </a:ext>
                </a:extLst>
              </p:cNvPr>
              <p:cNvSpPr/>
              <p:nvPr/>
            </p:nvSpPr>
            <p:spPr>
              <a:xfrm>
                <a:off x="6195675" y="2391642"/>
                <a:ext cx="54169" cy="53907"/>
              </a:xfrm>
              <a:custGeom>
                <a:avLst/>
                <a:gdLst>
                  <a:gd name="connsiteX0" fmla="*/ 27216 w 54169"/>
                  <a:gd name="connsiteY0" fmla="*/ 0 h 53907"/>
                  <a:gd name="connsiteX1" fmla="*/ 54169 w 54169"/>
                  <a:gd name="connsiteY1" fmla="*/ 26954 h 53907"/>
                  <a:gd name="connsiteX2" fmla="*/ 27216 w 54169"/>
                  <a:gd name="connsiteY2" fmla="*/ 53908 h 53907"/>
                  <a:gd name="connsiteX3" fmla="*/ 0 w 54169"/>
                  <a:gd name="connsiteY3" fmla="*/ 26954 h 53907"/>
                  <a:gd name="connsiteX4" fmla="*/ 27216 w 54169"/>
                  <a:gd name="connsiteY4" fmla="*/ 0 h 53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69" h="53907">
                    <a:moveTo>
                      <a:pt x="27216" y="0"/>
                    </a:moveTo>
                    <a:cubicBezTo>
                      <a:pt x="42132" y="0"/>
                      <a:pt x="54169" y="12038"/>
                      <a:pt x="54169" y="26954"/>
                    </a:cubicBezTo>
                    <a:cubicBezTo>
                      <a:pt x="54169" y="41870"/>
                      <a:pt x="42132" y="53908"/>
                      <a:pt x="27216" y="53908"/>
                    </a:cubicBezTo>
                    <a:cubicBezTo>
                      <a:pt x="12299" y="53908"/>
                      <a:pt x="0" y="41870"/>
                      <a:pt x="0" y="26954"/>
                    </a:cubicBezTo>
                    <a:cubicBezTo>
                      <a:pt x="0" y="12038"/>
                      <a:pt x="12038" y="0"/>
                      <a:pt x="27216" y="0"/>
                    </a:cubicBezTo>
                    <a:close/>
                  </a:path>
                </a:pathLst>
              </a:custGeom>
              <a:solidFill>
                <a:srgbClr val="FFC515"/>
              </a:solidFill>
              <a:ln w="26059" cap="flat">
                <a:noFill/>
                <a:prstDash val="solid"/>
                <a:miter/>
              </a:ln>
            </p:spPr>
            <p:txBody>
              <a:bodyPr rtlCol="0" anchor="ctr"/>
              <a:lstStyle/>
              <a:p>
                <a:endParaRPr lang="en-US" sz="1050"/>
              </a:p>
            </p:txBody>
          </p:sp>
          <p:sp>
            <p:nvSpPr>
              <p:cNvPr id="59" name="Freeform: Shape 58">
                <a:extLst>
                  <a:ext uri="{FF2B5EF4-FFF2-40B4-BE49-F238E27FC236}">
                    <a16:creationId xmlns:a16="http://schemas.microsoft.com/office/drawing/2014/main" id="{3669727E-588B-012E-008B-6FAEDADE43E2}"/>
                  </a:ext>
                </a:extLst>
              </p:cNvPr>
              <p:cNvSpPr/>
              <p:nvPr/>
            </p:nvSpPr>
            <p:spPr>
              <a:xfrm>
                <a:off x="6571682" y="2937485"/>
                <a:ext cx="54247" cy="54247"/>
              </a:xfrm>
              <a:custGeom>
                <a:avLst/>
                <a:gdLst>
                  <a:gd name="connsiteX0" fmla="*/ 50545 w 54247"/>
                  <a:gd name="connsiteY0" fmla="*/ 13647 h 54247"/>
                  <a:gd name="connsiteX1" fmla="*/ 40601 w 54247"/>
                  <a:gd name="connsiteY1" fmla="*/ 50545 h 54247"/>
                  <a:gd name="connsiteX2" fmla="*/ 3703 w 54247"/>
                  <a:gd name="connsiteY2" fmla="*/ 40601 h 54247"/>
                  <a:gd name="connsiteX3" fmla="*/ 13647 w 54247"/>
                  <a:gd name="connsiteY3" fmla="*/ 3703 h 54247"/>
                  <a:gd name="connsiteX4" fmla="*/ 50545 w 54247"/>
                  <a:gd name="connsiteY4" fmla="*/ 13647 h 54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47" h="54247">
                    <a:moveTo>
                      <a:pt x="50545" y="13647"/>
                    </a:moveTo>
                    <a:cubicBezTo>
                      <a:pt x="58134" y="26731"/>
                      <a:pt x="53685" y="43218"/>
                      <a:pt x="40601" y="50545"/>
                    </a:cubicBezTo>
                    <a:cubicBezTo>
                      <a:pt x="27778" y="58134"/>
                      <a:pt x="11030" y="53685"/>
                      <a:pt x="3703" y="40601"/>
                    </a:cubicBezTo>
                    <a:cubicBezTo>
                      <a:pt x="-3886" y="27516"/>
                      <a:pt x="562" y="11030"/>
                      <a:pt x="13647" y="3703"/>
                    </a:cubicBezTo>
                    <a:cubicBezTo>
                      <a:pt x="26469" y="-3886"/>
                      <a:pt x="43218" y="562"/>
                      <a:pt x="50545" y="13647"/>
                    </a:cubicBezTo>
                    <a:close/>
                  </a:path>
                </a:pathLst>
              </a:custGeom>
              <a:solidFill>
                <a:srgbClr val="FFC515"/>
              </a:solidFill>
              <a:ln w="26059" cap="flat">
                <a:noFill/>
                <a:prstDash val="solid"/>
                <a:miter/>
              </a:ln>
            </p:spPr>
            <p:txBody>
              <a:bodyPr rtlCol="0" anchor="ctr"/>
              <a:lstStyle/>
              <a:p>
                <a:endParaRPr lang="en-US" sz="1050"/>
              </a:p>
            </p:txBody>
          </p:sp>
          <p:sp>
            <p:nvSpPr>
              <p:cNvPr id="60" name="Freeform: Shape 59">
                <a:extLst>
                  <a:ext uri="{FF2B5EF4-FFF2-40B4-BE49-F238E27FC236}">
                    <a16:creationId xmlns:a16="http://schemas.microsoft.com/office/drawing/2014/main" id="{501C5825-9899-4028-603D-1FE5345AF0FC}"/>
                  </a:ext>
                </a:extLst>
              </p:cNvPr>
              <p:cNvSpPr/>
              <p:nvPr/>
            </p:nvSpPr>
            <p:spPr>
              <a:xfrm>
                <a:off x="6287081" y="3536343"/>
                <a:ext cx="54014" cy="54014"/>
              </a:xfrm>
              <a:custGeom>
                <a:avLst/>
                <a:gdLst>
                  <a:gd name="connsiteX0" fmla="*/ 50429 w 54014"/>
                  <a:gd name="connsiteY0" fmla="*/ 40484 h 54014"/>
                  <a:gd name="connsiteX1" fmla="*/ 13530 w 54014"/>
                  <a:gd name="connsiteY1" fmla="*/ 50428 h 54014"/>
                  <a:gd name="connsiteX2" fmla="*/ 3586 w 54014"/>
                  <a:gd name="connsiteY2" fmla="*/ 13530 h 54014"/>
                  <a:gd name="connsiteX3" fmla="*/ 40484 w 54014"/>
                  <a:gd name="connsiteY3" fmla="*/ 3586 h 54014"/>
                  <a:gd name="connsiteX4" fmla="*/ 50429 w 54014"/>
                  <a:gd name="connsiteY4" fmla="*/ 40484 h 54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14" h="54014">
                    <a:moveTo>
                      <a:pt x="50429" y="40484"/>
                    </a:moveTo>
                    <a:cubicBezTo>
                      <a:pt x="42840" y="53569"/>
                      <a:pt x="26353" y="57756"/>
                      <a:pt x="13530" y="50428"/>
                    </a:cubicBezTo>
                    <a:cubicBezTo>
                      <a:pt x="446" y="42840"/>
                      <a:pt x="-3741" y="26353"/>
                      <a:pt x="3586" y="13530"/>
                    </a:cubicBezTo>
                    <a:cubicBezTo>
                      <a:pt x="11175" y="446"/>
                      <a:pt x="27662" y="-3741"/>
                      <a:pt x="40484" y="3586"/>
                    </a:cubicBezTo>
                    <a:cubicBezTo>
                      <a:pt x="53569" y="11175"/>
                      <a:pt x="57756" y="27662"/>
                      <a:pt x="50429" y="40484"/>
                    </a:cubicBezTo>
                    <a:close/>
                  </a:path>
                </a:pathLst>
              </a:custGeom>
              <a:solidFill>
                <a:srgbClr val="FFC515"/>
              </a:solidFill>
              <a:ln w="26059" cap="flat">
                <a:noFill/>
                <a:prstDash val="solid"/>
                <a:miter/>
              </a:ln>
            </p:spPr>
            <p:txBody>
              <a:bodyPr rtlCol="0" anchor="ctr"/>
              <a:lstStyle/>
              <a:p>
                <a:endParaRPr lang="en-US" sz="1050"/>
              </a:p>
            </p:txBody>
          </p:sp>
          <p:sp>
            <p:nvSpPr>
              <p:cNvPr id="61" name="Freeform: Shape 60">
                <a:extLst>
                  <a:ext uri="{FF2B5EF4-FFF2-40B4-BE49-F238E27FC236}">
                    <a16:creationId xmlns:a16="http://schemas.microsoft.com/office/drawing/2014/main" id="{7A42D1C3-95EC-9AE6-EF64-BFF467B0442B}"/>
                  </a:ext>
                </a:extLst>
              </p:cNvPr>
              <p:cNvSpPr/>
              <p:nvPr/>
            </p:nvSpPr>
            <p:spPr>
              <a:xfrm>
                <a:off x="5626241" y="3588865"/>
                <a:ext cx="53907" cy="54169"/>
              </a:xfrm>
              <a:custGeom>
                <a:avLst/>
                <a:gdLst>
                  <a:gd name="connsiteX0" fmla="*/ 26954 w 53907"/>
                  <a:gd name="connsiteY0" fmla="*/ 54169 h 54169"/>
                  <a:gd name="connsiteX1" fmla="*/ 0 w 53907"/>
                  <a:gd name="connsiteY1" fmla="*/ 26954 h 54169"/>
                  <a:gd name="connsiteX2" fmla="*/ 26954 w 53907"/>
                  <a:gd name="connsiteY2" fmla="*/ 0 h 54169"/>
                  <a:gd name="connsiteX3" fmla="*/ 53908 w 53907"/>
                  <a:gd name="connsiteY3" fmla="*/ 26954 h 54169"/>
                  <a:gd name="connsiteX4" fmla="*/ 26954 w 53907"/>
                  <a:gd name="connsiteY4" fmla="*/ 54169 h 54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7" h="54169">
                    <a:moveTo>
                      <a:pt x="26954" y="54169"/>
                    </a:moveTo>
                    <a:cubicBezTo>
                      <a:pt x="12038" y="54169"/>
                      <a:pt x="0" y="42132"/>
                      <a:pt x="0" y="26954"/>
                    </a:cubicBezTo>
                    <a:cubicBezTo>
                      <a:pt x="0" y="11776"/>
                      <a:pt x="12038" y="0"/>
                      <a:pt x="26954" y="0"/>
                    </a:cubicBezTo>
                    <a:cubicBezTo>
                      <a:pt x="41870" y="0"/>
                      <a:pt x="53908" y="12038"/>
                      <a:pt x="53908" y="26954"/>
                    </a:cubicBezTo>
                    <a:cubicBezTo>
                      <a:pt x="53908" y="41870"/>
                      <a:pt x="41870" y="54169"/>
                      <a:pt x="26954" y="54169"/>
                    </a:cubicBezTo>
                    <a:close/>
                  </a:path>
                </a:pathLst>
              </a:custGeom>
              <a:solidFill>
                <a:srgbClr val="FFC515"/>
              </a:solidFill>
              <a:ln w="26059" cap="flat">
                <a:noFill/>
                <a:prstDash val="solid"/>
                <a:miter/>
              </a:ln>
            </p:spPr>
            <p:txBody>
              <a:bodyPr rtlCol="0" anchor="ctr"/>
              <a:lstStyle/>
              <a:p>
                <a:endParaRPr lang="en-US" sz="1050"/>
              </a:p>
            </p:txBody>
          </p:sp>
          <p:sp>
            <p:nvSpPr>
              <p:cNvPr id="62" name="Freeform: Shape 61">
                <a:extLst>
                  <a:ext uri="{FF2B5EF4-FFF2-40B4-BE49-F238E27FC236}">
                    <a16:creationId xmlns:a16="http://schemas.microsoft.com/office/drawing/2014/main" id="{674AA390-4740-4230-12F1-AE58460148DC}"/>
                  </a:ext>
                </a:extLst>
              </p:cNvPr>
              <p:cNvSpPr/>
              <p:nvPr/>
            </p:nvSpPr>
            <p:spPr>
              <a:xfrm>
                <a:off x="5272088" y="3186282"/>
                <a:ext cx="354783" cy="160087"/>
              </a:xfrm>
              <a:custGeom>
                <a:avLst/>
                <a:gdLst>
                  <a:gd name="connsiteX0" fmla="*/ 245291 w 354783"/>
                  <a:gd name="connsiteY0" fmla="*/ 69193 h 160087"/>
                  <a:gd name="connsiteX1" fmla="*/ 167308 w 354783"/>
                  <a:gd name="connsiteY1" fmla="*/ 83586 h 160087"/>
                  <a:gd name="connsiteX2" fmla="*/ 138784 w 354783"/>
                  <a:gd name="connsiteY2" fmla="*/ 109231 h 160087"/>
                  <a:gd name="connsiteX3" fmla="*/ 106334 w 354783"/>
                  <a:gd name="connsiteY3" fmla="*/ 150578 h 160087"/>
                  <a:gd name="connsiteX4" fmla="*/ 9510 w 354783"/>
                  <a:gd name="connsiteY4" fmla="*/ 124671 h 160087"/>
                  <a:gd name="connsiteX5" fmla="*/ 35417 w 354783"/>
                  <a:gd name="connsiteY5" fmla="*/ 28108 h 160087"/>
                  <a:gd name="connsiteX6" fmla="*/ 127269 w 354783"/>
                  <a:gd name="connsiteY6" fmla="*/ 46688 h 160087"/>
                  <a:gd name="connsiteX7" fmla="*/ 163121 w 354783"/>
                  <a:gd name="connsiteY7" fmla="*/ 60557 h 160087"/>
                  <a:gd name="connsiteX8" fmla="*/ 241365 w 354783"/>
                  <a:gd name="connsiteY8" fmla="*/ 46164 h 160087"/>
                  <a:gd name="connsiteX9" fmla="*/ 267796 w 354783"/>
                  <a:gd name="connsiteY9" fmla="*/ 26014 h 160087"/>
                  <a:gd name="connsiteX10" fmla="*/ 286114 w 354783"/>
                  <a:gd name="connsiteY10" fmla="*/ 6126 h 160087"/>
                  <a:gd name="connsiteX11" fmla="*/ 348658 w 354783"/>
                  <a:gd name="connsiteY11" fmla="*/ 22874 h 160087"/>
                  <a:gd name="connsiteX12" fmla="*/ 331910 w 354783"/>
                  <a:gd name="connsiteY12" fmla="*/ 85418 h 160087"/>
                  <a:gd name="connsiteX13" fmla="*/ 277478 w 354783"/>
                  <a:gd name="connsiteY13" fmla="*/ 78875 h 160087"/>
                  <a:gd name="connsiteX14" fmla="*/ 245552 w 354783"/>
                  <a:gd name="connsiteY14" fmla="*/ 69455 h 160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83" h="160087">
                    <a:moveTo>
                      <a:pt x="245291" y="69193"/>
                    </a:moveTo>
                    <a:lnTo>
                      <a:pt x="167308" y="83586"/>
                    </a:lnTo>
                    <a:cubicBezTo>
                      <a:pt x="153438" y="86203"/>
                      <a:pt x="142709" y="95623"/>
                      <a:pt x="138784" y="109231"/>
                    </a:cubicBezTo>
                    <a:cubicBezTo>
                      <a:pt x="133812" y="125979"/>
                      <a:pt x="122559" y="141157"/>
                      <a:pt x="106334" y="150578"/>
                    </a:cubicBezTo>
                    <a:cubicBezTo>
                      <a:pt x="72577" y="170204"/>
                      <a:pt x="29136" y="158428"/>
                      <a:pt x="9510" y="124671"/>
                    </a:cubicBezTo>
                    <a:cubicBezTo>
                      <a:pt x="-10117" y="90913"/>
                      <a:pt x="1659" y="47473"/>
                      <a:pt x="35417" y="28108"/>
                    </a:cubicBezTo>
                    <a:cubicBezTo>
                      <a:pt x="66820" y="10051"/>
                      <a:pt x="106073" y="18425"/>
                      <a:pt x="127269" y="46688"/>
                    </a:cubicBezTo>
                    <a:cubicBezTo>
                      <a:pt x="135905" y="57940"/>
                      <a:pt x="149251" y="63174"/>
                      <a:pt x="163121" y="60557"/>
                    </a:cubicBezTo>
                    <a:lnTo>
                      <a:pt x="241365" y="46164"/>
                    </a:lnTo>
                    <a:cubicBezTo>
                      <a:pt x="253141" y="44071"/>
                      <a:pt x="262562" y="36744"/>
                      <a:pt x="267796" y="26014"/>
                    </a:cubicBezTo>
                    <a:cubicBezTo>
                      <a:pt x="271721" y="17902"/>
                      <a:pt x="278002" y="10836"/>
                      <a:pt x="286114" y="6126"/>
                    </a:cubicBezTo>
                    <a:cubicBezTo>
                      <a:pt x="308096" y="-6435"/>
                      <a:pt x="336097" y="892"/>
                      <a:pt x="348658" y="22874"/>
                    </a:cubicBezTo>
                    <a:cubicBezTo>
                      <a:pt x="361219" y="44856"/>
                      <a:pt x="353891" y="72856"/>
                      <a:pt x="331910" y="85418"/>
                    </a:cubicBezTo>
                    <a:cubicBezTo>
                      <a:pt x="313853" y="95885"/>
                      <a:pt x="291610" y="92483"/>
                      <a:pt x="277478" y="78875"/>
                    </a:cubicBezTo>
                    <a:cubicBezTo>
                      <a:pt x="268843" y="70501"/>
                      <a:pt x="257590" y="67099"/>
                      <a:pt x="245552" y="69455"/>
                    </a:cubicBezTo>
                    <a:close/>
                  </a:path>
                </a:pathLst>
              </a:custGeom>
              <a:solidFill>
                <a:srgbClr val="5E649C"/>
              </a:solidFill>
              <a:ln w="26059" cap="flat">
                <a:noFill/>
                <a:prstDash val="solid"/>
                <a:miter/>
              </a:ln>
            </p:spPr>
            <p:txBody>
              <a:bodyPr rtlCol="0" anchor="ctr"/>
              <a:lstStyle/>
              <a:p>
                <a:endParaRPr lang="en-US" sz="1050"/>
              </a:p>
            </p:txBody>
          </p:sp>
          <p:sp>
            <p:nvSpPr>
              <p:cNvPr id="63" name="Freeform: Shape 62">
                <a:extLst>
                  <a:ext uri="{FF2B5EF4-FFF2-40B4-BE49-F238E27FC236}">
                    <a16:creationId xmlns:a16="http://schemas.microsoft.com/office/drawing/2014/main" id="{4703EF41-7A34-55CE-E386-8957C89692BB}"/>
                  </a:ext>
                </a:extLst>
              </p:cNvPr>
              <p:cNvSpPr/>
              <p:nvPr/>
            </p:nvSpPr>
            <p:spPr>
              <a:xfrm>
                <a:off x="5402236" y="3303691"/>
                <a:ext cx="532273" cy="428579"/>
              </a:xfrm>
              <a:custGeom>
                <a:avLst/>
                <a:gdLst>
                  <a:gd name="connsiteX0" fmla="*/ 403523 w 532273"/>
                  <a:gd name="connsiteY0" fmla="*/ 281249 h 428579"/>
                  <a:gd name="connsiteX1" fmla="*/ 379971 w 532273"/>
                  <a:gd name="connsiteY1" fmla="*/ 240688 h 428579"/>
                  <a:gd name="connsiteX2" fmla="*/ 340980 w 532273"/>
                  <a:gd name="connsiteY2" fmla="*/ 223154 h 428579"/>
                  <a:gd name="connsiteX3" fmla="*/ 221650 w 532273"/>
                  <a:gd name="connsiteY3" fmla="*/ 168985 h 428579"/>
                  <a:gd name="connsiteX4" fmla="*/ 221126 w 532273"/>
                  <a:gd name="connsiteY4" fmla="*/ 168200 h 428579"/>
                  <a:gd name="connsiteX5" fmla="*/ 182397 w 532273"/>
                  <a:gd name="connsiteY5" fmla="*/ 150143 h 428579"/>
                  <a:gd name="connsiteX6" fmla="*/ 169312 w 532273"/>
                  <a:gd name="connsiteY6" fmla="*/ 152499 h 428579"/>
                  <a:gd name="connsiteX7" fmla="*/ 140788 w 532273"/>
                  <a:gd name="connsiteY7" fmla="*/ 178406 h 428579"/>
                  <a:gd name="connsiteX8" fmla="*/ 71703 w 532273"/>
                  <a:gd name="connsiteY8" fmla="*/ 230482 h 428579"/>
                  <a:gd name="connsiteX9" fmla="*/ 0 w 532273"/>
                  <a:gd name="connsiteY9" fmla="*/ 158517 h 428579"/>
                  <a:gd name="connsiteX10" fmla="*/ 71703 w 532273"/>
                  <a:gd name="connsiteY10" fmla="*/ 86553 h 428579"/>
                  <a:gd name="connsiteX11" fmla="*/ 129012 w 532273"/>
                  <a:gd name="connsiteY11" fmla="*/ 115077 h 428579"/>
                  <a:gd name="connsiteX12" fmla="*/ 164864 w 532273"/>
                  <a:gd name="connsiteY12" fmla="*/ 128947 h 428579"/>
                  <a:gd name="connsiteX13" fmla="*/ 177948 w 532273"/>
                  <a:gd name="connsiteY13" fmla="*/ 126592 h 428579"/>
                  <a:gd name="connsiteX14" fmla="*/ 207519 w 532273"/>
                  <a:gd name="connsiteY14" fmla="*/ 95974 h 428579"/>
                  <a:gd name="connsiteX15" fmla="*/ 262473 w 532273"/>
                  <a:gd name="connsiteY15" fmla="*/ 15112 h 428579"/>
                  <a:gd name="connsiteX16" fmla="*/ 416084 w 532273"/>
                  <a:gd name="connsiteY16" fmla="*/ 56197 h 428579"/>
                  <a:gd name="connsiteX17" fmla="*/ 403785 w 532273"/>
                  <a:gd name="connsiteY17" fmla="*/ 185995 h 428579"/>
                  <a:gd name="connsiteX18" fmla="*/ 399859 w 532273"/>
                  <a:gd name="connsiteY18" fmla="*/ 228388 h 428579"/>
                  <a:gd name="connsiteX19" fmla="*/ 423411 w 532273"/>
                  <a:gd name="connsiteY19" fmla="*/ 268950 h 428579"/>
                  <a:gd name="connsiteX20" fmla="*/ 457169 w 532273"/>
                  <a:gd name="connsiteY20" fmla="*/ 287006 h 428579"/>
                  <a:gd name="connsiteX21" fmla="*/ 461356 w 532273"/>
                  <a:gd name="connsiteY21" fmla="*/ 287006 h 428579"/>
                  <a:gd name="connsiteX22" fmla="*/ 532274 w 532273"/>
                  <a:gd name="connsiteY22" fmla="*/ 357662 h 428579"/>
                  <a:gd name="connsiteX23" fmla="*/ 461356 w 532273"/>
                  <a:gd name="connsiteY23" fmla="*/ 428580 h 428579"/>
                  <a:gd name="connsiteX24" fmla="*/ 390439 w 532273"/>
                  <a:gd name="connsiteY24" fmla="*/ 357662 h 428579"/>
                  <a:gd name="connsiteX25" fmla="*/ 401953 w 532273"/>
                  <a:gd name="connsiteY25" fmla="*/ 319194 h 428579"/>
                  <a:gd name="connsiteX26" fmla="*/ 403000 w 532273"/>
                  <a:gd name="connsiteY26" fmla="*/ 280726 h 42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2273" h="428579">
                    <a:moveTo>
                      <a:pt x="403523" y="281249"/>
                    </a:moveTo>
                    <a:lnTo>
                      <a:pt x="379971" y="240688"/>
                    </a:lnTo>
                    <a:cubicBezTo>
                      <a:pt x="371859" y="226818"/>
                      <a:pt x="356681" y="220014"/>
                      <a:pt x="340980" y="223154"/>
                    </a:cubicBezTo>
                    <a:cubicBezTo>
                      <a:pt x="294923" y="232314"/>
                      <a:pt x="246249" y="211902"/>
                      <a:pt x="221650" y="168985"/>
                    </a:cubicBezTo>
                    <a:cubicBezTo>
                      <a:pt x="221650" y="168723"/>
                      <a:pt x="221388" y="168462"/>
                      <a:pt x="221126" y="168200"/>
                    </a:cubicBezTo>
                    <a:cubicBezTo>
                      <a:pt x="213276" y="154330"/>
                      <a:pt x="198098" y="147265"/>
                      <a:pt x="182397" y="150143"/>
                    </a:cubicBezTo>
                    <a:lnTo>
                      <a:pt x="169312" y="152499"/>
                    </a:lnTo>
                    <a:cubicBezTo>
                      <a:pt x="155181" y="155116"/>
                      <a:pt x="144714" y="164798"/>
                      <a:pt x="140788" y="178406"/>
                    </a:cubicBezTo>
                    <a:cubicBezTo>
                      <a:pt x="132153" y="208500"/>
                      <a:pt x="104414" y="230482"/>
                      <a:pt x="71703" y="230482"/>
                    </a:cubicBezTo>
                    <a:cubicBezTo>
                      <a:pt x="31926" y="230482"/>
                      <a:pt x="0" y="198294"/>
                      <a:pt x="0" y="158517"/>
                    </a:cubicBezTo>
                    <a:cubicBezTo>
                      <a:pt x="0" y="118741"/>
                      <a:pt x="32188" y="86553"/>
                      <a:pt x="71703" y="86553"/>
                    </a:cubicBezTo>
                    <a:cubicBezTo>
                      <a:pt x="95254" y="86553"/>
                      <a:pt x="115928" y="97806"/>
                      <a:pt x="129012" y="115077"/>
                    </a:cubicBezTo>
                    <a:cubicBezTo>
                      <a:pt x="137648" y="126330"/>
                      <a:pt x="150994" y="131564"/>
                      <a:pt x="164864" y="128947"/>
                    </a:cubicBezTo>
                    <a:lnTo>
                      <a:pt x="177948" y="126592"/>
                    </a:lnTo>
                    <a:cubicBezTo>
                      <a:pt x="193649" y="123713"/>
                      <a:pt x="205163" y="111675"/>
                      <a:pt x="207519" y="95974"/>
                    </a:cubicBezTo>
                    <a:cubicBezTo>
                      <a:pt x="212491" y="63263"/>
                      <a:pt x="231594" y="32907"/>
                      <a:pt x="262473" y="15112"/>
                    </a:cubicBezTo>
                    <a:cubicBezTo>
                      <a:pt x="316381" y="-16028"/>
                      <a:pt x="385205" y="2551"/>
                      <a:pt x="416084" y="56197"/>
                    </a:cubicBezTo>
                    <a:cubicBezTo>
                      <a:pt x="440683" y="98853"/>
                      <a:pt x="434141" y="150667"/>
                      <a:pt x="403785" y="185995"/>
                    </a:cubicBezTo>
                    <a:cubicBezTo>
                      <a:pt x="393317" y="198032"/>
                      <a:pt x="391747" y="214519"/>
                      <a:pt x="399859" y="228388"/>
                    </a:cubicBezTo>
                    <a:lnTo>
                      <a:pt x="423411" y="268950"/>
                    </a:lnTo>
                    <a:cubicBezTo>
                      <a:pt x="430477" y="281249"/>
                      <a:pt x="443038" y="288053"/>
                      <a:pt x="457169" y="287006"/>
                    </a:cubicBezTo>
                    <a:cubicBezTo>
                      <a:pt x="458739" y="287006"/>
                      <a:pt x="460048" y="287006"/>
                      <a:pt x="461356" y="287006"/>
                    </a:cubicBezTo>
                    <a:cubicBezTo>
                      <a:pt x="500348" y="287006"/>
                      <a:pt x="532274" y="318671"/>
                      <a:pt x="532274" y="357662"/>
                    </a:cubicBezTo>
                    <a:cubicBezTo>
                      <a:pt x="532274" y="396654"/>
                      <a:pt x="500609" y="428580"/>
                      <a:pt x="461356" y="428580"/>
                    </a:cubicBezTo>
                    <a:cubicBezTo>
                      <a:pt x="422103" y="428580"/>
                      <a:pt x="390439" y="396915"/>
                      <a:pt x="390439" y="357662"/>
                    </a:cubicBezTo>
                    <a:cubicBezTo>
                      <a:pt x="390439" y="343531"/>
                      <a:pt x="394626" y="330185"/>
                      <a:pt x="401953" y="319194"/>
                    </a:cubicBezTo>
                    <a:cubicBezTo>
                      <a:pt x="409804" y="307418"/>
                      <a:pt x="410065" y="293025"/>
                      <a:pt x="403000" y="280726"/>
                    </a:cubicBezTo>
                    <a:close/>
                  </a:path>
                </a:pathLst>
              </a:custGeom>
              <a:solidFill>
                <a:srgbClr val="164E62"/>
              </a:solidFill>
              <a:ln w="26059" cap="flat">
                <a:noFill/>
                <a:prstDash val="solid"/>
                <a:miter/>
              </a:ln>
            </p:spPr>
            <p:txBody>
              <a:bodyPr rtlCol="0" anchor="ctr"/>
              <a:lstStyle/>
              <a:p>
                <a:endParaRPr lang="en-US" sz="1050"/>
              </a:p>
            </p:txBody>
          </p:sp>
          <p:sp>
            <p:nvSpPr>
              <p:cNvPr id="64" name="Freeform: Shape 63">
                <a:extLst>
                  <a:ext uri="{FF2B5EF4-FFF2-40B4-BE49-F238E27FC236}">
                    <a16:creationId xmlns:a16="http://schemas.microsoft.com/office/drawing/2014/main" id="{64CBAB97-D2EE-B885-D118-38DD959DFE7A}"/>
                  </a:ext>
                </a:extLst>
              </p:cNvPr>
              <p:cNvSpPr/>
              <p:nvPr/>
            </p:nvSpPr>
            <p:spPr>
              <a:xfrm>
                <a:off x="5899182" y="3388150"/>
                <a:ext cx="264113" cy="325988"/>
              </a:xfrm>
              <a:custGeom>
                <a:avLst/>
                <a:gdLst>
                  <a:gd name="connsiteX0" fmla="*/ 126919 w 264113"/>
                  <a:gd name="connsiteY0" fmla="*/ 181088 h 325988"/>
                  <a:gd name="connsiteX1" fmla="*/ 74843 w 264113"/>
                  <a:gd name="connsiteY1" fmla="*/ 107030 h 325988"/>
                  <a:gd name="connsiteX2" fmla="*/ 45272 w 264113"/>
                  <a:gd name="connsiteY2" fmla="*/ 91591 h 325988"/>
                  <a:gd name="connsiteX3" fmla="*/ 0 w 264113"/>
                  <a:gd name="connsiteY3" fmla="*/ 45795 h 325988"/>
                  <a:gd name="connsiteX4" fmla="*/ 45795 w 264113"/>
                  <a:gd name="connsiteY4" fmla="*/ 0 h 325988"/>
                  <a:gd name="connsiteX5" fmla="*/ 91591 w 264113"/>
                  <a:gd name="connsiteY5" fmla="*/ 45795 h 325988"/>
                  <a:gd name="connsiteX6" fmla="*/ 89236 w 264113"/>
                  <a:gd name="connsiteY6" fmla="*/ 60712 h 325988"/>
                  <a:gd name="connsiteX7" fmla="*/ 93946 w 264113"/>
                  <a:gd name="connsiteY7" fmla="*/ 93684 h 325988"/>
                  <a:gd name="connsiteX8" fmla="*/ 146022 w 264113"/>
                  <a:gd name="connsiteY8" fmla="*/ 167742 h 325988"/>
                  <a:gd name="connsiteX9" fmla="*/ 181612 w 264113"/>
                  <a:gd name="connsiteY9" fmla="*/ 182920 h 325988"/>
                  <a:gd name="connsiteX10" fmla="*/ 228192 w 264113"/>
                  <a:gd name="connsiteY10" fmla="*/ 191817 h 325988"/>
                  <a:gd name="connsiteX11" fmla="*/ 254623 w 264113"/>
                  <a:gd name="connsiteY11" fmla="*/ 289950 h 325988"/>
                  <a:gd name="connsiteX12" fmla="*/ 156489 w 264113"/>
                  <a:gd name="connsiteY12" fmla="*/ 316381 h 325988"/>
                  <a:gd name="connsiteX13" fmla="*/ 129274 w 264113"/>
                  <a:gd name="connsiteY13" fmla="*/ 220080 h 325988"/>
                  <a:gd name="connsiteX14" fmla="*/ 126919 w 264113"/>
                  <a:gd name="connsiteY14" fmla="*/ 181612 h 32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113" h="325988">
                    <a:moveTo>
                      <a:pt x="126919" y="181088"/>
                    </a:moveTo>
                    <a:lnTo>
                      <a:pt x="74843" y="107030"/>
                    </a:lnTo>
                    <a:cubicBezTo>
                      <a:pt x="67777" y="97086"/>
                      <a:pt x="57571" y="91591"/>
                      <a:pt x="45272" y="91591"/>
                    </a:cubicBezTo>
                    <a:cubicBezTo>
                      <a:pt x="20412" y="91329"/>
                      <a:pt x="0" y="70918"/>
                      <a:pt x="0" y="45795"/>
                    </a:cubicBezTo>
                    <a:cubicBezTo>
                      <a:pt x="0" y="20673"/>
                      <a:pt x="20673" y="0"/>
                      <a:pt x="45795" y="0"/>
                    </a:cubicBezTo>
                    <a:cubicBezTo>
                      <a:pt x="70917" y="0"/>
                      <a:pt x="91591" y="20412"/>
                      <a:pt x="91591" y="45795"/>
                    </a:cubicBezTo>
                    <a:cubicBezTo>
                      <a:pt x="91591" y="51029"/>
                      <a:pt x="90806" y="56001"/>
                      <a:pt x="89236" y="60712"/>
                    </a:cubicBezTo>
                    <a:cubicBezTo>
                      <a:pt x="85310" y="72226"/>
                      <a:pt x="86880" y="83740"/>
                      <a:pt x="93946" y="93684"/>
                    </a:cubicBezTo>
                    <a:lnTo>
                      <a:pt x="146022" y="167742"/>
                    </a:lnTo>
                    <a:cubicBezTo>
                      <a:pt x="154134" y="179256"/>
                      <a:pt x="167480" y="185014"/>
                      <a:pt x="181612" y="182920"/>
                    </a:cubicBezTo>
                    <a:cubicBezTo>
                      <a:pt x="197051" y="180565"/>
                      <a:pt x="213538" y="183182"/>
                      <a:pt x="228192" y="191817"/>
                    </a:cubicBezTo>
                    <a:cubicBezTo>
                      <a:pt x="262473" y="211706"/>
                      <a:pt x="274249" y="255669"/>
                      <a:pt x="254623" y="289950"/>
                    </a:cubicBezTo>
                    <a:cubicBezTo>
                      <a:pt x="234734" y="324232"/>
                      <a:pt x="190771" y="336269"/>
                      <a:pt x="156489" y="316381"/>
                    </a:cubicBezTo>
                    <a:cubicBezTo>
                      <a:pt x="122732" y="297016"/>
                      <a:pt x="110694" y="254099"/>
                      <a:pt x="129274" y="220080"/>
                    </a:cubicBezTo>
                    <a:cubicBezTo>
                      <a:pt x="136078" y="207519"/>
                      <a:pt x="135293" y="193126"/>
                      <a:pt x="126919" y="181612"/>
                    </a:cubicBezTo>
                    <a:close/>
                  </a:path>
                </a:pathLst>
              </a:custGeom>
              <a:solidFill>
                <a:srgbClr val="08747A"/>
              </a:solidFill>
              <a:ln w="26059" cap="flat">
                <a:noFill/>
                <a:prstDash val="solid"/>
                <a:miter/>
              </a:ln>
            </p:spPr>
            <p:txBody>
              <a:bodyPr rtlCol="0" anchor="ctr"/>
              <a:lstStyle/>
              <a:p>
                <a:endParaRPr lang="en-US" sz="1050"/>
              </a:p>
            </p:txBody>
          </p:sp>
          <p:sp>
            <p:nvSpPr>
              <p:cNvPr id="65" name="Freeform: Shape 64">
                <a:extLst>
                  <a:ext uri="{FF2B5EF4-FFF2-40B4-BE49-F238E27FC236}">
                    <a16:creationId xmlns:a16="http://schemas.microsoft.com/office/drawing/2014/main" id="{6C398B72-CA9C-5E85-C068-A0B28CA2247B}"/>
                  </a:ext>
                </a:extLst>
              </p:cNvPr>
              <p:cNvSpPr/>
              <p:nvPr/>
            </p:nvSpPr>
            <p:spPr>
              <a:xfrm>
                <a:off x="6062999" y="3124649"/>
                <a:ext cx="565237" cy="392514"/>
              </a:xfrm>
              <a:custGeom>
                <a:avLst/>
                <a:gdLst>
                  <a:gd name="connsiteX0" fmla="*/ 462403 w 565237"/>
                  <a:gd name="connsiteY0" fmla="*/ 164846 h 392514"/>
                  <a:gd name="connsiteX1" fmla="*/ 447487 w 565237"/>
                  <a:gd name="connsiteY1" fmla="*/ 197033 h 392514"/>
                  <a:gd name="connsiteX2" fmla="*/ 451935 w 565237"/>
                  <a:gd name="connsiteY2" fmla="*/ 235240 h 392514"/>
                  <a:gd name="connsiteX3" fmla="*/ 457693 w 565237"/>
                  <a:gd name="connsiteY3" fmla="*/ 314531 h 392514"/>
                  <a:gd name="connsiteX4" fmla="*/ 360868 w 565237"/>
                  <a:gd name="connsiteY4" fmla="*/ 340438 h 392514"/>
                  <a:gd name="connsiteX5" fmla="*/ 333129 w 565237"/>
                  <a:gd name="connsiteY5" fmla="*/ 311129 h 392514"/>
                  <a:gd name="connsiteX6" fmla="*/ 300418 w 565237"/>
                  <a:gd name="connsiteY6" fmla="*/ 290979 h 392514"/>
                  <a:gd name="connsiteX7" fmla="*/ 253576 w 565237"/>
                  <a:gd name="connsiteY7" fmla="*/ 290979 h 392514"/>
                  <a:gd name="connsiteX8" fmla="*/ 219033 w 565237"/>
                  <a:gd name="connsiteY8" fmla="*/ 316101 h 392514"/>
                  <a:gd name="connsiteX9" fmla="*/ 112526 w 565237"/>
                  <a:gd name="connsiteY9" fmla="*/ 392514 h 392514"/>
                  <a:gd name="connsiteX10" fmla="*/ 0 w 565237"/>
                  <a:gd name="connsiteY10" fmla="*/ 279988 h 392514"/>
                  <a:gd name="connsiteX11" fmla="*/ 112526 w 565237"/>
                  <a:gd name="connsiteY11" fmla="*/ 167462 h 392514"/>
                  <a:gd name="connsiteX12" fmla="*/ 218771 w 565237"/>
                  <a:gd name="connsiteY12" fmla="*/ 243090 h 392514"/>
                  <a:gd name="connsiteX13" fmla="*/ 253576 w 565237"/>
                  <a:gd name="connsiteY13" fmla="*/ 267689 h 392514"/>
                  <a:gd name="connsiteX14" fmla="*/ 300418 w 565237"/>
                  <a:gd name="connsiteY14" fmla="*/ 267689 h 392514"/>
                  <a:gd name="connsiteX15" fmla="*/ 333129 w 565237"/>
                  <a:gd name="connsiteY15" fmla="*/ 247277 h 392514"/>
                  <a:gd name="connsiteX16" fmla="*/ 335222 w 565237"/>
                  <a:gd name="connsiteY16" fmla="*/ 243614 h 392514"/>
                  <a:gd name="connsiteX17" fmla="*/ 394364 w 565237"/>
                  <a:gd name="connsiteY17" fmla="*/ 208286 h 392514"/>
                  <a:gd name="connsiteX18" fmla="*/ 426552 w 565237"/>
                  <a:gd name="connsiteY18" fmla="*/ 187089 h 392514"/>
                  <a:gd name="connsiteX19" fmla="*/ 441468 w 565237"/>
                  <a:gd name="connsiteY19" fmla="*/ 154901 h 392514"/>
                  <a:gd name="connsiteX20" fmla="*/ 437019 w 565237"/>
                  <a:gd name="connsiteY20" fmla="*/ 116695 h 392514"/>
                  <a:gd name="connsiteX21" fmla="*/ 431000 w 565237"/>
                  <a:gd name="connsiteY21" fmla="*/ 107798 h 392514"/>
                  <a:gd name="connsiteX22" fmla="*/ 457431 w 565237"/>
                  <a:gd name="connsiteY22" fmla="*/ 9664 h 392514"/>
                  <a:gd name="connsiteX23" fmla="*/ 555564 w 565237"/>
                  <a:gd name="connsiteY23" fmla="*/ 36095 h 392514"/>
                  <a:gd name="connsiteX24" fmla="*/ 529395 w 565237"/>
                  <a:gd name="connsiteY24" fmla="*/ 134228 h 392514"/>
                  <a:gd name="connsiteX25" fmla="*/ 495376 w 565237"/>
                  <a:gd name="connsiteY25" fmla="*/ 143910 h 392514"/>
                  <a:gd name="connsiteX26" fmla="*/ 463188 w 565237"/>
                  <a:gd name="connsiteY26" fmla="*/ 165107 h 39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65237" h="392514">
                    <a:moveTo>
                      <a:pt x="462403" y="164846"/>
                    </a:moveTo>
                    <a:lnTo>
                      <a:pt x="447487" y="197033"/>
                    </a:lnTo>
                    <a:cubicBezTo>
                      <a:pt x="441468" y="209856"/>
                      <a:pt x="443300" y="223987"/>
                      <a:pt x="451935" y="235240"/>
                    </a:cubicBezTo>
                    <a:cubicBezTo>
                      <a:pt x="469469" y="257221"/>
                      <a:pt x="472609" y="288624"/>
                      <a:pt x="457693" y="314531"/>
                    </a:cubicBezTo>
                    <a:cubicBezTo>
                      <a:pt x="438066" y="348289"/>
                      <a:pt x="394887" y="360065"/>
                      <a:pt x="360868" y="340438"/>
                    </a:cubicBezTo>
                    <a:cubicBezTo>
                      <a:pt x="348569" y="333373"/>
                      <a:pt x="339148" y="323167"/>
                      <a:pt x="333129" y="311129"/>
                    </a:cubicBezTo>
                    <a:cubicBezTo>
                      <a:pt x="326587" y="298568"/>
                      <a:pt x="314549" y="290979"/>
                      <a:pt x="300418" y="290979"/>
                    </a:cubicBezTo>
                    <a:lnTo>
                      <a:pt x="253576" y="290979"/>
                    </a:lnTo>
                    <a:cubicBezTo>
                      <a:pt x="237613" y="290979"/>
                      <a:pt x="224005" y="300923"/>
                      <a:pt x="219033" y="316101"/>
                    </a:cubicBezTo>
                    <a:cubicBezTo>
                      <a:pt x="203855" y="360588"/>
                      <a:pt x="161985" y="392514"/>
                      <a:pt x="112526" y="392514"/>
                    </a:cubicBezTo>
                    <a:cubicBezTo>
                      <a:pt x="50506" y="392514"/>
                      <a:pt x="0" y="342270"/>
                      <a:pt x="0" y="279988"/>
                    </a:cubicBezTo>
                    <a:cubicBezTo>
                      <a:pt x="0" y="217706"/>
                      <a:pt x="50244" y="167462"/>
                      <a:pt x="112526" y="167462"/>
                    </a:cubicBezTo>
                    <a:cubicBezTo>
                      <a:pt x="161723" y="167462"/>
                      <a:pt x="203593" y="199127"/>
                      <a:pt x="218771" y="243090"/>
                    </a:cubicBezTo>
                    <a:cubicBezTo>
                      <a:pt x="224005" y="258268"/>
                      <a:pt x="237613" y="267689"/>
                      <a:pt x="253576" y="267689"/>
                    </a:cubicBezTo>
                    <a:lnTo>
                      <a:pt x="300418" y="267689"/>
                    </a:lnTo>
                    <a:cubicBezTo>
                      <a:pt x="314549" y="267689"/>
                      <a:pt x="326587" y="259838"/>
                      <a:pt x="333129" y="247277"/>
                    </a:cubicBezTo>
                    <a:cubicBezTo>
                      <a:pt x="333652" y="245969"/>
                      <a:pt x="334437" y="244660"/>
                      <a:pt x="335222" y="243614"/>
                    </a:cubicBezTo>
                    <a:cubicBezTo>
                      <a:pt x="347783" y="221632"/>
                      <a:pt x="370550" y="209071"/>
                      <a:pt x="394364" y="208286"/>
                    </a:cubicBezTo>
                    <a:cubicBezTo>
                      <a:pt x="408495" y="207762"/>
                      <a:pt x="420533" y="199912"/>
                      <a:pt x="426552" y="187089"/>
                    </a:cubicBezTo>
                    <a:lnTo>
                      <a:pt x="441468" y="154901"/>
                    </a:lnTo>
                    <a:cubicBezTo>
                      <a:pt x="447487" y="142079"/>
                      <a:pt x="445655" y="127686"/>
                      <a:pt x="437019" y="116695"/>
                    </a:cubicBezTo>
                    <a:cubicBezTo>
                      <a:pt x="434926" y="113816"/>
                      <a:pt x="432832" y="110938"/>
                      <a:pt x="431000" y="107798"/>
                    </a:cubicBezTo>
                    <a:cubicBezTo>
                      <a:pt x="411112" y="73516"/>
                      <a:pt x="422888" y="29553"/>
                      <a:pt x="457431" y="9664"/>
                    </a:cubicBezTo>
                    <a:cubicBezTo>
                      <a:pt x="491712" y="-10224"/>
                      <a:pt x="535676" y="1552"/>
                      <a:pt x="555564" y="36095"/>
                    </a:cubicBezTo>
                    <a:cubicBezTo>
                      <a:pt x="575452" y="70376"/>
                      <a:pt x="563676" y="114340"/>
                      <a:pt x="529395" y="134228"/>
                    </a:cubicBezTo>
                    <a:cubicBezTo>
                      <a:pt x="518666" y="140509"/>
                      <a:pt x="506890" y="143649"/>
                      <a:pt x="495376" y="143910"/>
                    </a:cubicBezTo>
                    <a:cubicBezTo>
                      <a:pt x="481244" y="144172"/>
                      <a:pt x="469207" y="152284"/>
                      <a:pt x="463188" y="165107"/>
                    </a:cubicBezTo>
                    <a:close/>
                  </a:path>
                </a:pathLst>
              </a:custGeom>
              <a:solidFill>
                <a:srgbClr val="26B9A0"/>
              </a:solidFill>
              <a:ln w="26059" cap="flat">
                <a:noFill/>
                <a:prstDash val="solid"/>
                <a:miter/>
              </a:ln>
            </p:spPr>
            <p:txBody>
              <a:bodyPr rtlCol="0" anchor="ctr"/>
              <a:lstStyle/>
              <a:p>
                <a:endParaRPr lang="en-US" sz="1050"/>
              </a:p>
            </p:txBody>
          </p:sp>
          <p:sp>
            <p:nvSpPr>
              <p:cNvPr id="66" name="Freeform: Shape 65">
                <a:extLst>
                  <a:ext uri="{FF2B5EF4-FFF2-40B4-BE49-F238E27FC236}">
                    <a16:creationId xmlns:a16="http://schemas.microsoft.com/office/drawing/2014/main" id="{784DB7F1-5D72-7E06-82A4-3553674F6B6A}"/>
                  </a:ext>
                </a:extLst>
              </p:cNvPr>
              <p:cNvSpPr/>
              <p:nvPr/>
            </p:nvSpPr>
            <p:spPr>
              <a:xfrm>
                <a:off x="6279685" y="2688308"/>
                <a:ext cx="324573" cy="429453"/>
              </a:xfrm>
              <a:custGeom>
                <a:avLst/>
                <a:gdLst>
                  <a:gd name="connsiteX0" fmla="*/ 216146 w 324573"/>
                  <a:gd name="connsiteY0" fmla="*/ 159719 h 429453"/>
                  <a:gd name="connsiteX1" fmla="*/ 192856 w 324573"/>
                  <a:gd name="connsiteY1" fmla="*/ 200542 h 429453"/>
                  <a:gd name="connsiteX2" fmla="*/ 197043 w 324573"/>
                  <a:gd name="connsiteY2" fmla="*/ 242935 h 429453"/>
                  <a:gd name="connsiteX3" fmla="*/ 209866 w 324573"/>
                  <a:gd name="connsiteY3" fmla="*/ 373256 h 429453"/>
                  <a:gd name="connsiteX4" fmla="*/ 56255 w 324573"/>
                  <a:gd name="connsiteY4" fmla="*/ 414341 h 429453"/>
                  <a:gd name="connsiteX5" fmla="*/ 15170 w 324573"/>
                  <a:gd name="connsiteY5" fmla="*/ 260730 h 429453"/>
                  <a:gd name="connsiteX6" fmla="*/ 133714 w 324573"/>
                  <a:gd name="connsiteY6" fmla="*/ 206561 h 429453"/>
                  <a:gd name="connsiteX7" fmla="*/ 172444 w 324573"/>
                  <a:gd name="connsiteY7" fmla="*/ 188766 h 429453"/>
                  <a:gd name="connsiteX8" fmla="*/ 195734 w 324573"/>
                  <a:gd name="connsiteY8" fmla="*/ 148204 h 429453"/>
                  <a:gd name="connsiteX9" fmla="*/ 194688 w 324573"/>
                  <a:gd name="connsiteY9" fmla="*/ 109736 h 429453"/>
                  <a:gd name="connsiteX10" fmla="*/ 192332 w 324573"/>
                  <a:gd name="connsiteY10" fmla="*/ 106073 h 429453"/>
                  <a:gd name="connsiteX11" fmla="*/ 218240 w 324573"/>
                  <a:gd name="connsiteY11" fmla="*/ 9510 h 429453"/>
                  <a:gd name="connsiteX12" fmla="*/ 315064 w 324573"/>
                  <a:gd name="connsiteY12" fmla="*/ 35417 h 429453"/>
                  <a:gd name="connsiteX13" fmla="*/ 289157 w 324573"/>
                  <a:gd name="connsiteY13" fmla="*/ 131980 h 429453"/>
                  <a:gd name="connsiteX14" fmla="*/ 250166 w 324573"/>
                  <a:gd name="connsiteY14" fmla="*/ 141401 h 429453"/>
                  <a:gd name="connsiteX15" fmla="*/ 216408 w 324573"/>
                  <a:gd name="connsiteY15" fmla="*/ 159719 h 42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573" h="429453">
                    <a:moveTo>
                      <a:pt x="216146" y="159719"/>
                    </a:moveTo>
                    <a:lnTo>
                      <a:pt x="192856" y="200542"/>
                    </a:lnTo>
                    <a:cubicBezTo>
                      <a:pt x="185005" y="214411"/>
                      <a:pt x="186575" y="230898"/>
                      <a:pt x="197043" y="242935"/>
                    </a:cubicBezTo>
                    <a:cubicBezTo>
                      <a:pt x="227922" y="278263"/>
                      <a:pt x="234726" y="330601"/>
                      <a:pt x="209866" y="373256"/>
                    </a:cubicBezTo>
                    <a:cubicBezTo>
                      <a:pt x="178725" y="426902"/>
                      <a:pt x="109901" y="445482"/>
                      <a:pt x="56255" y="414341"/>
                    </a:cubicBezTo>
                    <a:cubicBezTo>
                      <a:pt x="2347" y="383200"/>
                      <a:pt x="-15971" y="314376"/>
                      <a:pt x="15170" y="260730"/>
                    </a:cubicBezTo>
                    <a:cubicBezTo>
                      <a:pt x="39768" y="218075"/>
                      <a:pt x="87919" y="197663"/>
                      <a:pt x="133714" y="206561"/>
                    </a:cubicBezTo>
                    <a:cubicBezTo>
                      <a:pt x="149416" y="209701"/>
                      <a:pt x="164594" y="202636"/>
                      <a:pt x="172444" y="188766"/>
                    </a:cubicBezTo>
                    <a:lnTo>
                      <a:pt x="195734" y="148204"/>
                    </a:lnTo>
                    <a:cubicBezTo>
                      <a:pt x="202800" y="135905"/>
                      <a:pt x="202277" y="121512"/>
                      <a:pt x="194688" y="109736"/>
                    </a:cubicBezTo>
                    <a:cubicBezTo>
                      <a:pt x="193903" y="108690"/>
                      <a:pt x="193118" y="107381"/>
                      <a:pt x="192332" y="106073"/>
                    </a:cubicBezTo>
                    <a:cubicBezTo>
                      <a:pt x="172706" y="72315"/>
                      <a:pt x="184482" y="28875"/>
                      <a:pt x="218240" y="9510"/>
                    </a:cubicBezTo>
                    <a:cubicBezTo>
                      <a:pt x="251997" y="-10117"/>
                      <a:pt x="295438" y="1659"/>
                      <a:pt x="315064" y="35417"/>
                    </a:cubicBezTo>
                    <a:cubicBezTo>
                      <a:pt x="334691" y="69175"/>
                      <a:pt x="322915" y="112615"/>
                      <a:pt x="289157" y="131980"/>
                    </a:cubicBezTo>
                    <a:cubicBezTo>
                      <a:pt x="276858" y="139045"/>
                      <a:pt x="263250" y="142186"/>
                      <a:pt x="250166" y="141401"/>
                    </a:cubicBezTo>
                    <a:cubicBezTo>
                      <a:pt x="236034" y="140615"/>
                      <a:pt x="223473" y="147419"/>
                      <a:pt x="216408" y="159719"/>
                    </a:cubicBezTo>
                    <a:close/>
                  </a:path>
                </a:pathLst>
              </a:custGeom>
              <a:solidFill>
                <a:srgbClr val="20C0D7"/>
              </a:solidFill>
              <a:ln w="26059" cap="flat">
                <a:noFill/>
                <a:prstDash val="solid"/>
                <a:miter/>
              </a:ln>
            </p:spPr>
            <p:txBody>
              <a:bodyPr rtlCol="0" anchor="ctr"/>
              <a:lstStyle/>
              <a:p>
                <a:endParaRPr lang="en-US" sz="1050"/>
              </a:p>
            </p:txBody>
          </p:sp>
          <p:sp>
            <p:nvSpPr>
              <p:cNvPr id="67" name="Freeform: Shape 66">
                <a:extLst>
                  <a:ext uri="{FF2B5EF4-FFF2-40B4-BE49-F238E27FC236}">
                    <a16:creationId xmlns:a16="http://schemas.microsoft.com/office/drawing/2014/main" id="{2B28B27A-5D48-1538-E8E1-1467D159C9E2}"/>
                  </a:ext>
                </a:extLst>
              </p:cNvPr>
              <p:cNvSpPr/>
              <p:nvPr/>
            </p:nvSpPr>
            <p:spPr>
              <a:xfrm>
                <a:off x="6042129" y="2500766"/>
                <a:ext cx="431719" cy="347833"/>
              </a:xfrm>
              <a:custGeom>
                <a:avLst/>
                <a:gdLst>
                  <a:gd name="connsiteX0" fmla="*/ 207453 w 431719"/>
                  <a:gd name="connsiteY0" fmla="*/ 222435 h 347833"/>
                  <a:gd name="connsiteX1" fmla="*/ 213734 w 431719"/>
                  <a:gd name="connsiteY1" fmla="*/ 230809 h 347833"/>
                  <a:gd name="connsiteX2" fmla="*/ 246968 w 431719"/>
                  <a:gd name="connsiteY2" fmla="*/ 245202 h 347833"/>
                  <a:gd name="connsiteX3" fmla="*/ 276277 w 431719"/>
                  <a:gd name="connsiteY3" fmla="*/ 224267 h 347833"/>
                  <a:gd name="connsiteX4" fmla="*/ 308465 w 431719"/>
                  <a:gd name="connsiteY4" fmla="*/ 154658 h 347833"/>
                  <a:gd name="connsiteX5" fmla="*/ 303754 w 431719"/>
                  <a:gd name="connsiteY5" fmla="*/ 116451 h 347833"/>
                  <a:gd name="connsiteX6" fmla="*/ 288053 w 431719"/>
                  <a:gd name="connsiteY6" fmla="*/ 71703 h 347833"/>
                  <a:gd name="connsiteX7" fmla="*/ 359756 w 431719"/>
                  <a:gd name="connsiteY7" fmla="*/ 0 h 347833"/>
                  <a:gd name="connsiteX8" fmla="*/ 431720 w 431719"/>
                  <a:gd name="connsiteY8" fmla="*/ 71703 h 347833"/>
                  <a:gd name="connsiteX9" fmla="*/ 361849 w 431719"/>
                  <a:gd name="connsiteY9" fmla="*/ 143405 h 347833"/>
                  <a:gd name="connsiteX10" fmla="*/ 329662 w 431719"/>
                  <a:gd name="connsiteY10" fmla="*/ 164602 h 347833"/>
                  <a:gd name="connsiteX11" fmla="*/ 291717 w 431719"/>
                  <a:gd name="connsiteY11" fmla="*/ 246510 h 347833"/>
                  <a:gd name="connsiteX12" fmla="*/ 293025 w 431719"/>
                  <a:gd name="connsiteY12" fmla="*/ 279745 h 347833"/>
                  <a:gd name="connsiteX13" fmla="*/ 276016 w 431719"/>
                  <a:gd name="connsiteY13" fmla="*/ 341765 h 347833"/>
                  <a:gd name="connsiteX14" fmla="*/ 213472 w 431719"/>
                  <a:gd name="connsiteY14" fmla="*/ 325017 h 347833"/>
                  <a:gd name="connsiteX15" fmla="*/ 209285 w 431719"/>
                  <a:gd name="connsiteY15" fmla="*/ 288904 h 347833"/>
                  <a:gd name="connsiteX16" fmla="*/ 203266 w 431719"/>
                  <a:gd name="connsiteY16" fmla="*/ 256193 h 347833"/>
                  <a:gd name="connsiteX17" fmla="*/ 188612 w 431719"/>
                  <a:gd name="connsiteY17" fmla="*/ 237089 h 347833"/>
                  <a:gd name="connsiteX18" fmla="*/ 147788 w 431719"/>
                  <a:gd name="connsiteY18" fmla="*/ 224528 h 347833"/>
                  <a:gd name="connsiteX19" fmla="*/ 15112 w 431719"/>
                  <a:gd name="connsiteY19" fmla="*/ 174023 h 347833"/>
                  <a:gd name="connsiteX20" fmla="*/ 56198 w 431719"/>
                  <a:gd name="connsiteY20" fmla="*/ 20412 h 347833"/>
                  <a:gd name="connsiteX21" fmla="*/ 209808 w 431719"/>
                  <a:gd name="connsiteY21" fmla="*/ 61497 h 347833"/>
                  <a:gd name="connsiteX22" fmla="*/ 205883 w 431719"/>
                  <a:gd name="connsiteY22" fmla="*/ 180303 h 347833"/>
                  <a:gd name="connsiteX23" fmla="*/ 207192 w 431719"/>
                  <a:gd name="connsiteY23" fmla="*/ 222958 h 34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1719" h="347833">
                    <a:moveTo>
                      <a:pt x="207453" y="222435"/>
                    </a:moveTo>
                    <a:lnTo>
                      <a:pt x="213734" y="230809"/>
                    </a:lnTo>
                    <a:cubicBezTo>
                      <a:pt x="221584" y="241276"/>
                      <a:pt x="233622" y="246510"/>
                      <a:pt x="246968" y="245202"/>
                    </a:cubicBezTo>
                    <a:cubicBezTo>
                      <a:pt x="260053" y="243893"/>
                      <a:pt x="270782" y="236304"/>
                      <a:pt x="276277" y="224267"/>
                    </a:cubicBezTo>
                    <a:lnTo>
                      <a:pt x="308465" y="154658"/>
                    </a:lnTo>
                    <a:cubicBezTo>
                      <a:pt x="314484" y="141835"/>
                      <a:pt x="312652" y="127442"/>
                      <a:pt x="303754" y="116451"/>
                    </a:cubicBezTo>
                    <a:cubicBezTo>
                      <a:pt x="293810" y="104152"/>
                      <a:pt x="288053" y="88451"/>
                      <a:pt x="288053" y="71703"/>
                    </a:cubicBezTo>
                    <a:cubicBezTo>
                      <a:pt x="288053" y="31926"/>
                      <a:pt x="320241" y="0"/>
                      <a:pt x="359756" y="0"/>
                    </a:cubicBezTo>
                    <a:cubicBezTo>
                      <a:pt x="399271" y="0"/>
                      <a:pt x="431720" y="32188"/>
                      <a:pt x="431720" y="71703"/>
                    </a:cubicBezTo>
                    <a:cubicBezTo>
                      <a:pt x="431720" y="111217"/>
                      <a:pt x="400579" y="142358"/>
                      <a:pt x="361849" y="143405"/>
                    </a:cubicBezTo>
                    <a:cubicBezTo>
                      <a:pt x="347718" y="143667"/>
                      <a:pt x="335680" y="151779"/>
                      <a:pt x="329662" y="164602"/>
                    </a:cubicBezTo>
                    <a:lnTo>
                      <a:pt x="291717" y="246510"/>
                    </a:lnTo>
                    <a:cubicBezTo>
                      <a:pt x="286483" y="257501"/>
                      <a:pt x="287006" y="269277"/>
                      <a:pt x="293025" y="279745"/>
                    </a:cubicBezTo>
                    <a:cubicBezTo>
                      <a:pt x="305325" y="301465"/>
                      <a:pt x="297736" y="329204"/>
                      <a:pt x="276016" y="341765"/>
                    </a:cubicBezTo>
                    <a:cubicBezTo>
                      <a:pt x="254034" y="354326"/>
                      <a:pt x="226033" y="346737"/>
                      <a:pt x="213472" y="325017"/>
                    </a:cubicBezTo>
                    <a:cubicBezTo>
                      <a:pt x="206930" y="313502"/>
                      <a:pt x="205883" y="300418"/>
                      <a:pt x="209285" y="288904"/>
                    </a:cubicBezTo>
                    <a:cubicBezTo>
                      <a:pt x="212687" y="277389"/>
                      <a:pt x="210855" y="265875"/>
                      <a:pt x="203266" y="256193"/>
                    </a:cubicBezTo>
                    <a:lnTo>
                      <a:pt x="188612" y="237089"/>
                    </a:lnTo>
                    <a:cubicBezTo>
                      <a:pt x="178929" y="224267"/>
                      <a:pt x="162966" y="219295"/>
                      <a:pt x="147788" y="224528"/>
                    </a:cubicBezTo>
                    <a:cubicBezTo>
                      <a:pt x="98329" y="241015"/>
                      <a:pt x="42328" y="220865"/>
                      <a:pt x="15112" y="174023"/>
                    </a:cubicBezTo>
                    <a:cubicBezTo>
                      <a:pt x="-16028" y="120115"/>
                      <a:pt x="2551" y="51291"/>
                      <a:pt x="56198" y="20412"/>
                    </a:cubicBezTo>
                    <a:cubicBezTo>
                      <a:pt x="110105" y="-10729"/>
                      <a:pt x="178929" y="7851"/>
                      <a:pt x="209808" y="61497"/>
                    </a:cubicBezTo>
                    <a:cubicBezTo>
                      <a:pt x="232052" y="99965"/>
                      <a:pt x="228912" y="146022"/>
                      <a:pt x="205883" y="180303"/>
                    </a:cubicBezTo>
                    <a:cubicBezTo>
                      <a:pt x="196986" y="193387"/>
                      <a:pt x="197509" y="210135"/>
                      <a:pt x="207192" y="222958"/>
                    </a:cubicBezTo>
                    <a:close/>
                  </a:path>
                </a:pathLst>
              </a:custGeom>
              <a:solidFill>
                <a:srgbClr val="038AB8"/>
              </a:solidFill>
              <a:ln w="26059" cap="flat">
                <a:noFill/>
                <a:prstDash val="solid"/>
                <a:miter/>
              </a:ln>
            </p:spPr>
            <p:txBody>
              <a:bodyPr rtlCol="0" anchor="ctr"/>
              <a:lstStyle/>
              <a:p>
                <a:endParaRPr lang="en-US" sz="1050"/>
              </a:p>
            </p:txBody>
          </p:sp>
          <p:sp>
            <p:nvSpPr>
              <p:cNvPr id="68" name="Freeform: Shape 67">
                <a:extLst>
                  <a:ext uri="{FF2B5EF4-FFF2-40B4-BE49-F238E27FC236}">
                    <a16:creationId xmlns:a16="http://schemas.microsoft.com/office/drawing/2014/main" id="{ADA5EBC9-1F13-C1FE-E636-893E10AA13FA}"/>
                  </a:ext>
                </a:extLst>
              </p:cNvPr>
              <p:cNvSpPr/>
              <p:nvPr/>
            </p:nvSpPr>
            <p:spPr>
              <a:xfrm>
                <a:off x="5248634" y="2559819"/>
                <a:ext cx="347766" cy="581756"/>
              </a:xfrm>
              <a:custGeom>
                <a:avLst/>
                <a:gdLst>
                  <a:gd name="connsiteX0" fmla="*/ 138424 w 347766"/>
                  <a:gd name="connsiteY0" fmla="*/ 163121 h 581756"/>
                  <a:gd name="connsiteX1" fmla="*/ 123508 w 347766"/>
                  <a:gd name="connsiteY1" fmla="*/ 195308 h 581756"/>
                  <a:gd name="connsiteX2" fmla="*/ 128219 w 347766"/>
                  <a:gd name="connsiteY2" fmla="*/ 233515 h 581756"/>
                  <a:gd name="connsiteX3" fmla="*/ 134237 w 347766"/>
                  <a:gd name="connsiteY3" fmla="*/ 242412 h 581756"/>
                  <a:gd name="connsiteX4" fmla="*/ 138163 w 347766"/>
                  <a:gd name="connsiteY4" fmla="*/ 306264 h 581756"/>
                  <a:gd name="connsiteX5" fmla="*/ 143920 w 347766"/>
                  <a:gd name="connsiteY5" fmla="*/ 344470 h 581756"/>
                  <a:gd name="connsiteX6" fmla="*/ 152556 w 347766"/>
                  <a:gd name="connsiteY6" fmla="*/ 354676 h 581756"/>
                  <a:gd name="connsiteX7" fmla="*/ 193902 w 347766"/>
                  <a:gd name="connsiteY7" fmla="*/ 364882 h 581756"/>
                  <a:gd name="connsiteX8" fmla="*/ 291512 w 347766"/>
                  <a:gd name="connsiteY8" fmla="*/ 371948 h 581756"/>
                  <a:gd name="connsiteX9" fmla="*/ 332597 w 347766"/>
                  <a:gd name="connsiteY9" fmla="*/ 525559 h 581756"/>
                  <a:gd name="connsiteX10" fmla="*/ 178986 w 347766"/>
                  <a:gd name="connsiteY10" fmla="*/ 566644 h 581756"/>
                  <a:gd name="connsiteX11" fmla="*/ 137901 w 347766"/>
                  <a:gd name="connsiteY11" fmla="*/ 413033 h 581756"/>
                  <a:gd name="connsiteX12" fmla="*/ 138424 w 347766"/>
                  <a:gd name="connsiteY12" fmla="*/ 412248 h 581756"/>
                  <a:gd name="connsiteX13" fmla="*/ 134761 w 347766"/>
                  <a:gd name="connsiteY13" fmla="*/ 369854 h 581756"/>
                  <a:gd name="connsiteX14" fmla="*/ 126125 w 347766"/>
                  <a:gd name="connsiteY14" fmla="*/ 359648 h 581756"/>
                  <a:gd name="connsiteX15" fmla="*/ 89227 w 347766"/>
                  <a:gd name="connsiteY15" fmla="*/ 347872 h 581756"/>
                  <a:gd name="connsiteX16" fmla="*/ 9674 w 347766"/>
                  <a:gd name="connsiteY16" fmla="*/ 314115 h 581756"/>
                  <a:gd name="connsiteX17" fmla="*/ 35843 w 347766"/>
                  <a:gd name="connsiteY17" fmla="*/ 215982 h 581756"/>
                  <a:gd name="connsiteX18" fmla="*/ 69862 w 347766"/>
                  <a:gd name="connsiteY18" fmla="*/ 206299 h 581756"/>
                  <a:gd name="connsiteX19" fmla="*/ 102050 w 347766"/>
                  <a:gd name="connsiteY19" fmla="*/ 185102 h 581756"/>
                  <a:gd name="connsiteX20" fmla="*/ 116966 w 347766"/>
                  <a:gd name="connsiteY20" fmla="*/ 152915 h 581756"/>
                  <a:gd name="connsiteX21" fmla="*/ 112517 w 347766"/>
                  <a:gd name="connsiteY21" fmla="*/ 114708 h 581756"/>
                  <a:gd name="connsiteX22" fmla="*/ 106760 w 347766"/>
                  <a:gd name="connsiteY22" fmla="*/ 35417 h 581756"/>
                  <a:gd name="connsiteX23" fmla="*/ 203585 w 347766"/>
                  <a:gd name="connsiteY23" fmla="*/ 9510 h 581756"/>
                  <a:gd name="connsiteX24" fmla="*/ 229492 w 347766"/>
                  <a:gd name="connsiteY24" fmla="*/ 106334 h 581756"/>
                  <a:gd name="connsiteX25" fmla="*/ 170350 w 347766"/>
                  <a:gd name="connsiteY25" fmla="*/ 141662 h 581756"/>
                  <a:gd name="connsiteX26" fmla="*/ 138424 w 347766"/>
                  <a:gd name="connsiteY26" fmla="*/ 162859 h 58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766" h="581756">
                    <a:moveTo>
                      <a:pt x="138424" y="163121"/>
                    </a:moveTo>
                    <a:lnTo>
                      <a:pt x="123508" y="195308"/>
                    </a:lnTo>
                    <a:cubicBezTo>
                      <a:pt x="117489" y="208131"/>
                      <a:pt x="119321" y="222524"/>
                      <a:pt x="128219" y="233515"/>
                    </a:cubicBezTo>
                    <a:cubicBezTo>
                      <a:pt x="130312" y="236393"/>
                      <a:pt x="132406" y="239272"/>
                      <a:pt x="134237" y="242412"/>
                    </a:cubicBezTo>
                    <a:cubicBezTo>
                      <a:pt x="146013" y="262562"/>
                      <a:pt x="146537" y="286376"/>
                      <a:pt x="138163" y="306264"/>
                    </a:cubicBezTo>
                    <a:cubicBezTo>
                      <a:pt x="132667" y="319348"/>
                      <a:pt x="134761" y="333480"/>
                      <a:pt x="143920" y="344470"/>
                    </a:cubicBezTo>
                    <a:lnTo>
                      <a:pt x="152556" y="354676"/>
                    </a:lnTo>
                    <a:cubicBezTo>
                      <a:pt x="163023" y="366714"/>
                      <a:pt x="178986" y="370901"/>
                      <a:pt x="193902" y="364882"/>
                    </a:cubicBezTo>
                    <a:cubicBezTo>
                      <a:pt x="224781" y="352583"/>
                      <a:pt x="260633" y="354153"/>
                      <a:pt x="291512" y="371948"/>
                    </a:cubicBezTo>
                    <a:cubicBezTo>
                      <a:pt x="345420" y="403089"/>
                      <a:pt x="363738" y="471651"/>
                      <a:pt x="332597" y="525559"/>
                    </a:cubicBezTo>
                    <a:cubicBezTo>
                      <a:pt x="301456" y="579205"/>
                      <a:pt x="232632" y="597784"/>
                      <a:pt x="178986" y="566644"/>
                    </a:cubicBezTo>
                    <a:cubicBezTo>
                      <a:pt x="125078" y="535503"/>
                      <a:pt x="106760" y="466679"/>
                      <a:pt x="137901" y="413033"/>
                    </a:cubicBezTo>
                    <a:cubicBezTo>
                      <a:pt x="137901" y="412771"/>
                      <a:pt x="138163" y="412509"/>
                      <a:pt x="138424" y="412248"/>
                    </a:cubicBezTo>
                    <a:cubicBezTo>
                      <a:pt x="146537" y="398640"/>
                      <a:pt x="144967" y="381892"/>
                      <a:pt x="134761" y="369854"/>
                    </a:cubicBezTo>
                    <a:lnTo>
                      <a:pt x="126125" y="359648"/>
                    </a:lnTo>
                    <a:cubicBezTo>
                      <a:pt x="116966" y="348919"/>
                      <a:pt x="103097" y="344470"/>
                      <a:pt x="89227" y="347872"/>
                    </a:cubicBezTo>
                    <a:cubicBezTo>
                      <a:pt x="58871" y="355461"/>
                      <a:pt x="26160" y="342377"/>
                      <a:pt x="9674" y="314115"/>
                    </a:cubicBezTo>
                    <a:cubicBezTo>
                      <a:pt x="-10214" y="279834"/>
                      <a:pt x="1562" y="235870"/>
                      <a:pt x="35843" y="215982"/>
                    </a:cubicBezTo>
                    <a:cubicBezTo>
                      <a:pt x="46572" y="209701"/>
                      <a:pt x="58086" y="206561"/>
                      <a:pt x="69862" y="206299"/>
                    </a:cubicBezTo>
                    <a:cubicBezTo>
                      <a:pt x="83993" y="206037"/>
                      <a:pt x="96031" y="197925"/>
                      <a:pt x="102050" y="185102"/>
                    </a:cubicBezTo>
                    <a:lnTo>
                      <a:pt x="116966" y="152915"/>
                    </a:lnTo>
                    <a:cubicBezTo>
                      <a:pt x="122985" y="140092"/>
                      <a:pt x="121415" y="125961"/>
                      <a:pt x="112517" y="114708"/>
                    </a:cubicBezTo>
                    <a:cubicBezTo>
                      <a:pt x="94984" y="92727"/>
                      <a:pt x="91844" y="61324"/>
                      <a:pt x="106760" y="35417"/>
                    </a:cubicBezTo>
                    <a:cubicBezTo>
                      <a:pt x="126387" y="1659"/>
                      <a:pt x="169565" y="-10117"/>
                      <a:pt x="203585" y="9510"/>
                    </a:cubicBezTo>
                    <a:cubicBezTo>
                      <a:pt x="237343" y="29136"/>
                      <a:pt x="249118" y="72315"/>
                      <a:pt x="229492" y="106334"/>
                    </a:cubicBezTo>
                    <a:cubicBezTo>
                      <a:pt x="216931" y="128316"/>
                      <a:pt x="194164" y="140877"/>
                      <a:pt x="170350" y="141662"/>
                    </a:cubicBezTo>
                    <a:cubicBezTo>
                      <a:pt x="156219" y="142186"/>
                      <a:pt x="144443" y="150036"/>
                      <a:pt x="138424" y="162859"/>
                    </a:cubicBezTo>
                    <a:close/>
                  </a:path>
                </a:pathLst>
              </a:custGeom>
              <a:solidFill>
                <a:srgbClr val="6397D0"/>
              </a:solidFill>
              <a:ln w="26059" cap="flat">
                <a:noFill/>
                <a:prstDash val="solid"/>
                <a:miter/>
              </a:ln>
            </p:spPr>
            <p:txBody>
              <a:bodyPr rtlCol="0" anchor="ctr"/>
              <a:lstStyle/>
              <a:p>
                <a:endParaRPr lang="en-US" sz="1050"/>
              </a:p>
            </p:txBody>
          </p:sp>
          <p:sp>
            <p:nvSpPr>
              <p:cNvPr id="69" name="Freeform: Shape 68">
                <a:extLst>
                  <a:ext uri="{FF2B5EF4-FFF2-40B4-BE49-F238E27FC236}">
                    <a16:creationId xmlns:a16="http://schemas.microsoft.com/office/drawing/2014/main" id="{0F047B39-C4F2-A27C-76E7-1BA18ED4270E}"/>
                  </a:ext>
                </a:extLst>
              </p:cNvPr>
              <p:cNvSpPr/>
              <p:nvPr/>
            </p:nvSpPr>
            <p:spPr>
              <a:xfrm>
                <a:off x="5588297" y="2301884"/>
                <a:ext cx="494852" cy="440159"/>
              </a:xfrm>
              <a:custGeom>
                <a:avLst/>
                <a:gdLst>
                  <a:gd name="connsiteX0" fmla="*/ 112264 w 494852"/>
                  <a:gd name="connsiteY0" fmla="*/ 215631 h 440159"/>
                  <a:gd name="connsiteX1" fmla="*/ 113311 w 494852"/>
                  <a:gd name="connsiteY1" fmla="*/ 215631 h 440159"/>
                  <a:gd name="connsiteX2" fmla="*/ 148115 w 494852"/>
                  <a:gd name="connsiteY2" fmla="*/ 191294 h 440159"/>
                  <a:gd name="connsiteX3" fmla="*/ 152564 w 494852"/>
                  <a:gd name="connsiteY3" fmla="*/ 178733 h 440159"/>
                  <a:gd name="connsiteX4" fmla="*/ 144452 w 494852"/>
                  <a:gd name="connsiteY4" fmla="*/ 141050 h 440159"/>
                  <a:gd name="connsiteX5" fmla="*/ 133984 w 494852"/>
                  <a:gd name="connsiteY5" fmla="*/ 55216 h 440159"/>
                  <a:gd name="connsiteX6" fmla="*/ 232117 w 494852"/>
                  <a:gd name="connsiteY6" fmla="*/ 29047 h 440159"/>
                  <a:gd name="connsiteX7" fmla="*/ 257501 w 494852"/>
                  <a:gd name="connsiteY7" fmla="*/ 53646 h 440159"/>
                  <a:gd name="connsiteX8" fmla="*/ 292044 w 494852"/>
                  <a:gd name="connsiteY8" fmla="*/ 70917 h 440159"/>
                  <a:gd name="connsiteX9" fmla="*/ 327372 w 494852"/>
                  <a:gd name="connsiteY9" fmla="*/ 67777 h 440159"/>
                  <a:gd name="connsiteX10" fmla="*/ 358251 w 494852"/>
                  <a:gd name="connsiteY10" fmla="*/ 44749 h 440159"/>
                  <a:gd name="connsiteX11" fmla="*/ 423935 w 494852"/>
                  <a:gd name="connsiteY11" fmla="*/ 0 h 440159"/>
                  <a:gd name="connsiteX12" fmla="*/ 494852 w 494852"/>
                  <a:gd name="connsiteY12" fmla="*/ 70917 h 440159"/>
                  <a:gd name="connsiteX13" fmla="*/ 423935 w 494852"/>
                  <a:gd name="connsiteY13" fmla="*/ 141573 h 440159"/>
                  <a:gd name="connsiteX14" fmla="*/ 363746 w 494852"/>
                  <a:gd name="connsiteY14" fmla="*/ 108077 h 440159"/>
                  <a:gd name="connsiteX15" fmla="*/ 329465 w 494852"/>
                  <a:gd name="connsiteY15" fmla="*/ 90806 h 440159"/>
                  <a:gd name="connsiteX16" fmla="*/ 294137 w 494852"/>
                  <a:gd name="connsiteY16" fmla="*/ 93946 h 440159"/>
                  <a:gd name="connsiteX17" fmla="*/ 263258 w 494852"/>
                  <a:gd name="connsiteY17" fmla="*/ 116975 h 440159"/>
                  <a:gd name="connsiteX18" fmla="*/ 258548 w 494852"/>
                  <a:gd name="connsiteY18" fmla="*/ 126657 h 440159"/>
                  <a:gd name="connsiteX19" fmla="*/ 205163 w 494852"/>
                  <a:gd name="connsiteY19" fmla="*/ 161985 h 440159"/>
                  <a:gd name="connsiteX20" fmla="*/ 175069 w 494852"/>
                  <a:gd name="connsiteY20" fmla="*/ 186060 h 440159"/>
                  <a:gd name="connsiteX21" fmla="*/ 170621 w 494852"/>
                  <a:gd name="connsiteY21" fmla="*/ 198621 h 440159"/>
                  <a:gd name="connsiteX22" fmla="*/ 182397 w 494852"/>
                  <a:gd name="connsiteY22" fmla="*/ 239445 h 440159"/>
                  <a:gd name="connsiteX23" fmla="*/ 225052 w 494852"/>
                  <a:gd name="connsiteY23" fmla="*/ 327633 h 440159"/>
                  <a:gd name="connsiteX24" fmla="*/ 112526 w 494852"/>
                  <a:gd name="connsiteY24" fmla="*/ 440159 h 440159"/>
                  <a:gd name="connsiteX25" fmla="*/ 0 w 494852"/>
                  <a:gd name="connsiteY25" fmla="*/ 327633 h 440159"/>
                  <a:gd name="connsiteX26" fmla="*/ 112526 w 494852"/>
                  <a:gd name="connsiteY26" fmla="*/ 215108 h 4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4852" h="440159">
                    <a:moveTo>
                      <a:pt x="112264" y="215631"/>
                    </a:moveTo>
                    <a:lnTo>
                      <a:pt x="113311" y="215631"/>
                    </a:lnTo>
                    <a:cubicBezTo>
                      <a:pt x="129274" y="215631"/>
                      <a:pt x="142882" y="206210"/>
                      <a:pt x="148115" y="191294"/>
                    </a:cubicBezTo>
                    <a:lnTo>
                      <a:pt x="152564" y="178733"/>
                    </a:lnTo>
                    <a:cubicBezTo>
                      <a:pt x="157275" y="165387"/>
                      <a:pt x="154396" y="151256"/>
                      <a:pt x="144452" y="141050"/>
                    </a:cubicBezTo>
                    <a:cubicBezTo>
                      <a:pt x="122732" y="118545"/>
                      <a:pt x="117498" y="83740"/>
                      <a:pt x="133984" y="55216"/>
                    </a:cubicBezTo>
                    <a:cubicBezTo>
                      <a:pt x="153873" y="20935"/>
                      <a:pt x="197836" y="9159"/>
                      <a:pt x="232117" y="29047"/>
                    </a:cubicBezTo>
                    <a:cubicBezTo>
                      <a:pt x="242847" y="35066"/>
                      <a:pt x="251221" y="43702"/>
                      <a:pt x="257501" y="53646"/>
                    </a:cubicBezTo>
                    <a:cubicBezTo>
                      <a:pt x="264828" y="65945"/>
                      <a:pt x="277651" y="72226"/>
                      <a:pt x="292044" y="70917"/>
                    </a:cubicBezTo>
                    <a:lnTo>
                      <a:pt x="327372" y="67777"/>
                    </a:lnTo>
                    <a:cubicBezTo>
                      <a:pt x="341503" y="66469"/>
                      <a:pt x="353017" y="58095"/>
                      <a:pt x="358251" y="44749"/>
                    </a:cubicBezTo>
                    <a:cubicBezTo>
                      <a:pt x="368719" y="18580"/>
                      <a:pt x="394102" y="0"/>
                      <a:pt x="423935" y="0"/>
                    </a:cubicBezTo>
                    <a:cubicBezTo>
                      <a:pt x="462926" y="0"/>
                      <a:pt x="494852" y="31664"/>
                      <a:pt x="494852" y="70917"/>
                    </a:cubicBezTo>
                    <a:cubicBezTo>
                      <a:pt x="494852" y="110171"/>
                      <a:pt x="463188" y="141573"/>
                      <a:pt x="423935" y="141573"/>
                    </a:cubicBezTo>
                    <a:cubicBezTo>
                      <a:pt x="398551" y="141573"/>
                      <a:pt x="376308" y="128227"/>
                      <a:pt x="363746" y="108077"/>
                    </a:cubicBezTo>
                    <a:cubicBezTo>
                      <a:pt x="356158" y="96040"/>
                      <a:pt x="343597" y="89759"/>
                      <a:pt x="329465" y="90806"/>
                    </a:cubicBezTo>
                    <a:lnTo>
                      <a:pt x="294137" y="93946"/>
                    </a:lnTo>
                    <a:cubicBezTo>
                      <a:pt x="280006" y="95254"/>
                      <a:pt x="268492" y="103628"/>
                      <a:pt x="263258" y="116975"/>
                    </a:cubicBezTo>
                    <a:cubicBezTo>
                      <a:pt x="261950" y="120115"/>
                      <a:pt x="260380" y="123517"/>
                      <a:pt x="258548" y="126657"/>
                    </a:cubicBezTo>
                    <a:cubicBezTo>
                      <a:pt x="246772" y="147069"/>
                      <a:pt x="226622" y="159368"/>
                      <a:pt x="205163" y="161985"/>
                    </a:cubicBezTo>
                    <a:cubicBezTo>
                      <a:pt x="191032" y="163817"/>
                      <a:pt x="179780" y="172714"/>
                      <a:pt x="175069" y="186060"/>
                    </a:cubicBezTo>
                    <a:lnTo>
                      <a:pt x="170621" y="198621"/>
                    </a:lnTo>
                    <a:cubicBezTo>
                      <a:pt x="165387" y="213799"/>
                      <a:pt x="169836" y="229762"/>
                      <a:pt x="182397" y="239445"/>
                    </a:cubicBezTo>
                    <a:cubicBezTo>
                      <a:pt x="208304" y="260118"/>
                      <a:pt x="225052" y="291782"/>
                      <a:pt x="225052" y="327633"/>
                    </a:cubicBezTo>
                    <a:cubicBezTo>
                      <a:pt x="225052" y="389653"/>
                      <a:pt x="174808" y="440159"/>
                      <a:pt x="112526" y="440159"/>
                    </a:cubicBezTo>
                    <a:cubicBezTo>
                      <a:pt x="50244" y="440159"/>
                      <a:pt x="0" y="389915"/>
                      <a:pt x="0" y="327633"/>
                    </a:cubicBezTo>
                    <a:cubicBezTo>
                      <a:pt x="0" y="265352"/>
                      <a:pt x="50244" y="215108"/>
                      <a:pt x="112526" y="215108"/>
                    </a:cubicBezTo>
                    <a:close/>
                  </a:path>
                </a:pathLst>
              </a:custGeom>
              <a:solidFill>
                <a:srgbClr val="1964A7"/>
              </a:solidFill>
              <a:ln w="26059" cap="flat">
                <a:noFill/>
                <a:prstDash val="solid"/>
                <a:miter/>
              </a:ln>
            </p:spPr>
            <p:txBody>
              <a:bodyPr rtlCol="0" anchor="ctr"/>
              <a:lstStyle/>
              <a:p>
                <a:endParaRPr lang="en-US" sz="1050"/>
              </a:p>
            </p:txBody>
          </p:sp>
        </p:grpSp>
        <p:sp>
          <p:nvSpPr>
            <p:cNvPr id="52" name="!!text1">
              <a:extLst>
                <a:ext uri="{FF2B5EF4-FFF2-40B4-BE49-F238E27FC236}">
                  <a16:creationId xmlns:a16="http://schemas.microsoft.com/office/drawing/2014/main" id="{1E79EA40-5498-B523-681D-52835B7A2535}"/>
                </a:ext>
              </a:extLst>
            </p:cNvPr>
            <p:cNvSpPr txBox="1">
              <a:spLocks/>
            </p:cNvSpPr>
            <p:nvPr userDrawn="1"/>
          </p:nvSpPr>
          <p:spPr>
            <a:xfrm>
              <a:off x="1544164" y="682683"/>
              <a:ext cx="2369501" cy="677107"/>
            </a:xfrm>
            <a:prstGeom prst="rect">
              <a:avLst/>
            </a:prstGeom>
            <a:ln>
              <a:noFill/>
            </a:ln>
          </p:spPr>
          <p:txBody>
            <a:bodyPr vert="horz" wrap="square" lIns="91440" tIns="45720" rIns="91440" bIns="45720" rtlCol="0" anchor="t" anchorCtr="0">
              <a:spAutoFit/>
            </a:bodyPr>
            <a:lstStyle>
              <a:lvl1pPr algn="l" defTabSz="914400" rtl="0" eaLnBrk="1" latinLnBrk="0" hangingPunct="1">
                <a:lnSpc>
                  <a:spcPct val="90000"/>
                </a:lnSpc>
                <a:spcBef>
                  <a:spcPct val="0"/>
                </a:spcBef>
                <a:buNone/>
                <a:defRPr sz="3600" b="1" kern="1200">
                  <a:solidFill>
                    <a:srgbClr val="17468F"/>
                  </a:solidFill>
                  <a:latin typeface="+mn-lt"/>
                  <a:ea typeface="+mj-ea"/>
                  <a:cs typeface="+mj-cs"/>
                </a:defRPr>
              </a:lvl1pPr>
            </a:lstStyle>
            <a:p>
              <a:pPr algn="l">
                <a:lnSpc>
                  <a:spcPct val="100000"/>
                </a:lnSpc>
              </a:pPr>
              <a:r>
                <a:rPr lang="en-US" sz="2700" b="0" spc="225">
                  <a:solidFill>
                    <a:srgbClr val="1964A7"/>
                  </a:solidFill>
                  <a:latin typeface="Century Gothic" panose="020B0502020202020204" pitchFamily="34" charset="0"/>
                </a:rPr>
                <a:t>OPHDST</a:t>
              </a:r>
              <a:endParaRPr lang="en-US" sz="3000" b="0">
                <a:solidFill>
                  <a:srgbClr val="1964A7"/>
                </a:solidFill>
                <a:latin typeface="Century Gothic" panose="020B0502020202020204" pitchFamily="34" charset="0"/>
              </a:endParaRPr>
            </a:p>
          </p:txBody>
        </p:sp>
      </p:grpSp>
      <p:sp>
        <p:nvSpPr>
          <p:cNvPr id="70" name="Title 1">
            <a:extLst>
              <a:ext uri="{FF2B5EF4-FFF2-40B4-BE49-F238E27FC236}">
                <a16:creationId xmlns:a16="http://schemas.microsoft.com/office/drawing/2014/main" id="{3655CD1D-A0AB-D63D-EFCD-A1651AD0D4AB}"/>
              </a:ext>
            </a:extLst>
          </p:cNvPr>
          <p:cNvSpPr>
            <a:spLocks noGrp="1"/>
          </p:cNvSpPr>
          <p:nvPr>
            <p:ph type="ctrTitle"/>
          </p:nvPr>
        </p:nvSpPr>
        <p:spPr>
          <a:xfrm>
            <a:off x="816102" y="1235041"/>
            <a:ext cx="4848606" cy="1213543"/>
          </a:xfrm>
          <a:prstGeom prst="rect">
            <a:avLst/>
          </a:prstGeom>
        </p:spPr>
        <p:txBody>
          <a:bodyPr anchor="b">
            <a:normAutofit/>
          </a:bodyPr>
          <a:lstStyle>
            <a:lvl1pPr algn="l">
              <a:defRPr sz="3000" b="1">
                <a:solidFill>
                  <a:srgbClr val="1964A7"/>
                </a:solidFill>
              </a:defRPr>
            </a:lvl1pPr>
          </a:lstStyle>
          <a:p>
            <a:r>
              <a:rPr lang="en-US"/>
              <a:t>Click to edit Master title style</a:t>
            </a:r>
          </a:p>
        </p:txBody>
      </p:sp>
      <p:sp>
        <p:nvSpPr>
          <p:cNvPr id="71" name="Subtitle 2">
            <a:extLst>
              <a:ext uri="{FF2B5EF4-FFF2-40B4-BE49-F238E27FC236}">
                <a16:creationId xmlns:a16="http://schemas.microsoft.com/office/drawing/2014/main" id="{8AE59437-CF7B-D11D-3E0E-D767E4560C34}"/>
              </a:ext>
            </a:extLst>
          </p:cNvPr>
          <p:cNvSpPr>
            <a:spLocks noGrp="1"/>
          </p:cNvSpPr>
          <p:nvPr>
            <p:ph type="subTitle" idx="1"/>
          </p:nvPr>
        </p:nvSpPr>
        <p:spPr>
          <a:xfrm>
            <a:off x="816102" y="2517640"/>
            <a:ext cx="4848606" cy="897505"/>
          </a:xfrm>
        </p:spPr>
        <p:txBody>
          <a:bodyPr>
            <a:normAutofit/>
          </a:bodyPr>
          <a:lstStyle>
            <a:lvl1pPr marL="0" indent="0" algn="l">
              <a:buNone/>
              <a:defRPr sz="1500">
                <a:solidFill>
                  <a:srgbClr val="1964A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2915100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Section Head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EF95268-ED96-2778-9823-0BF4359F313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5275" t="22148" r="1" b="20971"/>
          <a:stretch/>
        </p:blipFill>
        <p:spPr>
          <a:xfrm>
            <a:off x="4055165" y="1"/>
            <a:ext cx="4772335" cy="5143499"/>
          </a:xfrm>
          <a:prstGeom prst="rect">
            <a:avLst/>
          </a:prstGeom>
        </p:spPr>
      </p:pic>
      <p:sp>
        <p:nvSpPr>
          <p:cNvPr id="7" name="Rectangle 6"/>
          <p:cNvSpPr/>
          <p:nvPr userDrawn="1"/>
        </p:nvSpPr>
        <p:spPr>
          <a:xfrm>
            <a:off x="502918" y="1229969"/>
            <a:ext cx="3552247" cy="2288485"/>
          </a:xfrm>
          <a:prstGeom prst="rect">
            <a:avLst/>
          </a:prstGeom>
          <a:solidFill>
            <a:srgbClr val="1964A7"/>
          </a:solidFill>
        </p:spPr>
        <p:txBody>
          <a:bodyPr vert="horz" lIns="34290" tIns="17145" rIns="34290" bIns="17145" rtlCol="0" anchor="t">
            <a:normAutofit/>
          </a:bodyPr>
          <a:lstStyle/>
          <a:p>
            <a:pPr lvl="0" eaLnBrk="1" hangingPunct="1">
              <a:lnSpc>
                <a:spcPct val="90000"/>
              </a:lnSpc>
              <a:spcBef>
                <a:spcPts val="375"/>
              </a:spcBef>
              <a:buFont typeface="Arial" panose="020B0604020202020204" pitchFamily="34" charset="0"/>
            </a:pPr>
            <a:endParaRPr lang="en-US" sz="1013" kern="1200">
              <a:solidFill>
                <a:schemeClr val="accent4"/>
              </a:solidFill>
              <a:latin typeface="Visuelt Pro Light" panose="020B0303040202040104" pitchFamily="34" charset="0"/>
            </a:endParaRPr>
          </a:p>
        </p:txBody>
      </p:sp>
      <p:sp>
        <p:nvSpPr>
          <p:cNvPr id="2" name="Title 1"/>
          <p:cNvSpPr>
            <a:spLocks noGrp="1"/>
          </p:cNvSpPr>
          <p:nvPr>
            <p:ph type="title"/>
          </p:nvPr>
        </p:nvSpPr>
        <p:spPr>
          <a:xfrm>
            <a:off x="614362" y="1319421"/>
            <a:ext cx="3328988" cy="2102126"/>
          </a:xfrm>
          <a:ln w="28575">
            <a:solidFill>
              <a:srgbClr val="FFC515"/>
            </a:solidFill>
          </a:ln>
        </p:spPr>
        <p:txBody>
          <a:bodyPr anchor="ctr" anchorCtr="0">
            <a:normAutofit/>
          </a:bodyPr>
          <a:lstStyle>
            <a:lvl1pPr>
              <a:defRPr lang="en-US" sz="2700" b="0" i="0" kern="1200" dirty="0">
                <a:solidFill>
                  <a:schemeClr val="bg1"/>
                </a:solidFill>
                <a:latin typeface="+mj-lt"/>
                <a:ea typeface="+mj-ea"/>
                <a:cs typeface="Arial" panose="020B0604020202020204" pitchFamily="34" charset="0"/>
              </a:defRPr>
            </a:lvl1pPr>
          </a:lstStyle>
          <a:p>
            <a:r>
              <a:rPr lang="en-US"/>
              <a:t>Click to edit Master title style</a:t>
            </a:r>
          </a:p>
        </p:txBody>
      </p:sp>
      <p:sp>
        <p:nvSpPr>
          <p:cNvPr id="6" name="Slide Number Placeholder 5"/>
          <p:cNvSpPr>
            <a:spLocks noGrp="1"/>
          </p:cNvSpPr>
          <p:nvPr>
            <p:ph type="sldNum" sz="quarter" idx="12"/>
          </p:nvPr>
        </p:nvSpPr>
        <p:spPr/>
        <p:txBody>
          <a:bodyPr/>
          <a:lstStyle>
            <a:lvl1pPr>
              <a:defRPr>
                <a:solidFill>
                  <a:srgbClr val="1964A7"/>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BF4529E0-ADB8-A2BD-0535-17E1D591889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4" name="Footer Placeholder 59">
            <a:extLst>
              <a:ext uri="{FF2B5EF4-FFF2-40B4-BE49-F238E27FC236}">
                <a16:creationId xmlns:a16="http://schemas.microsoft.com/office/drawing/2014/main" id="{F7B3F615-D8DA-067B-C281-2A1BFA8F0773}"/>
              </a:ext>
            </a:extLst>
          </p:cNvPr>
          <p:cNvSpPr>
            <a:spLocks noGrp="1"/>
          </p:cNvSpPr>
          <p:nvPr>
            <p:ph type="ftr" sz="quarter" idx="11"/>
          </p:nvPr>
        </p:nvSpPr>
        <p:spPr>
          <a:xfrm>
            <a:off x="984005" y="4728077"/>
            <a:ext cx="4219830" cy="273844"/>
          </a:xfrm>
        </p:spPr>
        <p:txBody>
          <a:bodyPr/>
          <a:lstStyle>
            <a:lvl1pPr>
              <a:defRPr>
                <a:solidFill>
                  <a:srgbClr val="1964A7"/>
                </a:solidFill>
              </a:defRPr>
            </a:lvl1pPr>
          </a:lstStyle>
          <a:p>
            <a:r>
              <a:rPr lang="en-US"/>
              <a:t>OFFICE OF PUBLIC HEALTH DATA, SURVEILLANCE, AND TECHNOLOGY</a:t>
            </a:r>
          </a:p>
        </p:txBody>
      </p:sp>
    </p:spTree>
    <p:extLst>
      <p:ext uri="{BB962C8B-B14F-4D97-AF65-F5344CB8AC3E}">
        <p14:creationId xmlns:p14="http://schemas.microsoft.com/office/powerpoint/2010/main" val="2718306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bg>
      <p:bgPr>
        <a:gradFill>
          <a:gsLst>
            <a:gs pos="48000">
              <a:srgbClr val="10416E"/>
            </a:gs>
            <a:gs pos="100000">
              <a:srgbClr val="1964A7"/>
            </a:gs>
          </a:gsLst>
          <a:lin ang="2700000" scaled="1"/>
        </a:gradFill>
        <a:effectLst/>
      </p:bgPr>
    </p:bg>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B4EFDE08-05DE-12F1-2D5B-E3EF603B40EC}"/>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7" name="Rectangle 6"/>
          <p:cNvSpPr/>
          <p:nvPr userDrawn="1"/>
        </p:nvSpPr>
        <p:spPr>
          <a:xfrm>
            <a:off x="502918" y="1229969"/>
            <a:ext cx="3552247" cy="2288485"/>
          </a:xfrm>
          <a:prstGeom prst="rect">
            <a:avLst/>
          </a:prstGeom>
          <a:solidFill>
            <a:schemeClr val="bg1"/>
          </a:solidFill>
        </p:spPr>
        <p:txBody>
          <a:bodyPr vert="horz" lIns="34290" tIns="17145" rIns="34290" bIns="17145" rtlCol="0" anchor="t">
            <a:normAutofit/>
          </a:bodyPr>
          <a:lstStyle/>
          <a:p>
            <a:pPr lvl="0" eaLnBrk="1" hangingPunct="1">
              <a:lnSpc>
                <a:spcPct val="90000"/>
              </a:lnSpc>
              <a:spcBef>
                <a:spcPts val="375"/>
              </a:spcBef>
              <a:buFont typeface="Arial" panose="020B0604020202020204" pitchFamily="34" charset="0"/>
            </a:pPr>
            <a:endParaRPr lang="en-US" sz="1013" kern="1200">
              <a:solidFill>
                <a:schemeClr val="accent4"/>
              </a:solidFill>
              <a:latin typeface="Visuelt Pro Light" panose="020B0303040202040104" pitchFamily="34" charset="0"/>
            </a:endParaRPr>
          </a:p>
        </p:txBody>
      </p:sp>
      <p:sp>
        <p:nvSpPr>
          <p:cNvPr id="6" name="Slide Number Placeholder 5"/>
          <p:cNvSpPr>
            <a:spLocks noGrp="1"/>
          </p:cNvSpPr>
          <p:nvPr>
            <p:ph type="sldNum" sz="quarter" idx="12"/>
          </p:nvPr>
        </p:nvSpPr>
        <p:spPr>
          <a:xfrm>
            <a:off x="6604254" y="4728077"/>
            <a:ext cx="2057400" cy="273844"/>
          </a:xfrm>
        </p:spPr>
        <p:txBody>
          <a:bodyPr/>
          <a:lstStyle>
            <a:lvl1pPr>
              <a:defRPr>
                <a:solidFill>
                  <a:schemeClr val="bg1"/>
                </a:solidFill>
              </a:defRPr>
            </a:lvl1pPr>
          </a:lstStyle>
          <a:p>
            <a:fld id="{07024CDC-CF68-4D8C-9225-2260FB816485}" type="slidenum">
              <a:rPr lang="en-US" smtClean="0"/>
              <a:pPr/>
              <a:t>‹#›</a:t>
            </a:fld>
            <a:endParaRPr lang="en-US"/>
          </a:p>
        </p:txBody>
      </p:sp>
      <p:pic>
        <p:nvPicPr>
          <p:cNvPr id="4" name="Graphic 3">
            <a:extLst>
              <a:ext uri="{FF2B5EF4-FFF2-40B4-BE49-F238E27FC236}">
                <a16:creationId xmlns:a16="http://schemas.microsoft.com/office/drawing/2014/main" id="{019BC042-81EA-C30F-A0B5-9394FA67680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5" name="Title 1">
            <a:extLst>
              <a:ext uri="{FF2B5EF4-FFF2-40B4-BE49-F238E27FC236}">
                <a16:creationId xmlns:a16="http://schemas.microsoft.com/office/drawing/2014/main" id="{C3F69C2E-00ED-7A23-2E39-DEEA0A67138C}"/>
              </a:ext>
            </a:extLst>
          </p:cNvPr>
          <p:cNvSpPr>
            <a:spLocks noGrp="1"/>
          </p:cNvSpPr>
          <p:nvPr>
            <p:ph type="title"/>
          </p:nvPr>
        </p:nvSpPr>
        <p:spPr>
          <a:xfrm>
            <a:off x="592932" y="1319421"/>
            <a:ext cx="3359770" cy="2102126"/>
          </a:xfrm>
          <a:ln w="28575">
            <a:solidFill>
              <a:schemeClr val="tx2"/>
            </a:solidFill>
          </a:ln>
        </p:spPr>
        <p:txBody>
          <a:bodyPr anchor="ctr" anchorCtr="0">
            <a:normAutofit/>
          </a:bodyPr>
          <a:lstStyle>
            <a:lvl1pPr>
              <a:defRPr lang="en-US" sz="2700" b="0" i="0" kern="1200" dirty="0">
                <a:solidFill>
                  <a:schemeClr val="accent1"/>
                </a:solidFill>
                <a:latin typeface="+mj-lt"/>
                <a:ea typeface="+mj-ea"/>
                <a:cs typeface="Arial" panose="020B0604020202020204" pitchFamily="34" charset="0"/>
              </a:defRPr>
            </a:lvl1pPr>
          </a:lstStyle>
          <a:p>
            <a:r>
              <a:rPr lang="en-US"/>
              <a:t>Click to edit Master title style</a:t>
            </a:r>
          </a:p>
        </p:txBody>
      </p:sp>
      <p:sp>
        <p:nvSpPr>
          <p:cNvPr id="2" name="Footer Placeholder 4">
            <a:extLst>
              <a:ext uri="{FF2B5EF4-FFF2-40B4-BE49-F238E27FC236}">
                <a16:creationId xmlns:a16="http://schemas.microsoft.com/office/drawing/2014/main" id="{7854A0CF-546D-F78E-AB08-4DE3B81A1741}"/>
              </a:ext>
            </a:extLst>
          </p:cNvPr>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Tree>
    <p:extLst>
      <p:ext uri="{BB962C8B-B14F-4D97-AF65-F5344CB8AC3E}">
        <p14:creationId xmlns:p14="http://schemas.microsoft.com/office/powerpoint/2010/main" val="18317609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Section Header">
    <p:bg>
      <p:bgPr>
        <a:gradFill>
          <a:gsLst>
            <a:gs pos="48000">
              <a:srgbClr val="10416E"/>
            </a:gs>
            <a:gs pos="100000">
              <a:srgbClr val="1964A7"/>
            </a:gs>
          </a:gsLst>
          <a:lin ang="2700000" scaled="1"/>
        </a:gradFill>
        <a:effectLst/>
      </p:bgPr>
    </p:bg>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B4EFDE08-05DE-12F1-2D5B-E3EF603B40EC}"/>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6" name="Slide Number Placeholder 5"/>
          <p:cNvSpPr>
            <a:spLocks noGrp="1"/>
          </p:cNvSpPr>
          <p:nvPr>
            <p:ph type="sldNum" sz="quarter" idx="12"/>
          </p:nvPr>
        </p:nvSpPr>
        <p:spPr>
          <a:xfrm>
            <a:off x="6604254" y="4728077"/>
            <a:ext cx="2057400" cy="273844"/>
          </a:xfrm>
        </p:spPr>
        <p:txBody>
          <a:bodyPr/>
          <a:lstStyle>
            <a:lvl1pPr>
              <a:defRPr>
                <a:solidFill>
                  <a:schemeClr val="bg1"/>
                </a:solidFill>
              </a:defRPr>
            </a:lvl1pPr>
          </a:lstStyle>
          <a:p>
            <a:fld id="{07024CDC-CF68-4D8C-9225-2260FB816485}" type="slidenum">
              <a:rPr lang="en-US" smtClean="0"/>
              <a:pPr/>
              <a:t>‹#›</a:t>
            </a:fld>
            <a:endParaRPr lang="en-US"/>
          </a:p>
        </p:txBody>
      </p:sp>
      <p:pic>
        <p:nvPicPr>
          <p:cNvPr id="4" name="Graphic 3">
            <a:extLst>
              <a:ext uri="{FF2B5EF4-FFF2-40B4-BE49-F238E27FC236}">
                <a16:creationId xmlns:a16="http://schemas.microsoft.com/office/drawing/2014/main" id="{019BC042-81EA-C30F-A0B5-9394FA67680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2" name="Footer Placeholder 4">
            <a:extLst>
              <a:ext uri="{FF2B5EF4-FFF2-40B4-BE49-F238E27FC236}">
                <a16:creationId xmlns:a16="http://schemas.microsoft.com/office/drawing/2014/main" id="{7854A0CF-546D-F78E-AB08-4DE3B81A1741}"/>
              </a:ext>
            </a:extLst>
          </p:cNvPr>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Tree>
    <p:extLst>
      <p:ext uri="{BB962C8B-B14F-4D97-AF65-F5344CB8AC3E}">
        <p14:creationId xmlns:p14="http://schemas.microsoft.com/office/powerpoint/2010/main" val="20089436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ection Header">
    <p:bg>
      <p:bgPr>
        <a:gradFill>
          <a:gsLst>
            <a:gs pos="48000">
              <a:srgbClr val="164E62"/>
            </a:gs>
            <a:gs pos="100000">
              <a:srgbClr val="08747A"/>
            </a:gs>
          </a:gsLst>
          <a:lin ang="2700000" scaled="1"/>
        </a:gra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32E92C93-2FA2-6127-A7CC-1BA259C314A2}"/>
              </a:ext>
            </a:extLst>
          </p:cNvPr>
          <p:cNvPicPr>
            <a:picLocks noChangeAspect="1"/>
          </p:cNvPicPr>
          <p:nvPr userDrawn="1"/>
        </p:nvPicPr>
        <p:blipFill rotWithShape="1">
          <a:blip r:embed="rId2">
            <a:alphaModFix amt="5000"/>
            <a:extLst>
              <a:ext uri="{28A0092B-C50C-407E-A947-70E740481C1C}">
                <a14:useLocalDpi xmlns:a14="http://schemas.microsoft.com/office/drawing/2010/main" val="0"/>
              </a:ext>
            </a:extLst>
          </a:blip>
          <a:srcRect l="43106" t="22168" b="20927"/>
          <a:stretch/>
        </p:blipFill>
        <p:spPr>
          <a:xfrm>
            <a:off x="3865491" y="-1"/>
            <a:ext cx="4959512" cy="5143501"/>
          </a:xfrm>
          <a:prstGeom prst="rect">
            <a:avLst/>
          </a:prstGeom>
        </p:spPr>
      </p:pic>
      <p:sp>
        <p:nvSpPr>
          <p:cNvPr id="7" name="Rectangle 6"/>
          <p:cNvSpPr/>
          <p:nvPr userDrawn="1"/>
        </p:nvSpPr>
        <p:spPr>
          <a:xfrm>
            <a:off x="502918" y="1229969"/>
            <a:ext cx="3552247" cy="2288485"/>
          </a:xfrm>
          <a:prstGeom prst="rect">
            <a:avLst/>
          </a:prstGeom>
          <a:solidFill>
            <a:schemeClr val="bg1"/>
          </a:solidFill>
        </p:spPr>
        <p:txBody>
          <a:bodyPr vert="horz" lIns="34290" tIns="17145" rIns="34290" bIns="17145" rtlCol="0" anchor="t">
            <a:normAutofit/>
          </a:bodyPr>
          <a:lstStyle/>
          <a:p>
            <a:pPr lvl="0" eaLnBrk="1" hangingPunct="1">
              <a:lnSpc>
                <a:spcPct val="90000"/>
              </a:lnSpc>
              <a:spcBef>
                <a:spcPts val="375"/>
              </a:spcBef>
              <a:buFont typeface="Arial" panose="020B0604020202020204" pitchFamily="34" charset="0"/>
            </a:pPr>
            <a:endParaRPr lang="en-US" sz="1013" kern="1200">
              <a:solidFill>
                <a:schemeClr val="accent4"/>
              </a:solidFill>
              <a:latin typeface="Visuelt Pro Light" panose="020B0303040202040104" pitchFamily="34" charset="0"/>
            </a:endParaRPr>
          </a:p>
        </p:txBody>
      </p:sp>
      <p:sp>
        <p:nvSpPr>
          <p:cNvPr id="2" name="Title 1"/>
          <p:cNvSpPr>
            <a:spLocks noGrp="1"/>
          </p:cNvSpPr>
          <p:nvPr>
            <p:ph type="title"/>
          </p:nvPr>
        </p:nvSpPr>
        <p:spPr>
          <a:xfrm>
            <a:off x="592931" y="1319421"/>
            <a:ext cx="3359771" cy="2102126"/>
          </a:xfrm>
          <a:ln w="28575">
            <a:solidFill>
              <a:schemeClr val="accent2"/>
            </a:solidFill>
          </a:ln>
        </p:spPr>
        <p:txBody>
          <a:bodyPr anchor="ctr" anchorCtr="0">
            <a:normAutofit/>
          </a:bodyPr>
          <a:lstStyle>
            <a:lvl1pPr>
              <a:defRPr lang="en-US" sz="2700" b="0" i="0" kern="1200" dirty="0">
                <a:solidFill>
                  <a:srgbClr val="164E62"/>
                </a:solidFill>
                <a:latin typeface="+mj-lt"/>
                <a:ea typeface="+mj-ea"/>
                <a:cs typeface="Arial" panose="020B0604020202020204" pitchFamily="34" charset="0"/>
              </a:defRPr>
            </a:lvl1pPr>
          </a:lstStyle>
          <a:p>
            <a:r>
              <a:rPr lang="en-US"/>
              <a:t>Click to edit Master title style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024CDC-CF68-4D8C-9225-2260FB816485}" type="slidenum">
              <a:rPr lang="en-US" smtClean="0"/>
              <a:pPr/>
              <a:t>‹#›</a:t>
            </a:fld>
            <a:endParaRPr lang="en-US"/>
          </a:p>
        </p:txBody>
      </p:sp>
      <p:pic>
        <p:nvPicPr>
          <p:cNvPr id="9" name="Graphic 8">
            <a:extLst>
              <a:ext uri="{FF2B5EF4-FFF2-40B4-BE49-F238E27FC236}">
                <a16:creationId xmlns:a16="http://schemas.microsoft.com/office/drawing/2014/main" id="{5D6D9260-20A6-B7F4-964C-9C70A618B25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5494" y="4719485"/>
            <a:ext cx="473961" cy="273844"/>
          </a:xfrm>
          <a:prstGeom prst="rect">
            <a:avLst/>
          </a:prstGeom>
        </p:spPr>
      </p:pic>
      <p:sp>
        <p:nvSpPr>
          <p:cNvPr id="3" name="Footer Placeholder 4">
            <a:extLst>
              <a:ext uri="{FF2B5EF4-FFF2-40B4-BE49-F238E27FC236}">
                <a16:creationId xmlns:a16="http://schemas.microsoft.com/office/drawing/2014/main" id="{AE279DCC-B008-858B-0B6E-5B662A2FA4A4}"/>
              </a:ext>
            </a:extLst>
          </p:cNvPr>
          <p:cNvSpPr>
            <a:spLocks noGrp="1"/>
          </p:cNvSpPr>
          <p:nvPr>
            <p:ph type="ftr" sz="quarter" idx="11"/>
          </p:nvPr>
        </p:nvSpPr>
        <p:spPr>
          <a:xfrm>
            <a:off x="989455" y="4728077"/>
            <a:ext cx="3362573" cy="273844"/>
          </a:xfrm>
        </p:spPr>
        <p:txBody>
          <a:bodyPr/>
          <a:lstStyle>
            <a:lvl1pPr>
              <a:defRPr>
                <a:solidFill>
                  <a:schemeClr val="bg1"/>
                </a:solidFill>
              </a:defRPr>
            </a:lvl1pPr>
          </a:lstStyle>
          <a:p>
            <a:r>
              <a:rPr lang="en-US"/>
              <a:t>OFFICE OF PUBLIC HEALTH DATA, SURVEILLANCE, AND TECHNOLOGY</a:t>
            </a:r>
          </a:p>
        </p:txBody>
      </p:sp>
    </p:spTree>
    <p:extLst>
      <p:ext uri="{BB962C8B-B14F-4D97-AF65-F5344CB8AC3E}">
        <p14:creationId xmlns:p14="http://schemas.microsoft.com/office/powerpoint/2010/main" val="4227587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08631B-6A4B-285C-EFF2-6B843416F1A3}"/>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3C1B31-C9C7-A64C-FD73-22179D9C4881}"/>
              </a:ext>
            </a:extLst>
          </p:cNvPr>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4617FE-C3E4-E3E8-09E4-886ED1382317}"/>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B58371C-58B1-BE42-BD88-C2ACD37C3029}" type="datetimeFigureOut">
              <a:rPr lang="en-US" smtClean="0"/>
              <a:t>10/24/24</a:t>
            </a:fld>
            <a:endParaRPr lang="en-US"/>
          </a:p>
        </p:txBody>
      </p:sp>
      <p:sp>
        <p:nvSpPr>
          <p:cNvPr id="5" name="Footer Placeholder 4">
            <a:extLst>
              <a:ext uri="{FF2B5EF4-FFF2-40B4-BE49-F238E27FC236}">
                <a16:creationId xmlns:a16="http://schemas.microsoft.com/office/drawing/2014/main" id="{98F61C92-AA2B-264B-26B1-9879702D0A9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9ABEE3-EFD8-FD02-CE44-1EED93213B1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583BB4C-DDB8-CA48-AEDF-00175AAF7367}" type="slidenum">
              <a:rPr lang="en-US" smtClean="0"/>
              <a:t>‹#›</a:t>
            </a:fld>
            <a:endParaRPr lang="en-US"/>
          </a:p>
        </p:txBody>
      </p:sp>
    </p:spTree>
    <p:extLst>
      <p:ext uri="{BB962C8B-B14F-4D97-AF65-F5344CB8AC3E}">
        <p14:creationId xmlns:p14="http://schemas.microsoft.com/office/powerpoint/2010/main" val="2740281199"/>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 id="2147483908" r:id="rId17"/>
    <p:sldLayoutId id="2147483909" r:id="rId18"/>
    <p:sldLayoutId id="2147483910" r:id="rId19"/>
    <p:sldLayoutId id="2147483911" r:id="rId20"/>
    <p:sldLayoutId id="2147483912" r:id="rId21"/>
    <p:sldLayoutId id="2147483913" r:id="rId22"/>
    <p:sldLayoutId id="2147483914" r:id="rId23"/>
    <p:sldLayoutId id="2147483915" r:id="rId24"/>
    <p:sldLayoutId id="2147483916" r:id="rId25"/>
    <p:sldLayoutId id="2147483919" r:id="rId26"/>
    <p:sldLayoutId id="2147483920"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mailto:DataEngagement@cdc.gov?subject=I'd%20like%20to%20learn%20more%20about%20CDC's%20Engagement%20Panel" TargetMode="External"/><Relationship Id="rId2" Type="http://schemas.openxmlformats.org/officeDocument/2006/relationships/notesSlide" Target="../notesSlides/notesSlide5.xml"/><Relationship Id="rId1" Type="http://schemas.openxmlformats.org/officeDocument/2006/relationships/slideLayout" Target="../slideLayouts/slideLayout2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8C106-FA6A-1464-2F21-8593E556BE99}"/>
              </a:ext>
            </a:extLst>
          </p:cNvPr>
          <p:cNvSpPr>
            <a:spLocks noGrp="1"/>
          </p:cNvSpPr>
          <p:nvPr>
            <p:ph type="ctrTitle"/>
          </p:nvPr>
        </p:nvSpPr>
        <p:spPr>
          <a:xfrm>
            <a:off x="816102" y="1247920"/>
            <a:ext cx="5011588" cy="1213543"/>
          </a:xfrm>
        </p:spPr>
        <p:txBody>
          <a:bodyPr/>
          <a:lstStyle/>
          <a:p>
            <a:r>
              <a:rPr lang="en-US" dirty="0"/>
              <a:t>Building Panels to Improve CX</a:t>
            </a:r>
          </a:p>
        </p:txBody>
      </p:sp>
      <p:sp>
        <p:nvSpPr>
          <p:cNvPr id="3" name="Subtitle 2">
            <a:extLst>
              <a:ext uri="{FF2B5EF4-FFF2-40B4-BE49-F238E27FC236}">
                <a16:creationId xmlns:a16="http://schemas.microsoft.com/office/drawing/2014/main" id="{747C7966-C18C-ECCA-BFA7-D423C4CE2FFF}"/>
              </a:ext>
            </a:extLst>
          </p:cNvPr>
          <p:cNvSpPr>
            <a:spLocks noGrp="1"/>
          </p:cNvSpPr>
          <p:nvPr>
            <p:ph type="subTitle" idx="1"/>
          </p:nvPr>
        </p:nvSpPr>
        <p:spPr/>
        <p:txBody>
          <a:bodyPr vert="horz" lIns="91440" tIns="45720" rIns="91440" bIns="45720" rtlCol="0" anchor="t">
            <a:normAutofit/>
          </a:bodyPr>
          <a:lstStyle/>
          <a:p>
            <a:r>
              <a:rPr lang="en-US" sz="1200" dirty="0"/>
              <a:t>CDC’s Engagement Panel</a:t>
            </a:r>
          </a:p>
          <a:p>
            <a:r>
              <a:rPr lang="en-US" sz="1200" dirty="0"/>
              <a:t>HHS CCSQ World Usability Day</a:t>
            </a:r>
          </a:p>
          <a:p>
            <a:r>
              <a:rPr lang="en-US" sz="1200" dirty="0"/>
              <a:t>Technology Strategy Office  //  Suzi Soroczak  //  November 14, 2024</a:t>
            </a:r>
          </a:p>
        </p:txBody>
      </p:sp>
    </p:spTree>
    <p:extLst>
      <p:ext uri="{BB962C8B-B14F-4D97-AF65-F5344CB8AC3E}">
        <p14:creationId xmlns:p14="http://schemas.microsoft.com/office/powerpoint/2010/main" val="2359537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6C303C61-7CDF-CC54-0D43-6D92B0BCD72E}"/>
              </a:ext>
            </a:extLst>
          </p:cNvPr>
          <p:cNvSpPr txBox="1">
            <a:spLocks/>
          </p:cNvSpPr>
          <p:nvPr/>
        </p:nvSpPr>
        <p:spPr>
          <a:xfrm>
            <a:off x="685800" y="1834092"/>
            <a:ext cx="8050924" cy="993775"/>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solidFill>
                  <a:schemeClr val="bg1"/>
                </a:solidFill>
              </a:rPr>
              <a:t>What have we accomplished so far?</a:t>
            </a:r>
          </a:p>
        </p:txBody>
      </p:sp>
    </p:spTree>
    <p:extLst>
      <p:ext uri="{BB962C8B-B14F-4D97-AF65-F5344CB8AC3E}">
        <p14:creationId xmlns:p14="http://schemas.microsoft.com/office/powerpoint/2010/main" val="553977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B04966-B34D-8E73-F7EA-51D324D059D3}"/>
              </a:ext>
            </a:extLst>
          </p:cNvPr>
          <p:cNvSpPr>
            <a:spLocks noGrp="1"/>
          </p:cNvSpPr>
          <p:nvPr>
            <p:ph type="title"/>
          </p:nvPr>
        </p:nvSpPr>
        <p:spPr/>
        <p:txBody>
          <a:bodyPr>
            <a:normAutofit fontScale="90000"/>
          </a:bodyPr>
          <a:lstStyle/>
          <a:p>
            <a:r>
              <a:rPr lang="en-US" dirty="0"/>
              <a:t>Built a Qualtrics XM Prototype</a:t>
            </a:r>
          </a:p>
        </p:txBody>
      </p:sp>
      <p:sp>
        <p:nvSpPr>
          <p:cNvPr id="5" name="Title 1">
            <a:extLst>
              <a:ext uri="{FF2B5EF4-FFF2-40B4-BE49-F238E27FC236}">
                <a16:creationId xmlns:a16="http://schemas.microsoft.com/office/drawing/2014/main" id="{FC036C62-5BA0-9B58-51F7-EBCD471DB97A}"/>
              </a:ext>
            </a:extLst>
          </p:cNvPr>
          <p:cNvSpPr txBox="1">
            <a:spLocks/>
          </p:cNvSpPr>
          <p:nvPr/>
        </p:nvSpPr>
        <p:spPr>
          <a:xfrm>
            <a:off x="5629302" y="1173537"/>
            <a:ext cx="3140493" cy="314349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en-US" sz="2800" b="1" kern="1200" dirty="0" smtClean="0">
                <a:solidFill>
                  <a:srgbClr val="32A0C2"/>
                </a:solidFill>
                <a:latin typeface="Arial"/>
                <a:ea typeface="+mj-ea"/>
                <a:cs typeface="Arial"/>
              </a:defRPr>
            </a:lvl1pPr>
          </a:lstStyle>
          <a:p>
            <a:pPr marL="200660" indent="-200660">
              <a:lnSpc>
                <a:spcPct val="71929"/>
              </a:lnSpc>
              <a:spcBef>
                <a:spcPts val="1275"/>
              </a:spcBef>
              <a:buClr>
                <a:srgbClr val="26B9A0"/>
              </a:buClr>
              <a:buSzPct val="120000"/>
              <a:buFont typeface="System Font Regular"/>
              <a:buChar char="▸"/>
            </a:pPr>
            <a:r>
              <a:rPr lang="en-US" sz="1200" b="0" dirty="0">
                <a:solidFill>
                  <a:srgbClr val="164E62"/>
                </a:solidFill>
                <a:latin typeface="Merriweather"/>
              </a:rPr>
              <a:t>Panel recruitment &amp; request process in place for greater HCD team</a:t>
            </a:r>
            <a:endParaRPr lang="en-US" dirty="0">
              <a:latin typeface="Merriweather"/>
            </a:endParaRPr>
          </a:p>
          <a:p>
            <a:pPr marL="200660" indent="-200660">
              <a:lnSpc>
                <a:spcPct val="71929"/>
              </a:lnSpc>
              <a:spcBef>
                <a:spcPts val="1275"/>
              </a:spcBef>
              <a:buClr>
                <a:srgbClr val="26B9A0"/>
              </a:buClr>
              <a:buSzPct val="120000"/>
              <a:buFont typeface="System Font Regular"/>
              <a:buChar char="▸"/>
            </a:pPr>
            <a:r>
              <a:rPr lang="en-US" sz="1200" b="0" dirty="0">
                <a:solidFill>
                  <a:srgbClr val="164E62"/>
                </a:solidFill>
                <a:latin typeface="Merriweather" pitchFamily="2" charset="77"/>
              </a:rPr>
              <a:t>Created a training guide for researchers for accessing the global list and for sending invitations</a:t>
            </a:r>
          </a:p>
          <a:p>
            <a:pPr marL="200660" indent="-200660">
              <a:lnSpc>
                <a:spcPct val="71929"/>
              </a:lnSpc>
              <a:spcBef>
                <a:spcPts val="1275"/>
              </a:spcBef>
              <a:buClr>
                <a:srgbClr val="26B9A0"/>
              </a:buClr>
              <a:buSzPct val="120000"/>
              <a:buFont typeface="System Font Regular"/>
              <a:buChar char="▸"/>
            </a:pPr>
            <a:r>
              <a:rPr lang="en-US" sz="1200" b="0" dirty="0">
                <a:solidFill>
                  <a:srgbClr val="164E62"/>
                </a:solidFill>
                <a:latin typeface="Merriweather" pitchFamily="2" charset="77"/>
              </a:rPr>
              <a:t>Received PRA approval</a:t>
            </a:r>
          </a:p>
          <a:p>
            <a:pPr marL="200660" indent="-200660">
              <a:lnSpc>
                <a:spcPct val="71929"/>
              </a:lnSpc>
              <a:spcBef>
                <a:spcPts val="1275"/>
              </a:spcBef>
              <a:buClr>
                <a:srgbClr val="26B9A0"/>
              </a:buClr>
              <a:buSzPct val="120000"/>
              <a:buFont typeface="System Font Regular"/>
              <a:buChar char="▸"/>
            </a:pPr>
            <a:r>
              <a:rPr lang="en-US" sz="1200" b="0" dirty="0">
                <a:solidFill>
                  <a:srgbClr val="164E62"/>
                </a:solidFill>
                <a:latin typeface="Merriweather"/>
              </a:rPr>
              <a:t>Created CDC branded email templates in Qualtrics</a:t>
            </a:r>
          </a:p>
        </p:txBody>
      </p:sp>
      <p:sp>
        <p:nvSpPr>
          <p:cNvPr id="6" name="Rectangle 5">
            <a:extLst>
              <a:ext uri="{FF2B5EF4-FFF2-40B4-BE49-F238E27FC236}">
                <a16:creationId xmlns:a16="http://schemas.microsoft.com/office/drawing/2014/main" id="{3FC032E1-2708-E4EB-A16B-F5355ABD02A8}"/>
              </a:ext>
            </a:extLst>
          </p:cNvPr>
          <p:cNvSpPr/>
          <p:nvPr/>
        </p:nvSpPr>
        <p:spPr>
          <a:xfrm>
            <a:off x="1381027" y="1541282"/>
            <a:ext cx="2658359" cy="1555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B40AC7E-39B1-2146-2D0F-7F19D807491F}"/>
              </a:ext>
            </a:extLst>
          </p:cNvPr>
          <p:cNvPicPr>
            <a:picLocks noChangeAspect="1"/>
          </p:cNvPicPr>
          <p:nvPr/>
        </p:nvPicPr>
        <p:blipFill>
          <a:blip r:embed="rId3"/>
          <a:stretch>
            <a:fillRect/>
          </a:stretch>
        </p:blipFill>
        <p:spPr>
          <a:xfrm>
            <a:off x="200025" y="1342397"/>
            <a:ext cx="5190296" cy="2458706"/>
          </a:xfrm>
          <a:prstGeom prst="rect">
            <a:avLst/>
          </a:prstGeom>
        </p:spPr>
      </p:pic>
    </p:spTree>
    <p:extLst>
      <p:ext uri="{BB962C8B-B14F-4D97-AF65-F5344CB8AC3E}">
        <p14:creationId xmlns:p14="http://schemas.microsoft.com/office/powerpoint/2010/main" val="3200859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BE87A-1644-8150-1B07-C887A65C4238}"/>
              </a:ext>
            </a:extLst>
          </p:cNvPr>
          <p:cNvSpPr>
            <a:spLocks noGrp="1"/>
          </p:cNvSpPr>
          <p:nvPr>
            <p:ph type="ctrTitle"/>
          </p:nvPr>
        </p:nvSpPr>
        <p:spPr/>
        <p:txBody>
          <a:bodyPr>
            <a:normAutofit/>
          </a:bodyPr>
          <a:lstStyle/>
          <a:p>
            <a:r>
              <a:rPr lang="en-US"/>
              <a:t>Engagement Panel</a:t>
            </a:r>
          </a:p>
        </p:txBody>
      </p:sp>
      <p:sp>
        <p:nvSpPr>
          <p:cNvPr id="3" name="Subtitle 2">
            <a:extLst>
              <a:ext uri="{FF2B5EF4-FFF2-40B4-BE49-F238E27FC236}">
                <a16:creationId xmlns:a16="http://schemas.microsoft.com/office/drawing/2014/main" id="{A5340C89-353D-AF2C-B4B7-1431A109882E}"/>
              </a:ext>
            </a:extLst>
          </p:cNvPr>
          <p:cNvSpPr>
            <a:spLocks noGrp="1"/>
          </p:cNvSpPr>
          <p:nvPr>
            <p:ph type="subTitle" idx="1"/>
          </p:nvPr>
        </p:nvSpPr>
        <p:spPr/>
        <p:txBody>
          <a:bodyPr/>
          <a:lstStyle/>
          <a:p>
            <a:r>
              <a:rPr lang="en-US"/>
              <a:t>In use</a:t>
            </a:r>
          </a:p>
        </p:txBody>
      </p:sp>
      <p:sp>
        <p:nvSpPr>
          <p:cNvPr id="4" name="Content Placeholder 3">
            <a:extLst>
              <a:ext uri="{FF2B5EF4-FFF2-40B4-BE49-F238E27FC236}">
                <a16:creationId xmlns:a16="http://schemas.microsoft.com/office/drawing/2014/main" id="{A68A970C-A6AB-1A4B-EA62-A74849D5E3E6}"/>
              </a:ext>
            </a:extLst>
          </p:cNvPr>
          <p:cNvSpPr>
            <a:spLocks noGrp="1"/>
          </p:cNvSpPr>
          <p:nvPr>
            <p:ph sz="quarter" idx="10"/>
          </p:nvPr>
        </p:nvSpPr>
        <p:spPr/>
        <p:txBody>
          <a:bodyPr vert="horz" lIns="91440" tIns="45720" rIns="91440" bIns="45720" rtlCol="0" anchor="t">
            <a:normAutofit/>
          </a:bodyPr>
          <a:lstStyle/>
          <a:p>
            <a:pPr marL="213995" indent="-213995">
              <a:lnSpc>
                <a:spcPct val="110000"/>
              </a:lnSpc>
              <a:spcBef>
                <a:spcPts val="900"/>
              </a:spcBef>
              <a:buClr>
                <a:srgbClr val="08747A"/>
              </a:buClr>
              <a:buFont typeface="System Font Regular"/>
              <a:buChar char="▸"/>
            </a:pPr>
            <a:r>
              <a:rPr lang="en-US" sz="1800" dirty="0">
                <a:solidFill>
                  <a:srgbClr val="26B9A0"/>
                </a:solidFill>
                <a:latin typeface="Merriweather"/>
              </a:rPr>
              <a:t>Grew panel to 250 members </a:t>
            </a:r>
            <a:r>
              <a:rPr lang="en-US" sz="1800" dirty="0">
                <a:solidFill>
                  <a:srgbClr val="164E62"/>
                </a:solidFill>
                <a:latin typeface="Merriweather"/>
              </a:rPr>
              <a:t>by invited past participants to opt-in</a:t>
            </a:r>
            <a:endParaRPr lang="en-US" sz="1800" dirty="0">
              <a:solidFill>
                <a:srgbClr val="26B9A0"/>
              </a:solidFill>
              <a:latin typeface="Merriweather"/>
            </a:endParaRPr>
          </a:p>
          <a:p>
            <a:pPr marL="213995" indent="-213995">
              <a:lnSpc>
                <a:spcPct val="110000"/>
              </a:lnSpc>
              <a:spcBef>
                <a:spcPts val="900"/>
              </a:spcBef>
              <a:buClr>
                <a:srgbClr val="08747A"/>
              </a:buClr>
              <a:buFont typeface="System Font Regular"/>
              <a:buChar char="▸"/>
            </a:pPr>
            <a:r>
              <a:rPr lang="en-US" sz="1800" dirty="0">
                <a:solidFill>
                  <a:srgbClr val="26B9A0"/>
                </a:solidFill>
                <a:latin typeface="Merriweather"/>
              </a:rPr>
              <a:t>Dedicated mailbox </a:t>
            </a:r>
            <a:r>
              <a:rPr lang="en-US" sz="1800" dirty="0">
                <a:solidFill>
                  <a:srgbClr val="164E62"/>
                </a:solidFill>
                <a:latin typeface="Merriweather"/>
              </a:rPr>
              <a:t>for engaging with customers</a:t>
            </a:r>
          </a:p>
          <a:p>
            <a:pPr marL="213995" indent="-213995">
              <a:lnSpc>
                <a:spcPct val="110000"/>
              </a:lnSpc>
              <a:spcBef>
                <a:spcPts val="900"/>
              </a:spcBef>
              <a:buClr>
                <a:srgbClr val="08747A"/>
              </a:buClr>
              <a:buFont typeface="System Font Regular"/>
              <a:buChar char="▸"/>
            </a:pPr>
            <a:r>
              <a:rPr lang="en-US" sz="1800" dirty="0">
                <a:solidFill>
                  <a:srgbClr val="26B9A0"/>
                </a:solidFill>
                <a:latin typeface="Merriweather" pitchFamily="2" charset="77"/>
              </a:rPr>
              <a:t>Internal panel request form </a:t>
            </a:r>
            <a:r>
              <a:rPr lang="en-US" sz="1800" dirty="0">
                <a:solidFill>
                  <a:srgbClr val="164E62"/>
                </a:solidFill>
                <a:latin typeface="Merriweather"/>
              </a:rPr>
              <a:t>is accessible to the office via our HCD SharePoint</a:t>
            </a:r>
            <a:endParaRPr lang="en-US" sz="1800" dirty="0">
              <a:solidFill>
                <a:srgbClr val="164E62"/>
              </a:solidFill>
              <a:latin typeface="Merriweather" pitchFamily="2" charset="77"/>
            </a:endParaRPr>
          </a:p>
        </p:txBody>
      </p:sp>
      <p:pic>
        <p:nvPicPr>
          <p:cNvPr id="7" name="Picture 6">
            <a:extLst>
              <a:ext uri="{FF2B5EF4-FFF2-40B4-BE49-F238E27FC236}">
                <a16:creationId xmlns:a16="http://schemas.microsoft.com/office/drawing/2014/main" id="{AA62C646-EDE5-9644-44A2-89926414A93E}"/>
              </a:ext>
            </a:extLst>
          </p:cNvPr>
          <p:cNvPicPr>
            <a:picLocks noChangeAspect="1"/>
          </p:cNvPicPr>
          <p:nvPr/>
        </p:nvPicPr>
        <p:blipFill>
          <a:blip r:embed="rId2"/>
          <a:stretch>
            <a:fillRect/>
          </a:stretch>
        </p:blipFill>
        <p:spPr>
          <a:xfrm>
            <a:off x="4479936" y="3216231"/>
            <a:ext cx="3024359" cy="1409972"/>
          </a:xfrm>
          <a:prstGeom prst="rect">
            <a:avLst/>
          </a:prstGeom>
        </p:spPr>
      </p:pic>
    </p:spTree>
    <p:extLst>
      <p:ext uri="{BB962C8B-B14F-4D97-AF65-F5344CB8AC3E}">
        <p14:creationId xmlns:p14="http://schemas.microsoft.com/office/powerpoint/2010/main" val="2115263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E52F2D-8254-B4A8-5AEE-5DF0C25C1B46}"/>
              </a:ext>
            </a:extLst>
          </p:cNvPr>
          <p:cNvSpPr>
            <a:spLocks noGrp="1"/>
          </p:cNvSpPr>
          <p:nvPr>
            <p:ph type="title"/>
          </p:nvPr>
        </p:nvSpPr>
        <p:spPr/>
        <p:txBody>
          <a:bodyPr>
            <a:normAutofit fontScale="90000"/>
          </a:bodyPr>
          <a:lstStyle/>
          <a:p>
            <a:r>
              <a:rPr lang="en-US" dirty="0"/>
              <a:t>Current lists and samples</a:t>
            </a:r>
          </a:p>
        </p:txBody>
      </p:sp>
      <p:pic>
        <p:nvPicPr>
          <p:cNvPr id="5" name="Picture 4">
            <a:extLst>
              <a:ext uri="{FF2B5EF4-FFF2-40B4-BE49-F238E27FC236}">
                <a16:creationId xmlns:a16="http://schemas.microsoft.com/office/drawing/2014/main" id="{6C73B626-C753-D713-EBB7-7B07BCB63D06}"/>
              </a:ext>
            </a:extLst>
          </p:cNvPr>
          <p:cNvPicPr>
            <a:picLocks noChangeAspect="1"/>
          </p:cNvPicPr>
          <p:nvPr/>
        </p:nvPicPr>
        <p:blipFill>
          <a:blip r:embed="rId2"/>
          <a:stretch>
            <a:fillRect/>
          </a:stretch>
        </p:blipFill>
        <p:spPr>
          <a:xfrm>
            <a:off x="685800" y="1174102"/>
            <a:ext cx="7772400" cy="2971075"/>
          </a:xfrm>
          <a:prstGeom prst="rect">
            <a:avLst/>
          </a:prstGeom>
        </p:spPr>
      </p:pic>
    </p:spTree>
    <p:extLst>
      <p:ext uri="{BB962C8B-B14F-4D97-AF65-F5344CB8AC3E}">
        <p14:creationId xmlns:p14="http://schemas.microsoft.com/office/powerpoint/2010/main" val="2152426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1F86A-F16A-0402-F5C8-638799B6BCEC}"/>
              </a:ext>
            </a:extLst>
          </p:cNvPr>
          <p:cNvSpPr>
            <a:spLocks noGrp="1"/>
          </p:cNvSpPr>
          <p:nvPr>
            <p:ph type="ctrTitle"/>
          </p:nvPr>
        </p:nvSpPr>
        <p:spPr/>
        <p:txBody>
          <a:bodyPr/>
          <a:lstStyle/>
          <a:p>
            <a:r>
              <a:rPr lang="en-US">
                <a:cs typeface="Calibri Light"/>
              </a:rPr>
              <a:t>Demographics</a:t>
            </a:r>
          </a:p>
        </p:txBody>
      </p:sp>
      <p:sp>
        <p:nvSpPr>
          <p:cNvPr id="3" name="Subtitle 2">
            <a:extLst>
              <a:ext uri="{FF2B5EF4-FFF2-40B4-BE49-F238E27FC236}">
                <a16:creationId xmlns:a16="http://schemas.microsoft.com/office/drawing/2014/main" id="{9BEF21AA-5BC0-EDD5-79AA-042D33ED356B}"/>
              </a:ext>
            </a:extLst>
          </p:cNvPr>
          <p:cNvSpPr>
            <a:spLocks noGrp="1"/>
          </p:cNvSpPr>
          <p:nvPr>
            <p:ph type="subTitle" idx="1"/>
          </p:nvPr>
        </p:nvSpPr>
        <p:spPr/>
        <p:txBody>
          <a:bodyPr vert="horz" lIns="91440" tIns="45720" rIns="91440" bIns="45720" rtlCol="0" anchor="t">
            <a:normAutofit/>
          </a:bodyPr>
          <a:lstStyle/>
          <a:p>
            <a:r>
              <a:rPr lang="en-US"/>
              <a:t>Reach</a:t>
            </a:r>
          </a:p>
        </p:txBody>
      </p:sp>
      <p:graphicFrame>
        <p:nvGraphicFramePr>
          <p:cNvPr id="6" name="Table 6">
            <a:extLst>
              <a:ext uri="{FF2B5EF4-FFF2-40B4-BE49-F238E27FC236}">
                <a16:creationId xmlns:a16="http://schemas.microsoft.com/office/drawing/2014/main" id="{A3C1572F-F5BC-DB12-DB8F-7E288E9AE67D}"/>
              </a:ext>
            </a:extLst>
          </p:cNvPr>
          <p:cNvGraphicFramePr>
            <a:graphicFrameLocks noGrp="1"/>
          </p:cNvGraphicFramePr>
          <p:nvPr>
            <p:extLst>
              <p:ext uri="{D42A27DB-BD31-4B8C-83A1-F6EECF244321}">
                <p14:modId xmlns:p14="http://schemas.microsoft.com/office/powerpoint/2010/main" val="2853804022"/>
              </p:ext>
            </p:extLst>
          </p:nvPr>
        </p:nvGraphicFramePr>
        <p:xfrm>
          <a:off x="6986094" y="4186768"/>
          <a:ext cx="1991047" cy="609324"/>
        </p:xfrm>
        <a:graphic>
          <a:graphicData uri="http://schemas.openxmlformats.org/drawingml/2006/table">
            <a:tbl>
              <a:tblPr firstRow="1" bandRow="1">
                <a:tableStyleId>{5C22544A-7EE6-4342-B048-85BDC9FD1C3A}</a:tableStyleId>
              </a:tblPr>
              <a:tblGrid>
                <a:gridCol w="1565541">
                  <a:extLst>
                    <a:ext uri="{9D8B030D-6E8A-4147-A177-3AD203B41FA5}">
                      <a16:colId xmlns:a16="http://schemas.microsoft.com/office/drawing/2014/main" val="600832952"/>
                    </a:ext>
                  </a:extLst>
                </a:gridCol>
                <a:gridCol w="425506">
                  <a:extLst>
                    <a:ext uri="{9D8B030D-6E8A-4147-A177-3AD203B41FA5}">
                      <a16:colId xmlns:a16="http://schemas.microsoft.com/office/drawing/2014/main" val="15906254"/>
                    </a:ext>
                  </a:extLst>
                </a:gridCol>
              </a:tblGrid>
              <a:tr h="154848">
                <a:tc>
                  <a:txBody>
                    <a:bodyPr/>
                    <a:lstStyle/>
                    <a:p>
                      <a:r>
                        <a:rPr lang="en-US" sz="800"/>
                        <a:t>Territory or Tribal Nation</a:t>
                      </a:r>
                    </a:p>
                  </a:txBody>
                  <a:tcPr marL="40548" marR="40548" marT="20274" marB="20274"/>
                </a:tc>
                <a:tc>
                  <a:txBody>
                    <a:bodyPr/>
                    <a:lstStyle/>
                    <a:p>
                      <a:r>
                        <a:rPr lang="en-US" sz="800"/>
                        <a:t>Count</a:t>
                      </a:r>
                    </a:p>
                  </a:txBody>
                  <a:tcPr marL="40548" marR="40548" marT="20274" marB="20274"/>
                </a:tc>
                <a:extLst>
                  <a:ext uri="{0D108BD9-81ED-4DB2-BD59-A6C34878D82A}">
                    <a16:rowId xmlns:a16="http://schemas.microsoft.com/office/drawing/2014/main" val="1003955280"/>
                  </a:ext>
                </a:extLst>
              </a:tr>
              <a:tr h="269148">
                <a:tc>
                  <a:txBody>
                    <a:bodyPr/>
                    <a:lstStyle/>
                    <a:p>
                      <a:r>
                        <a:rPr lang="en-US" sz="800"/>
                        <a:t>Commonwealth of the N Mariana Islands</a:t>
                      </a:r>
                    </a:p>
                  </a:txBody>
                  <a:tcPr marL="40548" marR="40548" marT="20274" marB="20274"/>
                </a:tc>
                <a:tc>
                  <a:txBody>
                    <a:bodyPr/>
                    <a:lstStyle/>
                    <a:p>
                      <a:r>
                        <a:rPr lang="en-US" sz="800"/>
                        <a:t>1</a:t>
                      </a:r>
                    </a:p>
                  </a:txBody>
                  <a:tcPr marL="40548" marR="40548" marT="20274" marB="20274"/>
                </a:tc>
                <a:extLst>
                  <a:ext uri="{0D108BD9-81ED-4DB2-BD59-A6C34878D82A}">
                    <a16:rowId xmlns:a16="http://schemas.microsoft.com/office/drawing/2014/main" val="220421009"/>
                  </a:ext>
                </a:extLst>
              </a:tr>
              <a:tr h="154848">
                <a:tc>
                  <a:txBody>
                    <a:bodyPr/>
                    <a:lstStyle/>
                    <a:p>
                      <a:r>
                        <a:rPr lang="en-US" sz="800"/>
                        <a:t>Chickasaw Nation</a:t>
                      </a:r>
                    </a:p>
                  </a:txBody>
                  <a:tcPr marL="40548" marR="40548" marT="20274" marB="20274"/>
                </a:tc>
                <a:tc>
                  <a:txBody>
                    <a:bodyPr/>
                    <a:lstStyle/>
                    <a:p>
                      <a:r>
                        <a:rPr lang="en-US" sz="800"/>
                        <a:t>1</a:t>
                      </a:r>
                    </a:p>
                  </a:txBody>
                  <a:tcPr marL="40548" marR="40548" marT="20274" marB="20274"/>
                </a:tc>
                <a:extLst>
                  <a:ext uri="{0D108BD9-81ED-4DB2-BD59-A6C34878D82A}">
                    <a16:rowId xmlns:a16="http://schemas.microsoft.com/office/drawing/2014/main" val="2345475078"/>
                  </a:ext>
                </a:extLst>
              </a:tr>
            </a:tbl>
          </a:graphicData>
        </a:graphic>
      </p:graphicFrame>
      <p:pic>
        <p:nvPicPr>
          <p:cNvPr id="10" name="Picture 9">
            <a:extLst>
              <a:ext uri="{FF2B5EF4-FFF2-40B4-BE49-F238E27FC236}">
                <a16:creationId xmlns:a16="http://schemas.microsoft.com/office/drawing/2014/main" id="{AF823285-CDD8-E2B7-C562-DF6EC51851F9}"/>
              </a:ext>
            </a:extLst>
          </p:cNvPr>
          <p:cNvPicPr>
            <a:picLocks noChangeAspect="1"/>
          </p:cNvPicPr>
          <p:nvPr/>
        </p:nvPicPr>
        <p:blipFill rotWithShape="1">
          <a:blip r:embed="rId3"/>
          <a:srcRect l="1516" r="-1"/>
          <a:stretch/>
        </p:blipFill>
        <p:spPr>
          <a:xfrm>
            <a:off x="3850481" y="397580"/>
            <a:ext cx="4714876" cy="3697194"/>
          </a:xfrm>
          <a:prstGeom prst="rect">
            <a:avLst/>
          </a:prstGeom>
        </p:spPr>
      </p:pic>
    </p:spTree>
    <p:extLst>
      <p:ext uri="{BB962C8B-B14F-4D97-AF65-F5344CB8AC3E}">
        <p14:creationId xmlns:p14="http://schemas.microsoft.com/office/powerpoint/2010/main" val="666046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7E51D-95B2-6639-72A7-75EF1C722007}"/>
              </a:ext>
            </a:extLst>
          </p:cNvPr>
          <p:cNvSpPr>
            <a:spLocks noGrp="1"/>
          </p:cNvSpPr>
          <p:nvPr>
            <p:ph type="ctrTitle"/>
          </p:nvPr>
        </p:nvSpPr>
        <p:spPr>
          <a:xfrm>
            <a:off x="402940" y="1243218"/>
            <a:ext cx="2690033" cy="1213543"/>
          </a:xfrm>
        </p:spPr>
        <p:txBody>
          <a:bodyPr/>
          <a:lstStyle/>
          <a:p>
            <a:r>
              <a:rPr lang="en-US">
                <a:cs typeface="Calibri Light"/>
              </a:rPr>
              <a:t>Demographics</a:t>
            </a:r>
            <a:endParaRPr lang="en-US"/>
          </a:p>
        </p:txBody>
      </p:sp>
      <p:sp>
        <p:nvSpPr>
          <p:cNvPr id="3" name="Subtitle 2">
            <a:extLst>
              <a:ext uri="{FF2B5EF4-FFF2-40B4-BE49-F238E27FC236}">
                <a16:creationId xmlns:a16="http://schemas.microsoft.com/office/drawing/2014/main" id="{79F18A60-F561-1620-6D2B-33C7CF650176}"/>
              </a:ext>
            </a:extLst>
          </p:cNvPr>
          <p:cNvSpPr>
            <a:spLocks noGrp="1"/>
          </p:cNvSpPr>
          <p:nvPr>
            <p:ph type="subTitle" idx="1"/>
          </p:nvPr>
        </p:nvSpPr>
        <p:spPr/>
        <p:txBody>
          <a:bodyPr vert="horz" lIns="91440" tIns="45720" rIns="91440" bIns="45720" rtlCol="0" anchor="t">
            <a:normAutofit/>
          </a:bodyPr>
          <a:lstStyle/>
          <a:p>
            <a:r>
              <a:rPr lang="en-US" dirty="0">
                <a:cs typeface="Calibri"/>
              </a:rPr>
              <a:t>Organization type</a:t>
            </a:r>
            <a:endParaRPr lang="en-US" dirty="0"/>
          </a:p>
        </p:txBody>
      </p:sp>
      <p:pic>
        <p:nvPicPr>
          <p:cNvPr id="6" name="Picture 5">
            <a:extLst>
              <a:ext uri="{FF2B5EF4-FFF2-40B4-BE49-F238E27FC236}">
                <a16:creationId xmlns:a16="http://schemas.microsoft.com/office/drawing/2014/main" id="{2EFD2353-BD44-942E-15E7-3D99D4CDDF8F}"/>
              </a:ext>
            </a:extLst>
          </p:cNvPr>
          <p:cNvPicPr>
            <a:picLocks noChangeAspect="1"/>
          </p:cNvPicPr>
          <p:nvPr/>
        </p:nvPicPr>
        <p:blipFill>
          <a:blip r:embed="rId2"/>
          <a:stretch>
            <a:fillRect/>
          </a:stretch>
        </p:blipFill>
        <p:spPr>
          <a:xfrm>
            <a:off x="3691721" y="601099"/>
            <a:ext cx="5377647" cy="3825554"/>
          </a:xfrm>
          <a:prstGeom prst="rect">
            <a:avLst/>
          </a:prstGeom>
        </p:spPr>
      </p:pic>
    </p:spTree>
    <p:extLst>
      <p:ext uri="{BB962C8B-B14F-4D97-AF65-F5344CB8AC3E}">
        <p14:creationId xmlns:p14="http://schemas.microsoft.com/office/powerpoint/2010/main" val="3455011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00DEC530-0C42-8FAB-0B6D-B4336B34E817}"/>
              </a:ext>
            </a:extLst>
          </p:cNvPr>
          <p:cNvSpPr txBox="1">
            <a:spLocks/>
          </p:cNvSpPr>
          <p:nvPr/>
        </p:nvSpPr>
        <p:spPr>
          <a:xfrm>
            <a:off x="685800" y="1834092"/>
            <a:ext cx="8050924" cy="993775"/>
          </a:xfrm>
          <a:prstGeom prst="rect">
            <a:avLst/>
          </a:prstGeom>
        </p:spPr>
        <p:txBody>
          <a:bodyPr lIns="91440" tIns="45720" rIns="91440" bIns="45720" anchor="t"/>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cs typeface="Calibri Light"/>
              </a:rPr>
              <a:t>Tooling &amp; Cost Comparison</a:t>
            </a:r>
          </a:p>
        </p:txBody>
      </p:sp>
    </p:spTree>
    <p:extLst>
      <p:ext uri="{BB962C8B-B14F-4D97-AF65-F5344CB8AC3E}">
        <p14:creationId xmlns:p14="http://schemas.microsoft.com/office/powerpoint/2010/main" val="288863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125927-BB6D-F2CC-C488-934DE9B6CED1}"/>
              </a:ext>
            </a:extLst>
          </p:cNvPr>
          <p:cNvSpPr>
            <a:spLocks noGrp="1"/>
          </p:cNvSpPr>
          <p:nvPr>
            <p:ph sz="quarter" idx="10"/>
          </p:nvPr>
        </p:nvSpPr>
        <p:spPr/>
        <p:txBody>
          <a:bodyPr vert="horz" lIns="91440" tIns="45720" rIns="91440" bIns="45720" rtlCol="0" anchor="t">
            <a:normAutofit/>
          </a:bodyPr>
          <a:lstStyle/>
          <a:p>
            <a:pPr marL="0" indent="0">
              <a:buNone/>
            </a:pPr>
            <a:r>
              <a:rPr lang="en-US" sz="1600" dirty="0" err="1">
                <a:solidFill>
                  <a:srgbClr val="1964A7"/>
                </a:solidFill>
                <a:ea typeface="+mn-lt"/>
                <a:cs typeface="+mn-lt"/>
              </a:rPr>
              <a:t>REDCap</a:t>
            </a:r>
            <a:endParaRPr lang="en-US" sz="1600" b="0" dirty="0">
              <a:solidFill>
                <a:srgbClr val="000000"/>
              </a:solidFill>
              <a:ea typeface="+mn-lt"/>
              <a:cs typeface="+mn-lt"/>
            </a:endParaRPr>
          </a:p>
          <a:p>
            <a:r>
              <a:rPr lang="en-US" sz="1200" b="0" dirty="0">
                <a:solidFill>
                  <a:srgbClr val="1964A7"/>
                </a:solidFill>
                <a:latin typeface="Calibri"/>
                <a:cs typeface="Arial"/>
              </a:rPr>
              <a:t>On prem, CDC-hosted instance</a:t>
            </a:r>
            <a:endParaRPr lang="en-US" sz="1200" b="0" dirty="0">
              <a:solidFill>
                <a:srgbClr val="000000"/>
              </a:solidFill>
              <a:latin typeface="Calibri"/>
              <a:cs typeface="Arial"/>
            </a:endParaRPr>
          </a:p>
          <a:p>
            <a:r>
              <a:rPr lang="en-US" sz="1200" b="0" dirty="0">
                <a:solidFill>
                  <a:srgbClr val="1964A7"/>
                </a:solidFill>
                <a:latin typeface="Calibri"/>
                <a:cs typeface="Arial"/>
              </a:rPr>
              <a:t>CDC maintained &amp; supported</a:t>
            </a:r>
            <a:endParaRPr lang="en-US" sz="1200" b="0" dirty="0">
              <a:solidFill>
                <a:srgbClr val="000000"/>
              </a:solidFill>
              <a:latin typeface="Calibri"/>
              <a:cs typeface="Arial"/>
            </a:endParaRPr>
          </a:p>
          <a:p>
            <a:r>
              <a:rPr lang="en-US" sz="1200" b="0" dirty="0">
                <a:solidFill>
                  <a:srgbClr val="1964A7"/>
                </a:solidFill>
                <a:latin typeface="Calibri"/>
                <a:cs typeface="Arial"/>
              </a:rPr>
              <a:t>HIPAA compliant</a:t>
            </a:r>
            <a:endParaRPr lang="en-US" sz="1200" b="0" dirty="0">
              <a:solidFill>
                <a:srgbClr val="000000"/>
              </a:solidFill>
              <a:latin typeface="Calibri"/>
              <a:cs typeface="Arial"/>
            </a:endParaRPr>
          </a:p>
          <a:p>
            <a:r>
              <a:rPr lang="en-US" sz="1200" b="0" dirty="0">
                <a:solidFill>
                  <a:srgbClr val="1964A7"/>
                </a:solidFill>
                <a:latin typeface="Calibri"/>
                <a:cs typeface="Arial"/>
              </a:rPr>
              <a:t>Data export types: Excel / .CSV, SPSS, SAS, Stata, R</a:t>
            </a:r>
            <a:endParaRPr lang="en-US" sz="1200" b="0" dirty="0">
              <a:solidFill>
                <a:srgbClr val="000000"/>
              </a:solidFill>
              <a:latin typeface="Calibri"/>
              <a:cs typeface="Arial"/>
            </a:endParaRPr>
          </a:p>
          <a:p>
            <a:r>
              <a:rPr lang="en-US" sz="1200" b="0" dirty="0">
                <a:solidFill>
                  <a:srgbClr val="1964A7"/>
                </a:solidFill>
                <a:latin typeface="Calibri"/>
                <a:cs typeface="Arial"/>
              </a:rPr>
              <a:t>More complex to learn, designed for programmers and statisticians</a:t>
            </a:r>
          </a:p>
          <a:p>
            <a:r>
              <a:rPr lang="en-US" sz="1200" b="0" dirty="0">
                <a:solidFill>
                  <a:srgbClr val="1964A7"/>
                </a:solidFill>
                <a:latin typeface="Calibri"/>
                <a:cs typeface="Arial"/>
              </a:rPr>
              <a:t>Requires support from the </a:t>
            </a:r>
            <a:r>
              <a:rPr lang="en-US" sz="1200" b="0" dirty="0" err="1">
                <a:solidFill>
                  <a:srgbClr val="1964A7"/>
                </a:solidFill>
                <a:latin typeface="Calibri"/>
                <a:cs typeface="Arial"/>
              </a:rPr>
              <a:t>REDCap</a:t>
            </a:r>
            <a:r>
              <a:rPr lang="en-US" sz="1200" b="0" dirty="0">
                <a:solidFill>
                  <a:srgbClr val="1964A7"/>
                </a:solidFill>
                <a:latin typeface="Calibri"/>
                <a:cs typeface="Arial"/>
              </a:rPr>
              <a:t> team to publish surveys and extract data</a:t>
            </a:r>
          </a:p>
          <a:p>
            <a:r>
              <a:rPr lang="en-US" sz="1200" b="0" dirty="0">
                <a:solidFill>
                  <a:srgbClr val="1964A7"/>
                </a:solidFill>
                <a:latin typeface="Calibri"/>
                <a:cs typeface="Arial"/>
              </a:rPr>
              <a:t>Includes scheduling, audit trail/logging</a:t>
            </a:r>
          </a:p>
          <a:p>
            <a:r>
              <a:rPr lang="en-US" sz="1200" b="0" dirty="0">
                <a:solidFill>
                  <a:srgbClr val="FF0000"/>
                </a:solidFill>
                <a:latin typeface="Calibri"/>
                <a:cs typeface="Arial"/>
              </a:rPr>
              <a:t>Free $</a:t>
            </a:r>
          </a:p>
        </p:txBody>
      </p:sp>
      <p:sp>
        <p:nvSpPr>
          <p:cNvPr id="3" name="Content Placeholder 2">
            <a:extLst>
              <a:ext uri="{FF2B5EF4-FFF2-40B4-BE49-F238E27FC236}">
                <a16:creationId xmlns:a16="http://schemas.microsoft.com/office/drawing/2014/main" id="{4970BAF3-D4C2-7903-03C1-01C2AD0B04A1}"/>
              </a:ext>
            </a:extLst>
          </p:cNvPr>
          <p:cNvSpPr>
            <a:spLocks noGrp="1"/>
          </p:cNvSpPr>
          <p:nvPr>
            <p:ph sz="quarter" idx="13"/>
          </p:nvPr>
        </p:nvSpPr>
        <p:spPr/>
        <p:txBody>
          <a:bodyPr vert="horz" lIns="91440" tIns="45720" rIns="91440" bIns="45720" rtlCol="0" anchor="t">
            <a:normAutofit lnSpcReduction="10000"/>
          </a:bodyPr>
          <a:lstStyle/>
          <a:p>
            <a:pPr marL="0" indent="0">
              <a:buNone/>
            </a:pPr>
            <a:r>
              <a:rPr lang="en-US" sz="1600" dirty="0">
                <a:solidFill>
                  <a:srgbClr val="1964A7"/>
                </a:solidFill>
                <a:ea typeface="+mn-lt"/>
                <a:cs typeface="+mn-lt"/>
              </a:rPr>
              <a:t>Qualtrics XM</a:t>
            </a:r>
            <a:endParaRPr lang="en-US" sz="1600" b="0" dirty="0">
              <a:solidFill>
                <a:srgbClr val="000000"/>
              </a:solidFill>
              <a:ea typeface="+mn-lt"/>
              <a:cs typeface="+mn-lt"/>
            </a:endParaRPr>
          </a:p>
          <a:p>
            <a:r>
              <a:rPr lang="en-US" sz="1200" b="0" dirty="0" err="1">
                <a:solidFill>
                  <a:srgbClr val="1964A7"/>
                </a:solidFill>
                <a:latin typeface="Calibri"/>
                <a:cs typeface="Arial"/>
              </a:rPr>
              <a:t>FedRAMP'd</a:t>
            </a:r>
            <a:endParaRPr lang="en-US" sz="1200" b="0" dirty="0">
              <a:solidFill>
                <a:srgbClr val="1964A7"/>
              </a:solidFill>
              <a:latin typeface="Calibri"/>
              <a:cs typeface="Arial"/>
            </a:endParaRPr>
          </a:p>
          <a:p>
            <a:r>
              <a:rPr lang="en-US" sz="1200" b="0" dirty="0">
                <a:solidFill>
                  <a:srgbClr val="1964A7"/>
                </a:solidFill>
                <a:latin typeface="Calibri"/>
                <a:cs typeface="Arial"/>
              </a:rPr>
              <a:t>Centrally hosted instance in cloud</a:t>
            </a:r>
            <a:endParaRPr lang="en-US" sz="1200" b="0" dirty="0">
              <a:solidFill>
                <a:srgbClr val="000000"/>
              </a:solidFill>
              <a:latin typeface="Calibri"/>
              <a:cs typeface="Arial"/>
            </a:endParaRPr>
          </a:p>
          <a:p>
            <a:r>
              <a:rPr lang="en-US" sz="1200" b="0" dirty="0">
                <a:solidFill>
                  <a:srgbClr val="1964A7"/>
                </a:solidFill>
                <a:latin typeface="Calibri"/>
                <a:cs typeface="Arial"/>
              </a:rPr>
              <a:t>24/7 technical support</a:t>
            </a:r>
            <a:endParaRPr lang="en-US" sz="1200" b="0" dirty="0">
              <a:solidFill>
                <a:srgbClr val="000000"/>
              </a:solidFill>
              <a:latin typeface="Calibri"/>
              <a:cs typeface="Arial"/>
            </a:endParaRPr>
          </a:p>
          <a:p>
            <a:r>
              <a:rPr lang="en-US" sz="1200" b="0" dirty="0">
                <a:solidFill>
                  <a:srgbClr val="1964A7"/>
                </a:solidFill>
                <a:latin typeface="Calibri"/>
                <a:cs typeface="Arial"/>
              </a:rPr>
              <a:t>HIPAA compliant</a:t>
            </a:r>
            <a:endParaRPr lang="en-US" sz="1200" b="0" dirty="0">
              <a:solidFill>
                <a:srgbClr val="000000"/>
              </a:solidFill>
              <a:latin typeface="Calibri"/>
              <a:cs typeface="Arial"/>
            </a:endParaRPr>
          </a:p>
          <a:p>
            <a:r>
              <a:rPr lang="en-US" sz="1200" b="0" dirty="0">
                <a:solidFill>
                  <a:srgbClr val="1964A7"/>
                </a:solidFill>
                <a:latin typeface="Calibri"/>
                <a:cs typeface="Arial"/>
              </a:rPr>
              <a:t>Data export types: Excel / .CSV, SPSS, JSON</a:t>
            </a:r>
            <a:endParaRPr lang="en-US" sz="1200" b="0" dirty="0">
              <a:solidFill>
                <a:srgbClr val="000000"/>
              </a:solidFill>
              <a:latin typeface="Calibri"/>
              <a:cs typeface="Arial"/>
            </a:endParaRPr>
          </a:p>
          <a:p>
            <a:r>
              <a:rPr lang="en-US" sz="1200" b="0" dirty="0">
                <a:solidFill>
                  <a:srgbClr val="FF0000"/>
                </a:solidFill>
                <a:latin typeface="Calibri"/>
                <a:cs typeface="Arial"/>
              </a:rPr>
              <a:t>Easy to use UI, fast generation &amp; deployment of surveys for UX</a:t>
            </a:r>
            <a:endParaRPr lang="en-US" sz="1200" b="0" dirty="0">
              <a:solidFill>
                <a:srgbClr val="000000"/>
              </a:solidFill>
              <a:latin typeface="Calibri"/>
              <a:cs typeface="Arial"/>
            </a:endParaRPr>
          </a:p>
          <a:p>
            <a:r>
              <a:rPr lang="en-US" sz="1200" b="0" dirty="0">
                <a:solidFill>
                  <a:srgbClr val="FF0000"/>
                </a:solidFill>
                <a:latin typeface="Calibri"/>
                <a:cs typeface="Arial"/>
              </a:rPr>
              <a:t>Designers / PMs can launch without support</a:t>
            </a:r>
          </a:p>
          <a:p>
            <a:r>
              <a:rPr lang="en-US" sz="1200" b="0" dirty="0">
                <a:solidFill>
                  <a:srgbClr val="1964A7"/>
                </a:solidFill>
                <a:latin typeface="Calibri"/>
                <a:cs typeface="Arial"/>
              </a:rPr>
              <a:t>SMS, QR codes, dashboards</a:t>
            </a:r>
            <a:endParaRPr lang="en-US" sz="1200" b="0" dirty="0">
              <a:solidFill>
                <a:srgbClr val="000000"/>
              </a:solidFill>
              <a:latin typeface="Calibri"/>
              <a:cs typeface="Arial"/>
            </a:endParaRPr>
          </a:p>
          <a:p>
            <a:r>
              <a:rPr lang="en-US" sz="1200" b="0" dirty="0">
                <a:solidFill>
                  <a:srgbClr val="FF0000"/>
                </a:solidFill>
                <a:latin typeface="Calibri"/>
                <a:cs typeface="Arial"/>
              </a:rPr>
              <a:t>Panel management features</a:t>
            </a:r>
            <a:endParaRPr lang="en-US" sz="1200" b="0" dirty="0">
              <a:solidFill>
                <a:srgbClr val="000000"/>
              </a:solidFill>
              <a:latin typeface="Calibri"/>
              <a:cs typeface="Arial"/>
            </a:endParaRPr>
          </a:p>
          <a:p>
            <a:pPr lvl="1">
              <a:buFont typeface="Wingdings,Sans-Serif" panose="020B0604020202020204" pitchFamily="34" charset="0"/>
              <a:buChar char="§"/>
            </a:pPr>
            <a:r>
              <a:rPr lang="en-US" sz="1000" dirty="0">
                <a:solidFill>
                  <a:srgbClr val="191919"/>
                </a:solidFill>
                <a:latin typeface="Calibri"/>
                <a:cs typeface="Arial"/>
              </a:rPr>
              <a:t>Distributions lists, templating, gratuity payments</a:t>
            </a:r>
          </a:p>
          <a:p>
            <a:pPr>
              <a:buFont typeface="Wingdings,Sans-Serif" panose="020B0604020202020204" pitchFamily="34" charset="0"/>
              <a:buChar char="§"/>
            </a:pPr>
            <a:r>
              <a:rPr lang="en-US" sz="1150" b="0" dirty="0">
                <a:latin typeface="Calibri"/>
              </a:rPr>
              <a:t>$1850 license</a:t>
            </a:r>
          </a:p>
        </p:txBody>
      </p:sp>
      <p:sp>
        <p:nvSpPr>
          <p:cNvPr id="4" name="Content Placeholder 3">
            <a:extLst>
              <a:ext uri="{FF2B5EF4-FFF2-40B4-BE49-F238E27FC236}">
                <a16:creationId xmlns:a16="http://schemas.microsoft.com/office/drawing/2014/main" id="{DDF1EB0F-041A-F9F1-157E-56A27117E860}"/>
              </a:ext>
            </a:extLst>
          </p:cNvPr>
          <p:cNvSpPr>
            <a:spLocks noGrp="1"/>
          </p:cNvSpPr>
          <p:nvPr>
            <p:ph sz="quarter" idx="14"/>
          </p:nvPr>
        </p:nvSpPr>
        <p:spPr>
          <a:xfrm>
            <a:off x="6057715" y="1008127"/>
            <a:ext cx="2944406" cy="3530880"/>
          </a:xfrm>
        </p:spPr>
        <p:txBody>
          <a:bodyPr vert="horz" lIns="91440" tIns="45720" rIns="91440" bIns="45720" rtlCol="0" anchor="t">
            <a:normAutofit/>
          </a:bodyPr>
          <a:lstStyle/>
          <a:p>
            <a:pPr marL="0" indent="0">
              <a:buNone/>
            </a:pPr>
            <a:r>
              <a:rPr lang="en-US" sz="1600" dirty="0">
                <a:solidFill>
                  <a:srgbClr val="08747A"/>
                </a:solidFill>
                <a:cs typeface="Calibri"/>
              </a:rPr>
              <a:t>SurveyMonkey / </a:t>
            </a:r>
            <a:r>
              <a:rPr lang="en-US" sz="1600" dirty="0" err="1">
                <a:solidFill>
                  <a:srgbClr val="08747A"/>
                </a:solidFill>
                <a:cs typeface="Calibri"/>
              </a:rPr>
              <a:t>SurveySparrow</a:t>
            </a:r>
            <a:endParaRPr lang="en-US" sz="1600" dirty="0">
              <a:solidFill>
                <a:srgbClr val="08747A"/>
              </a:solidFill>
              <a:cs typeface="Calibri"/>
            </a:endParaRPr>
          </a:p>
          <a:p>
            <a:r>
              <a:rPr lang="en-US" sz="1200" b="0" dirty="0">
                <a:solidFill>
                  <a:srgbClr val="08747A"/>
                </a:solidFill>
                <a:cs typeface="Calibri"/>
              </a:rPr>
              <a:t>Not </a:t>
            </a:r>
            <a:r>
              <a:rPr lang="en-US" sz="1200" b="0" dirty="0" err="1">
                <a:solidFill>
                  <a:srgbClr val="08747A"/>
                </a:solidFill>
                <a:cs typeface="Calibri"/>
              </a:rPr>
              <a:t>FedRAMP'd</a:t>
            </a:r>
            <a:endParaRPr lang="en-US" sz="1200" b="0" dirty="0">
              <a:solidFill>
                <a:srgbClr val="08747A"/>
              </a:solidFill>
              <a:cs typeface="Calibri"/>
            </a:endParaRPr>
          </a:p>
          <a:p>
            <a:r>
              <a:rPr lang="en-US" sz="1200" b="0" dirty="0">
                <a:solidFill>
                  <a:srgbClr val="FF0000"/>
                </a:solidFill>
                <a:cs typeface="Calibri"/>
              </a:rPr>
              <a:t>More affordable alternatives</a:t>
            </a:r>
          </a:p>
          <a:p>
            <a:r>
              <a:rPr lang="en-US" sz="1200" b="0" dirty="0">
                <a:solidFill>
                  <a:srgbClr val="08747A"/>
                </a:solidFill>
                <a:cs typeface="Calibri"/>
              </a:rPr>
              <a:t>Quick survey tools, with basic branching</a:t>
            </a:r>
          </a:p>
          <a:p>
            <a:r>
              <a:rPr lang="en-US" sz="1200" b="0" dirty="0">
                <a:solidFill>
                  <a:srgbClr val="08747A"/>
                </a:solidFill>
                <a:cs typeface="Calibri"/>
              </a:rPr>
              <a:t>HIPAA compliant</a:t>
            </a:r>
          </a:p>
          <a:p>
            <a:r>
              <a:rPr lang="en-US" sz="1200" b="0" dirty="0">
                <a:solidFill>
                  <a:srgbClr val="08747A"/>
                </a:solidFill>
                <a:cs typeface="Calibri"/>
              </a:rPr>
              <a:t>Data export types: Excel, CSV, PDF</a:t>
            </a:r>
          </a:p>
          <a:p>
            <a:r>
              <a:rPr lang="en-US" sz="1200" b="0" dirty="0">
                <a:solidFill>
                  <a:srgbClr val="08747A"/>
                </a:solidFill>
                <a:cs typeface="Calibri"/>
              </a:rPr>
              <a:t>Easy to use UIs, fast deployment</a:t>
            </a:r>
          </a:p>
          <a:p>
            <a:r>
              <a:rPr lang="en-US" sz="1200" b="0" dirty="0">
                <a:solidFill>
                  <a:srgbClr val="FF0000"/>
                </a:solidFill>
                <a:cs typeface="Calibri"/>
              </a:rPr>
              <a:t>Does not support more complex survey branching</a:t>
            </a:r>
          </a:p>
          <a:p>
            <a:r>
              <a:rPr lang="en-US" sz="1200" b="0" dirty="0">
                <a:solidFill>
                  <a:srgbClr val="08747A"/>
                </a:solidFill>
                <a:cs typeface="Calibri"/>
              </a:rPr>
              <a:t>Basic list management</a:t>
            </a:r>
          </a:p>
          <a:p>
            <a:r>
              <a:rPr lang="en-US" sz="1200" b="0" dirty="0">
                <a:solidFill>
                  <a:srgbClr val="08747A"/>
                </a:solidFill>
                <a:cs typeface="Calibri"/>
              </a:rPr>
              <a:t>$2700 for 3 users / $3000 for 5 users</a:t>
            </a:r>
          </a:p>
          <a:p>
            <a:endParaRPr lang="en-US" sz="1200" b="0" dirty="0">
              <a:solidFill>
                <a:srgbClr val="164E62"/>
              </a:solidFill>
              <a:cs typeface="Calibri"/>
            </a:endParaRPr>
          </a:p>
          <a:p>
            <a:endParaRPr lang="en-US" sz="1200" b="0" dirty="0">
              <a:solidFill>
                <a:srgbClr val="08747A"/>
              </a:solidFill>
              <a:cs typeface="Calibri"/>
            </a:endParaRPr>
          </a:p>
          <a:p>
            <a:endParaRPr lang="en-US" sz="1200" b="0" dirty="0">
              <a:solidFill>
                <a:srgbClr val="08747A"/>
              </a:solidFill>
              <a:cs typeface="Calibri"/>
            </a:endParaRPr>
          </a:p>
          <a:p>
            <a:endParaRPr lang="en-US" b="0" dirty="0">
              <a:solidFill>
                <a:srgbClr val="08747A"/>
              </a:solidFill>
              <a:cs typeface="Calibri"/>
            </a:endParaRPr>
          </a:p>
        </p:txBody>
      </p:sp>
      <p:sp>
        <p:nvSpPr>
          <p:cNvPr id="5" name="Title 4">
            <a:extLst>
              <a:ext uri="{FF2B5EF4-FFF2-40B4-BE49-F238E27FC236}">
                <a16:creationId xmlns:a16="http://schemas.microsoft.com/office/drawing/2014/main" id="{E1D3DB4C-048D-6E70-455B-224F72631878}"/>
              </a:ext>
            </a:extLst>
          </p:cNvPr>
          <p:cNvSpPr>
            <a:spLocks noGrp="1"/>
          </p:cNvSpPr>
          <p:nvPr>
            <p:ph type="title"/>
          </p:nvPr>
        </p:nvSpPr>
        <p:spPr/>
        <p:txBody>
          <a:bodyPr>
            <a:normAutofit fontScale="90000"/>
          </a:bodyPr>
          <a:lstStyle/>
          <a:p>
            <a:r>
              <a:rPr lang="en-US">
                <a:cs typeface="Calibri Light"/>
              </a:rPr>
              <a:t>Survey Tool Comparison</a:t>
            </a:r>
            <a:endParaRPr lang="en-US"/>
          </a:p>
        </p:txBody>
      </p:sp>
    </p:spTree>
    <p:extLst>
      <p:ext uri="{BB962C8B-B14F-4D97-AF65-F5344CB8AC3E}">
        <p14:creationId xmlns:p14="http://schemas.microsoft.com/office/powerpoint/2010/main" val="2360711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64E62"/>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F2059B2-C054-1A3F-33A5-AFCC41A4BC06}"/>
              </a:ext>
            </a:extLst>
          </p:cNvPr>
          <p:cNvSpPr txBox="1"/>
          <p:nvPr/>
        </p:nvSpPr>
        <p:spPr>
          <a:xfrm>
            <a:off x="3281081" y="1999643"/>
            <a:ext cx="2449710" cy="711285"/>
          </a:xfrm>
          <a:prstGeom prst="rect">
            <a:avLst/>
          </a:prstGeom>
        </p:spPr>
        <p:txBody>
          <a:bodyPr wrap="none" rtlCol="0">
            <a:spAutoFit/>
          </a:bodyPr>
          <a:lstStyle/>
          <a:p>
            <a:pPr marR="0" algn="l" defTabSz="914400" rtl="0" eaLnBrk="1" fontAlgn="auto" latinLnBrk="0" hangingPunct="1">
              <a:lnSpc>
                <a:spcPct val="120000"/>
              </a:lnSpc>
              <a:spcBef>
                <a:spcPts val="1000"/>
              </a:spcBef>
              <a:spcAft>
                <a:spcPts val="0"/>
              </a:spcAft>
              <a:buClrTx/>
              <a:buSzTx/>
              <a:tabLst/>
            </a:pPr>
            <a:r>
              <a:rPr kumimoji="0" lang="en-US" sz="3600" b="1" i="0" u="none" strike="noStrike" kern="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Arial"/>
                <a:sym typeface="Arial"/>
              </a:rPr>
              <a:t>Questions?</a:t>
            </a:r>
          </a:p>
        </p:txBody>
      </p:sp>
    </p:spTree>
    <p:extLst>
      <p:ext uri="{BB962C8B-B14F-4D97-AF65-F5344CB8AC3E}">
        <p14:creationId xmlns:p14="http://schemas.microsoft.com/office/powerpoint/2010/main" val="125608840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C581B4-436D-1171-2524-F1CEBC35D45E}"/>
              </a:ext>
            </a:extLst>
          </p:cNvPr>
          <p:cNvSpPr>
            <a:spLocks noGrp="1"/>
          </p:cNvSpPr>
          <p:nvPr>
            <p:ph sz="quarter" idx="10"/>
          </p:nvPr>
        </p:nvSpPr>
        <p:spPr/>
        <p:txBody>
          <a:bodyPr>
            <a:normAutofit fontScale="77500" lnSpcReduction="20000"/>
          </a:bodyPr>
          <a:lstStyle/>
          <a:p>
            <a:pPr marL="0" indent="0" algn="l">
              <a:buNone/>
            </a:pPr>
            <a:r>
              <a:rPr lang="en-US" b="0" i="0" dirty="0">
                <a:solidFill>
                  <a:srgbClr val="323130"/>
                </a:solidFill>
                <a:effectLst/>
                <a:latin typeface="Segoe UI" panose="020B0502040204020203" pitchFamily="34" charset="0"/>
              </a:rPr>
              <a:t>Suzi Soroczak is the human-centered design research strategist for the Technology Strategy Office (TSO) at the </a:t>
            </a:r>
            <a:r>
              <a:rPr lang="en-US" b="0" i="0" dirty="0">
                <a:solidFill>
                  <a:srgbClr val="242424"/>
                </a:solidFill>
                <a:effectLst/>
                <a:latin typeface="Segoe UI" panose="020B0502040204020203" pitchFamily="34" charset="0"/>
              </a:rPr>
              <a:t>Centers for Disease Control and Prevention (CDC) Office of Public Health Data, Surveillance, and Technology. Our mission is to improve the customer experience for CDC products and services for state, tribal, local, and territorial (STLT) jurisdictions. Prior to joining CDC, Suzi was a Digital Services Strategist as the US Digital Service, where she was the lead researcher on project that launched the childtaxcredit.gov website.</a:t>
            </a:r>
            <a:br>
              <a:rPr lang="en-US" b="0" i="0" dirty="0">
                <a:solidFill>
                  <a:srgbClr val="323130"/>
                </a:solidFill>
                <a:effectLst/>
                <a:latin typeface="Segoe UI" panose="020B0502040204020203" pitchFamily="34" charset="0"/>
              </a:rPr>
            </a:br>
            <a:r>
              <a:rPr lang="en-US" b="0" i="0" dirty="0">
                <a:solidFill>
                  <a:srgbClr val="323130"/>
                </a:solidFill>
                <a:effectLst/>
                <a:latin typeface="Segoe UI" panose="020B0502040204020203" pitchFamily="34" charset="0"/>
              </a:rPr>
              <a:t> </a:t>
            </a:r>
          </a:p>
          <a:p>
            <a:pPr marL="0" indent="0" algn="l">
              <a:buNone/>
            </a:pPr>
            <a:r>
              <a:rPr lang="en-US" b="0" i="0" dirty="0">
                <a:solidFill>
                  <a:srgbClr val="242424"/>
                </a:solidFill>
                <a:effectLst/>
                <a:latin typeface="Segoe UI" panose="020B0502040204020203" pitchFamily="34" charset="0"/>
              </a:rPr>
              <a:t>Suzi came to federal service after over 20 years in industry leading user research teams at </a:t>
            </a:r>
            <a:r>
              <a:rPr lang="en-US" b="0" i="0" dirty="0" err="1">
                <a:solidFill>
                  <a:srgbClr val="242424"/>
                </a:solidFill>
                <a:effectLst/>
                <a:latin typeface="Segoe UI" panose="020B0502040204020203" pitchFamily="34" charset="0"/>
              </a:rPr>
              <a:t>UserTesting.com</a:t>
            </a:r>
            <a:r>
              <a:rPr lang="en-US" b="0" i="0" dirty="0">
                <a:solidFill>
                  <a:srgbClr val="242424"/>
                </a:solidFill>
                <a:effectLst/>
                <a:latin typeface="Segoe UI" panose="020B0502040204020203" pitchFamily="34" charset="0"/>
              </a:rPr>
              <a:t>, Tencent, and Google Cloud Services Big Data unit. Suzi holds a master's degree in information science, with specialization in natural language processing (NLP), computer-supported cooperative work (CSCW), and human-centered design (HCD).</a:t>
            </a:r>
            <a:endParaRPr lang="en-US" b="0" i="0" dirty="0">
              <a:solidFill>
                <a:srgbClr val="323130"/>
              </a:solidFill>
              <a:effectLst/>
              <a:latin typeface="Segoe UI" panose="020B0502040204020203" pitchFamily="34" charset="0"/>
            </a:endParaRPr>
          </a:p>
        </p:txBody>
      </p:sp>
      <p:pic>
        <p:nvPicPr>
          <p:cNvPr id="6" name="Picture Placeholder 5">
            <a:extLst>
              <a:ext uri="{FF2B5EF4-FFF2-40B4-BE49-F238E27FC236}">
                <a16:creationId xmlns:a16="http://schemas.microsoft.com/office/drawing/2014/main" id="{610F3010-FCFE-EF60-6BD4-51AE266CD83A}"/>
              </a:ext>
            </a:extLst>
          </p:cNvPr>
          <p:cNvPicPr>
            <a:picLocks noGrp="1" noChangeAspect="1"/>
          </p:cNvPicPr>
          <p:nvPr>
            <p:ph type="pic" sz="quarter" idx="13"/>
          </p:nvPr>
        </p:nvPicPr>
        <p:blipFill>
          <a:blip r:embed="rId3"/>
          <a:srcRect l="24110" r="24110"/>
          <a:stretch>
            <a:fillRect/>
          </a:stretch>
        </p:blipFill>
        <p:spPr>
          <a:xfrm>
            <a:off x="6778086" y="664595"/>
            <a:ext cx="1883569" cy="3555925"/>
          </a:xfrm>
        </p:spPr>
      </p:pic>
      <p:sp>
        <p:nvSpPr>
          <p:cNvPr id="4" name="Title 3">
            <a:extLst>
              <a:ext uri="{FF2B5EF4-FFF2-40B4-BE49-F238E27FC236}">
                <a16:creationId xmlns:a16="http://schemas.microsoft.com/office/drawing/2014/main" id="{3F7BA1AE-8044-E0E9-F472-C6EF9889F33B}"/>
              </a:ext>
            </a:extLst>
          </p:cNvPr>
          <p:cNvSpPr>
            <a:spLocks noGrp="1"/>
          </p:cNvSpPr>
          <p:nvPr>
            <p:ph type="title"/>
          </p:nvPr>
        </p:nvSpPr>
        <p:spPr/>
        <p:txBody>
          <a:bodyPr>
            <a:normAutofit fontScale="90000"/>
          </a:bodyPr>
          <a:lstStyle/>
          <a:p>
            <a:r>
              <a:rPr lang="en-US" dirty="0"/>
              <a:t>Bio</a:t>
            </a:r>
          </a:p>
        </p:txBody>
      </p:sp>
      <p:sp>
        <p:nvSpPr>
          <p:cNvPr id="7" name="TextBox 6">
            <a:extLst>
              <a:ext uri="{FF2B5EF4-FFF2-40B4-BE49-F238E27FC236}">
                <a16:creationId xmlns:a16="http://schemas.microsoft.com/office/drawing/2014/main" id="{785FC700-4A93-2D73-5C1D-4A2501CABC3B}"/>
              </a:ext>
            </a:extLst>
          </p:cNvPr>
          <p:cNvSpPr txBox="1"/>
          <p:nvPr/>
        </p:nvSpPr>
        <p:spPr>
          <a:xfrm>
            <a:off x="7147774" y="4325016"/>
            <a:ext cx="1282723" cy="307777"/>
          </a:xfrm>
          <a:prstGeom prst="rect">
            <a:avLst/>
          </a:prstGeom>
          <a:noFill/>
        </p:spPr>
        <p:txBody>
          <a:bodyPr wrap="none" rtlCol="0">
            <a:spAutoFit/>
          </a:bodyPr>
          <a:lstStyle/>
          <a:p>
            <a:r>
              <a:rPr lang="en-US" dirty="0"/>
              <a:t>ttd8@cdc.gov</a:t>
            </a:r>
          </a:p>
        </p:txBody>
      </p:sp>
    </p:spTree>
    <p:extLst>
      <p:ext uri="{BB962C8B-B14F-4D97-AF65-F5344CB8AC3E}">
        <p14:creationId xmlns:p14="http://schemas.microsoft.com/office/powerpoint/2010/main" val="3826508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4880F-682D-C4C9-1826-86459FD4BB64}"/>
              </a:ext>
            </a:extLst>
          </p:cNvPr>
          <p:cNvSpPr>
            <a:spLocks noGrp="1"/>
          </p:cNvSpPr>
          <p:nvPr>
            <p:ph type="ctrTitle"/>
          </p:nvPr>
        </p:nvSpPr>
        <p:spPr>
          <a:xfrm>
            <a:off x="816101" y="1235041"/>
            <a:ext cx="4923927" cy="1213543"/>
          </a:xfrm>
        </p:spPr>
        <p:txBody>
          <a:bodyPr/>
          <a:lstStyle/>
          <a:p>
            <a:r>
              <a:rPr lang="en-US"/>
              <a:t>What is an engagement panel?</a:t>
            </a:r>
          </a:p>
        </p:txBody>
      </p:sp>
    </p:spTree>
    <p:extLst>
      <p:ext uri="{BB962C8B-B14F-4D97-AF65-F5344CB8AC3E}">
        <p14:creationId xmlns:p14="http://schemas.microsoft.com/office/powerpoint/2010/main" val="3762055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8BE286-88AF-94BB-1801-DC381FED60D1}"/>
              </a:ext>
            </a:extLst>
          </p:cNvPr>
          <p:cNvSpPr>
            <a:spLocks noGrp="1"/>
          </p:cNvSpPr>
          <p:nvPr>
            <p:ph sz="quarter" idx="10"/>
          </p:nvPr>
        </p:nvSpPr>
        <p:spPr>
          <a:xfrm>
            <a:off x="826320" y="2132856"/>
            <a:ext cx="4570439" cy="1570455"/>
          </a:xfrm>
        </p:spPr>
        <p:txBody>
          <a:bodyPr vert="horz" lIns="91440" tIns="45720" rIns="91440" bIns="45720" rtlCol="0" anchor="t">
            <a:normAutofit/>
          </a:bodyPr>
          <a:lstStyle/>
          <a:p>
            <a:pPr marL="0" indent="0">
              <a:buNone/>
            </a:pPr>
            <a:r>
              <a:rPr lang="en-US" sz="2400" i="0">
                <a:solidFill>
                  <a:srgbClr val="164E62"/>
                </a:solidFill>
                <a:latin typeface="Calisto MT"/>
              </a:rPr>
              <a:t>It’s a human-centered design tool </a:t>
            </a:r>
            <a:r>
              <a:rPr lang="en-US" sz="2400" b="0" i="0">
                <a:solidFill>
                  <a:srgbClr val="164E62"/>
                </a:solidFill>
                <a:latin typeface="Calisto MT"/>
              </a:rPr>
              <a:t>that </a:t>
            </a:r>
            <a:r>
              <a:rPr lang="en-US" sz="2400" b="0">
                <a:solidFill>
                  <a:srgbClr val="164E62"/>
                </a:solidFill>
                <a:latin typeface="Calisto MT"/>
                <a:ea typeface="+mn-lt"/>
                <a:cs typeface="Arial"/>
              </a:rPr>
              <a:t>brings people to the center of the</a:t>
            </a:r>
            <a:r>
              <a:rPr lang="en-US" sz="2400">
                <a:solidFill>
                  <a:srgbClr val="164E62"/>
                </a:solidFill>
                <a:latin typeface="Calisto MT"/>
                <a:ea typeface="+mn-lt"/>
                <a:cs typeface="Arial"/>
              </a:rPr>
              <a:t> design</a:t>
            </a:r>
            <a:r>
              <a:rPr lang="en-US" sz="2400" b="0">
                <a:solidFill>
                  <a:srgbClr val="164E62"/>
                </a:solidFill>
                <a:latin typeface="Calisto MT"/>
                <a:ea typeface="+mn-lt"/>
                <a:cs typeface="Arial"/>
              </a:rPr>
              <a:t> process.</a:t>
            </a:r>
            <a:endParaRPr lang="en-US">
              <a:latin typeface="Calisto MT"/>
              <a:cs typeface="Arial"/>
            </a:endParaRPr>
          </a:p>
        </p:txBody>
      </p:sp>
      <p:sp>
        <p:nvSpPr>
          <p:cNvPr id="4" name="Title 3">
            <a:extLst>
              <a:ext uri="{FF2B5EF4-FFF2-40B4-BE49-F238E27FC236}">
                <a16:creationId xmlns:a16="http://schemas.microsoft.com/office/drawing/2014/main" id="{D1EA58C1-9C56-0F50-1083-08D9E4DC6C23}"/>
              </a:ext>
            </a:extLst>
          </p:cNvPr>
          <p:cNvSpPr>
            <a:spLocks noGrp="1"/>
          </p:cNvSpPr>
          <p:nvPr>
            <p:ph type="title"/>
          </p:nvPr>
        </p:nvSpPr>
        <p:spPr/>
        <p:txBody>
          <a:bodyPr>
            <a:normAutofit fontScale="90000"/>
          </a:bodyPr>
          <a:lstStyle/>
          <a:p>
            <a:r>
              <a:rPr lang="en-US"/>
              <a:t>Centering on people</a:t>
            </a:r>
          </a:p>
        </p:txBody>
      </p:sp>
      <p:pic>
        <p:nvPicPr>
          <p:cNvPr id="8" name="Graphic 7">
            <a:extLst>
              <a:ext uri="{FF2B5EF4-FFF2-40B4-BE49-F238E27FC236}">
                <a16:creationId xmlns:a16="http://schemas.microsoft.com/office/drawing/2014/main" id="{7BD37948-05A0-C6C7-9DB2-11982F119A5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b="18825"/>
          <a:stretch/>
        </p:blipFill>
        <p:spPr>
          <a:xfrm>
            <a:off x="5755535" y="1356164"/>
            <a:ext cx="2857500" cy="2896909"/>
          </a:xfrm>
          <a:prstGeom prst="rect">
            <a:avLst/>
          </a:prstGeom>
        </p:spPr>
      </p:pic>
    </p:spTree>
    <p:extLst>
      <p:ext uri="{BB962C8B-B14F-4D97-AF65-F5344CB8AC3E}">
        <p14:creationId xmlns:p14="http://schemas.microsoft.com/office/powerpoint/2010/main" val="3938926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2347A-1ED6-54CF-631A-71CC28CF6527}"/>
              </a:ext>
            </a:extLst>
          </p:cNvPr>
          <p:cNvSpPr>
            <a:spLocks noGrp="1"/>
          </p:cNvSpPr>
          <p:nvPr>
            <p:ph type="ctrTitle"/>
          </p:nvPr>
        </p:nvSpPr>
        <p:spPr/>
        <p:txBody>
          <a:bodyPr>
            <a:normAutofit/>
          </a:bodyPr>
          <a:lstStyle/>
          <a:p>
            <a:r>
              <a:rPr lang="en-US" dirty="0"/>
              <a:t>The problem:</a:t>
            </a:r>
          </a:p>
        </p:txBody>
      </p:sp>
      <p:sp>
        <p:nvSpPr>
          <p:cNvPr id="4" name="Subtitle 3">
            <a:extLst>
              <a:ext uri="{FF2B5EF4-FFF2-40B4-BE49-F238E27FC236}">
                <a16:creationId xmlns:a16="http://schemas.microsoft.com/office/drawing/2014/main" id="{B857CBF4-216C-6A10-119B-0F252DFCA2A6}"/>
              </a:ext>
            </a:extLst>
          </p:cNvPr>
          <p:cNvSpPr>
            <a:spLocks noGrp="1"/>
          </p:cNvSpPr>
          <p:nvPr>
            <p:ph type="subTitle" idx="1"/>
          </p:nvPr>
        </p:nvSpPr>
        <p:spPr/>
        <p:txBody>
          <a:bodyPr/>
          <a:lstStyle/>
          <a:p>
            <a:r>
              <a:rPr lang="en-US" dirty="0"/>
              <a:t>A growing burden</a:t>
            </a:r>
          </a:p>
        </p:txBody>
      </p:sp>
      <p:sp>
        <p:nvSpPr>
          <p:cNvPr id="5" name="Content Placeholder 4">
            <a:extLst>
              <a:ext uri="{FF2B5EF4-FFF2-40B4-BE49-F238E27FC236}">
                <a16:creationId xmlns:a16="http://schemas.microsoft.com/office/drawing/2014/main" id="{435CB7EA-1487-BC86-0E20-DA15B002F59D}"/>
              </a:ext>
            </a:extLst>
          </p:cNvPr>
          <p:cNvSpPr>
            <a:spLocks noGrp="1"/>
          </p:cNvSpPr>
          <p:nvPr>
            <p:ph sz="quarter" idx="10"/>
          </p:nvPr>
        </p:nvSpPr>
        <p:spPr/>
        <p:txBody>
          <a:bodyPr/>
          <a:lstStyle/>
          <a:p>
            <a:r>
              <a:rPr lang="en-US" dirty="0"/>
              <a:t>7 contract companies with product teams and 50+ designers reaching out to state, territory, local, and tribal health departments simultaneously</a:t>
            </a:r>
          </a:p>
          <a:p>
            <a:r>
              <a:rPr lang="en-US" dirty="0"/>
              <a:t>Each team was managing their own list of customers / participants</a:t>
            </a:r>
          </a:p>
          <a:p>
            <a:r>
              <a:rPr lang="en-US" dirty="0"/>
              <a:t>We’re asking people the same questions in screeners over and over again</a:t>
            </a:r>
          </a:p>
          <a:p>
            <a:r>
              <a:rPr lang="en-US" dirty="0"/>
              <a:t>Some teams were having difficulty recruiting for specific job roles</a:t>
            </a:r>
          </a:p>
        </p:txBody>
      </p:sp>
    </p:spTree>
    <p:extLst>
      <p:ext uri="{BB962C8B-B14F-4D97-AF65-F5344CB8AC3E}">
        <p14:creationId xmlns:p14="http://schemas.microsoft.com/office/powerpoint/2010/main" val="4219208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EC6204-FF3A-EAEF-59D3-AB3F52B171B5}"/>
              </a:ext>
            </a:extLst>
          </p:cNvPr>
          <p:cNvSpPr>
            <a:spLocks noGrp="1"/>
          </p:cNvSpPr>
          <p:nvPr>
            <p:ph type="title"/>
          </p:nvPr>
        </p:nvSpPr>
        <p:spPr/>
        <p:txBody>
          <a:bodyPr>
            <a:normAutofit fontScale="90000"/>
          </a:bodyPr>
          <a:lstStyle/>
          <a:p>
            <a:r>
              <a:rPr lang="en-US" dirty="0"/>
              <a:t>Managing multiple spreadsheets</a:t>
            </a:r>
          </a:p>
        </p:txBody>
      </p:sp>
      <p:pic>
        <p:nvPicPr>
          <p:cNvPr id="1026" name="Picture 2" descr="Open Excel workbooks in separate ...">
            <a:extLst>
              <a:ext uri="{FF2B5EF4-FFF2-40B4-BE49-F238E27FC236}">
                <a16:creationId xmlns:a16="http://schemas.microsoft.com/office/drawing/2014/main" id="{9D87730C-A6BA-96D7-A5AF-511D1951B8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132" y="1338263"/>
            <a:ext cx="3670300" cy="22098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B861B80-54ED-448C-6E79-53B2EBD2E90F}"/>
              </a:ext>
            </a:extLst>
          </p:cNvPr>
          <p:cNvSpPr txBox="1"/>
          <p:nvPr/>
        </p:nvSpPr>
        <p:spPr>
          <a:xfrm>
            <a:off x="4372679" y="1338263"/>
            <a:ext cx="4225386" cy="2677656"/>
          </a:xfrm>
          <a:prstGeom prst="rect">
            <a:avLst/>
          </a:prstGeom>
          <a:noFill/>
        </p:spPr>
        <p:txBody>
          <a:bodyPr wrap="square" rtlCol="0">
            <a:spAutoFit/>
          </a:bodyPr>
          <a:lstStyle/>
          <a:p>
            <a:pPr marL="285750" indent="-285750">
              <a:buFont typeface="Arial" panose="020B0604020202020204" pitchFamily="34" charset="0"/>
              <a:buChar char="•"/>
            </a:pPr>
            <a:r>
              <a:rPr lang="en-US" dirty="0"/>
              <a:t>Each product team was keeping their own list</a:t>
            </a:r>
          </a:p>
          <a:p>
            <a:pPr marL="285750" indent="-285750">
              <a:buFont typeface="Arial" panose="020B0604020202020204" pitchFamily="34" charset="0"/>
              <a:buChar char="•"/>
            </a:pPr>
            <a:r>
              <a:rPr lang="en-US" dirty="0"/>
              <a:t>Managing these lists grew to be too complex in Excel or </a:t>
            </a:r>
            <a:r>
              <a:rPr lang="en-US" dirty="0" err="1"/>
              <a:t>SmartSheets</a:t>
            </a:r>
            <a:endParaRPr lang="en-US" dirty="0"/>
          </a:p>
          <a:p>
            <a:pPr marL="285750" indent="-285750">
              <a:buFont typeface="Arial" panose="020B0604020202020204" pitchFamily="34" charset="0"/>
              <a:buChar char="•"/>
            </a:pPr>
            <a:r>
              <a:rPr lang="en-US" dirty="0"/>
              <a:t>Burden on public health professionals was high, because they were receiving multiple invitations each month</a:t>
            </a:r>
          </a:p>
          <a:p>
            <a:pPr marL="285750" indent="-285750">
              <a:buFont typeface="Arial" panose="020B0604020202020204" pitchFamily="34" charset="0"/>
              <a:buChar char="•"/>
            </a:pPr>
            <a:r>
              <a:rPr lang="en-US" dirty="0"/>
              <a:t>No way to see across the communities we were engaging with and more importantly </a:t>
            </a:r>
            <a:r>
              <a:rPr lang="en-US" b="1" dirty="0"/>
              <a:t>which communities we are not engaging with</a:t>
            </a:r>
          </a:p>
          <a:p>
            <a:pPr marL="285750" indent="-285750">
              <a:buFont typeface="Arial" panose="020B0604020202020204" pitchFamily="34" charset="0"/>
              <a:buChar char="•"/>
            </a:pPr>
            <a:r>
              <a:rPr lang="en-US" dirty="0"/>
              <a:t>We were tracking sessions after the fact in yet another spreadsheet!</a:t>
            </a:r>
          </a:p>
          <a:p>
            <a:endParaRPr lang="en-US" b="1" dirty="0"/>
          </a:p>
        </p:txBody>
      </p:sp>
    </p:spTree>
    <p:extLst>
      <p:ext uri="{BB962C8B-B14F-4D97-AF65-F5344CB8AC3E}">
        <p14:creationId xmlns:p14="http://schemas.microsoft.com/office/powerpoint/2010/main" val="788645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CE71F-FC90-BBF5-1E07-465DEFAADE42}"/>
              </a:ext>
            </a:extLst>
          </p:cNvPr>
          <p:cNvSpPr>
            <a:spLocks noGrp="1"/>
          </p:cNvSpPr>
          <p:nvPr>
            <p:ph type="ctrTitle"/>
          </p:nvPr>
        </p:nvSpPr>
        <p:spPr>
          <a:xfrm>
            <a:off x="402377" y="1243218"/>
            <a:ext cx="2690033" cy="1213543"/>
          </a:xfrm>
        </p:spPr>
        <p:txBody>
          <a:bodyPr/>
          <a:lstStyle/>
          <a:p>
            <a:r>
              <a:rPr lang="en-US"/>
              <a:t>How it works</a:t>
            </a:r>
          </a:p>
        </p:txBody>
      </p:sp>
      <p:sp>
        <p:nvSpPr>
          <p:cNvPr id="3" name="Subtitle 2">
            <a:extLst>
              <a:ext uri="{FF2B5EF4-FFF2-40B4-BE49-F238E27FC236}">
                <a16:creationId xmlns:a16="http://schemas.microsoft.com/office/drawing/2014/main" id="{CE75CA48-9B75-B864-9674-4CFABB5AC821}"/>
              </a:ext>
            </a:extLst>
          </p:cNvPr>
          <p:cNvSpPr>
            <a:spLocks noGrp="1"/>
          </p:cNvSpPr>
          <p:nvPr>
            <p:ph type="subTitle" idx="1"/>
          </p:nvPr>
        </p:nvSpPr>
        <p:spPr/>
        <p:txBody>
          <a:bodyPr vert="horz" lIns="91440" tIns="45720" rIns="91440" bIns="45720" rtlCol="0" anchor="t">
            <a:normAutofit/>
          </a:bodyPr>
          <a:lstStyle/>
          <a:p>
            <a:r>
              <a:rPr lang="en-US"/>
              <a:t>Volunteers</a:t>
            </a:r>
          </a:p>
        </p:txBody>
      </p:sp>
      <p:sp>
        <p:nvSpPr>
          <p:cNvPr id="4" name="Content Placeholder 3">
            <a:extLst>
              <a:ext uri="{FF2B5EF4-FFF2-40B4-BE49-F238E27FC236}">
                <a16:creationId xmlns:a16="http://schemas.microsoft.com/office/drawing/2014/main" id="{8270F2EB-50F0-A8E7-FEB5-2FC43F7097B9}"/>
              </a:ext>
            </a:extLst>
          </p:cNvPr>
          <p:cNvSpPr>
            <a:spLocks noGrp="1"/>
          </p:cNvSpPr>
          <p:nvPr>
            <p:ph sz="quarter" idx="10"/>
          </p:nvPr>
        </p:nvSpPr>
        <p:spPr/>
        <p:txBody>
          <a:bodyPr vert="horz" lIns="91440" tIns="45720" rIns="91440" bIns="45720" rtlCol="0" anchor="t">
            <a:normAutofit/>
          </a:bodyPr>
          <a:lstStyle/>
          <a:p>
            <a:pPr marL="0" indent="0">
              <a:buNone/>
            </a:pPr>
            <a:r>
              <a:rPr lang="en-US" sz="2400" b="0" dirty="0">
                <a:solidFill>
                  <a:srgbClr val="164E62"/>
                </a:solidFill>
                <a:latin typeface="Calisto MT"/>
              </a:rPr>
              <a:t>Volunteers opt-in to receive invitations for upcoming research and design activities.</a:t>
            </a:r>
          </a:p>
          <a:p>
            <a:r>
              <a:rPr lang="en-US" dirty="0"/>
              <a:t>Pre-recruiting allows us to monitor who we are engaging with, to increase the breadth of engagement</a:t>
            </a:r>
          </a:p>
          <a:p>
            <a:r>
              <a:rPr lang="en-US" dirty="0">
                <a:latin typeface="Calisto MT"/>
              </a:rPr>
              <a:t>We can easily send out HTML capable screener surveys via Qualtrics</a:t>
            </a:r>
            <a:endParaRPr lang="en-US" dirty="0"/>
          </a:p>
          <a:p>
            <a:r>
              <a:rPr lang="en-US" dirty="0">
                <a:latin typeface="Calisto MT"/>
              </a:rPr>
              <a:t>Distribution sample lists allows us to access people quickly</a:t>
            </a:r>
            <a:endParaRPr lang="en-US" dirty="0"/>
          </a:p>
          <a:p>
            <a:endParaRPr lang="en-US" dirty="0"/>
          </a:p>
          <a:p>
            <a:endParaRPr lang="en-US" dirty="0"/>
          </a:p>
        </p:txBody>
      </p:sp>
    </p:spTree>
    <p:extLst>
      <p:ext uri="{BB962C8B-B14F-4D97-AF65-F5344CB8AC3E}">
        <p14:creationId xmlns:p14="http://schemas.microsoft.com/office/powerpoint/2010/main" val="2843387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0E2FD-9CBF-FEF0-DB99-F3275B6CB8E0}"/>
              </a:ext>
            </a:extLst>
          </p:cNvPr>
          <p:cNvSpPr txBox="1">
            <a:spLocks/>
          </p:cNvSpPr>
          <p:nvPr/>
        </p:nvSpPr>
        <p:spPr>
          <a:xfrm>
            <a:off x="278124" y="329102"/>
            <a:ext cx="8456231" cy="424299"/>
          </a:xfrm>
          <a:prstGeom prst="rect">
            <a:avLst/>
          </a:prstGeom>
        </p:spPr>
        <p:txBody>
          <a:bodyPr/>
          <a:lstStyle>
            <a:defPPr marR="0" lvl="0" algn="l" rtl="0">
              <a:lnSpc>
                <a:spcPct val="100000"/>
              </a:lnSpc>
              <a:spcBef>
                <a:spcPts val="0"/>
              </a:spcBef>
              <a:spcAft>
                <a:spcPts val="0"/>
              </a:spcAft>
            </a:defPPr>
            <a:lvl1pPr marL="0" marR="0" lvl="0" indent="0" algn="l" defTabSz="914400" rtl="0" eaLnBrk="1" fontAlgn="auto" latinLnBrk="0" hangingPunct="1">
              <a:lnSpc>
                <a:spcPct val="100000"/>
              </a:lnSpc>
              <a:spcBef>
                <a:spcPts val="0"/>
              </a:spcBef>
              <a:spcAft>
                <a:spcPts val="0"/>
              </a:spcAft>
              <a:buClrTx/>
              <a:buSzTx/>
              <a:buFontTx/>
              <a:buNone/>
              <a:tabLst/>
              <a:defRPr sz="1200" b="1" i="0" u="none" strike="noStrike" cap="all" baseline="0">
                <a:solidFill>
                  <a:srgbClr val="164E62"/>
                </a:solidFill>
                <a:latin typeface="Arial" panose="020B0604020202020204" pitchFamily="34" charset="0"/>
                <a:ea typeface="Source Sans Pro" panose="020B0503030403020204" pitchFamily="34" charset="0"/>
                <a:cs typeface="Arial" panose="020B0604020202020204" pitchFamily="34" charset="0"/>
                <a:sym typeface="Arial"/>
              </a:defRPr>
            </a:lvl1pPr>
          </a:lstStyle>
          <a:p>
            <a:r>
              <a:rPr lang="en-US"/>
              <a:t>Are you interested in joining CDC’s engagement panel?!?</a:t>
            </a:r>
          </a:p>
        </p:txBody>
      </p:sp>
      <p:sp>
        <p:nvSpPr>
          <p:cNvPr id="3" name="TextBox 2">
            <a:extLst>
              <a:ext uri="{FF2B5EF4-FFF2-40B4-BE49-F238E27FC236}">
                <a16:creationId xmlns:a16="http://schemas.microsoft.com/office/drawing/2014/main" id="{31FE363F-5608-754C-F28E-9ED254C5B60A}"/>
              </a:ext>
            </a:extLst>
          </p:cNvPr>
          <p:cNvSpPr txBox="1"/>
          <p:nvPr/>
        </p:nvSpPr>
        <p:spPr>
          <a:xfrm>
            <a:off x="417251" y="4246652"/>
            <a:ext cx="6613864" cy="332976"/>
          </a:xfrm>
          <a:prstGeom prst="rect">
            <a:avLst/>
          </a:prstGeom>
        </p:spPr>
        <p:txBody>
          <a:bodyPr wrap="square" rtlCol="0">
            <a:spAutoFit/>
          </a:bodyPr>
          <a:lstStyle/>
          <a:p>
            <a:pPr marR="0" algn="l" defTabSz="914400" rtl="0" eaLnBrk="1" fontAlgn="auto" latinLnBrk="0" hangingPunct="1">
              <a:lnSpc>
                <a:spcPct val="120000"/>
              </a:lnSpc>
              <a:spcBef>
                <a:spcPts val="1000"/>
              </a:spcBef>
              <a:spcAft>
                <a:spcPts val="0"/>
              </a:spcAft>
              <a:buClrTx/>
              <a:buSzTx/>
              <a:tabLst/>
            </a:pPr>
            <a:r>
              <a:rPr kumimoji="0" lang="en-US" b="0" i="0" u="none" strike="noStrike" kern="0" cap="none" spc="0" normalizeH="0" baseline="0" noProof="0">
                <a:ln>
                  <a:noFill/>
                </a:ln>
                <a:solidFill>
                  <a:srgbClr val="0F3D67"/>
                </a:solidFill>
                <a:effectLst/>
                <a:uLnTx/>
                <a:uFillTx/>
                <a:latin typeface="Source Sans Pro" panose="020B0503030403020204" pitchFamily="34" charset="0"/>
                <a:ea typeface="Source Sans Pro" panose="020B0503030403020204" pitchFamily="34" charset="0"/>
                <a:cs typeface="Arial"/>
                <a:sym typeface="Arial"/>
              </a:rPr>
              <a:t>Or you can email our mailbox directly: </a:t>
            </a:r>
            <a:r>
              <a:rPr kumimoji="0" lang="en-US" b="0" i="0" u="none" strike="noStrike" kern="0" cap="none" spc="0" normalizeH="0" baseline="0" noProof="0">
                <a:ln>
                  <a:noFill/>
                </a:ln>
                <a:solidFill>
                  <a:srgbClr val="0F3D67"/>
                </a:solidFill>
                <a:effectLst/>
                <a:uLnTx/>
                <a:uFillTx/>
                <a:latin typeface="Source Sans Pro" panose="020B0503030403020204" pitchFamily="34" charset="0"/>
                <a:ea typeface="Source Sans Pro" panose="020B0503030403020204" pitchFamily="34" charset="0"/>
                <a:cs typeface="Arial"/>
                <a:sym typeface="Arial"/>
                <a:hlinkClick r:id="rId3"/>
              </a:rPr>
              <a:t>DataEngagement@cdc.gov</a:t>
            </a:r>
            <a:r>
              <a:rPr kumimoji="0" lang="en-US" b="0" i="0" u="none" strike="noStrike" kern="0" cap="none" spc="0" normalizeH="0" baseline="0" noProof="0">
                <a:ln>
                  <a:noFill/>
                </a:ln>
                <a:solidFill>
                  <a:srgbClr val="0F3D67"/>
                </a:solidFill>
                <a:effectLst/>
                <a:uLnTx/>
                <a:uFillTx/>
                <a:latin typeface="Source Sans Pro" panose="020B0503030403020204" pitchFamily="34" charset="0"/>
                <a:ea typeface="Source Sans Pro" panose="020B0503030403020204" pitchFamily="34" charset="0"/>
                <a:cs typeface="Arial"/>
                <a:sym typeface="Arial"/>
              </a:rPr>
              <a:t> for a link</a:t>
            </a:r>
          </a:p>
        </p:txBody>
      </p:sp>
      <p:pic>
        <p:nvPicPr>
          <p:cNvPr id="6" name="Picture 5">
            <a:extLst>
              <a:ext uri="{FF2B5EF4-FFF2-40B4-BE49-F238E27FC236}">
                <a16:creationId xmlns:a16="http://schemas.microsoft.com/office/drawing/2014/main" id="{68C20B64-6383-DB3E-9BF9-0E13A61DE197}"/>
              </a:ext>
            </a:extLst>
          </p:cNvPr>
          <p:cNvPicPr>
            <a:picLocks noChangeAspect="1"/>
          </p:cNvPicPr>
          <p:nvPr/>
        </p:nvPicPr>
        <p:blipFill>
          <a:blip r:embed="rId4"/>
          <a:stretch>
            <a:fillRect/>
          </a:stretch>
        </p:blipFill>
        <p:spPr>
          <a:xfrm>
            <a:off x="6227650" y="1231441"/>
            <a:ext cx="2059132" cy="2059132"/>
          </a:xfrm>
          <a:prstGeom prst="rect">
            <a:avLst/>
          </a:prstGeom>
        </p:spPr>
      </p:pic>
      <p:sp>
        <p:nvSpPr>
          <p:cNvPr id="5" name="TextBox 4">
            <a:extLst>
              <a:ext uri="{FF2B5EF4-FFF2-40B4-BE49-F238E27FC236}">
                <a16:creationId xmlns:a16="http://schemas.microsoft.com/office/drawing/2014/main" id="{FDB404D0-2338-D15E-CF69-0B9C0DCFFB50}"/>
              </a:ext>
            </a:extLst>
          </p:cNvPr>
          <p:cNvSpPr txBox="1"/>
          <p:nvPr/>
        </p:nvSpPr>
        <p:spPr>
          <a:xfrm>
            <a:off x="417251" y="924416"/>
            <a:ext cx="5402872" cy="2893100"/>
          </a:xfrm>
          <a:prstGeom prst="rect">
            <a:avLst/>
          </a:prstGeom>
          <a:noFill/>
        </p:spPr>
        <p:txBody>
          <a:bodyPr wrap="square">
            <a:spAutoFit/>
          </a:bodyPr>
          <a:lstStyle/>
          <a:p>
            <a:pPr algn="l" rtl="0" fontAlgn="base"/>
            <a:r>
              <a:rPr lang="en-US" sz="1200" b="0" i="0" dirty="0">
                <a:solidFill>
                  <a:srgbClr val="000000"/>
                </a:solidFill>
                <a:effectLst/>
                <a:latin typeface="Calibri" panose="020F0502020204030204" pitchFamily="34" charset="0"/>
              </a:rPr>
              <a:t>CDC’s Office for Public Health Data, Surveillance and Technology (OPHDST) is kicking off the </a:t>
            </a:r>
            <a:r>
              <a:rPr lang="en-US" sz="1200" b="1" i="0" dirty="0">
                <a:solidFill>
                  <a:srgbClr val="000000"/>
                </a:solidFill>
                <a:effectLst/>
                <a:latin typeface="Calibri" panose="020F0502020204030204" pitchFamily="34" charset="0"/>
              </a:rPr>
              <a:t>Engagement Panel for Public Health Data </a:t>
            </a:r>
            <a:r>
              <a:rPr lang="en-US" sz="1200" b="0" i="0" dirty="0">
                <a:solidFill>
                  <a:srgbClr val="000000"/>
                </a:solidFill>
                <a:effectLst/>
                <a:latin typeface="Calibri" panose="020F0502020204030204" pitchFamily="34" charset="0"/>
              </a:rPr>
              <a:t>to incorporate the perspectives of public health partners into planning for Data Modernization and the Public Health Data Strategy. </a:t>
            </a:r>
            <a:endParaRPr lang="en-US" sz="1200" b="0" i="0" dirty="0">
              <a:solidFill>
                <a:srgbClr val="000000"/>
              </a:solidFill>
              <a:effectLst/>
              <a:latin typeface="Segoe UI" panose="020F0502020204030204" pitchFamily="34" charset="0"/>
            </a:endParaRPr>
          </a:p>
          <a:p>
            <a:pPr algn="l" rtl="0" fontAlgn="base"/>
            <a:endParaRPr lang="en-US" sz="12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The Engagement Panel will serve as a catalog of public health professionals who can be called upon to provide input on a technology product, a data policy, or modernization strategy.  Engagements may include participation in:</a:t>
            </a:r>
            <a:endParaRPr lang="en-US" sz="1200" b="0" i="0" dirty="0">
              <a:solidFill>
                <a:srgbClr val="000000"/>
              </a:solidFill>
              <a:effectLst/>
              <a:latin typeface="Segoe UI" panose="020B0502040204020203" pitchFamily="34" charset="0"/>
            </a:endParaRPr>
          </a:p>
          <a:p>
            <a:pPr marL="404813" lvl="2" indent="-166688" fontAlgn="base">
              <a:buFont typeface="Arial" panose="020B0604020202020204" pitchFamily="34" charset="0"/>
              <a:buChar char="•"/>
            </a:pPr>
            <a:r>
              <a:rPr lang="en-US" sz="1000" b="1" i="0" dirty="0">
                <a:solidFill>
                  <a:srgbClr val="000000"/>
                </a:solidFill>
                <a:effectLst/>
                <a:latin typeface="Calibri" panose="020F0502020204030204" pitchFamily="34" charset="0"/>
              </a:rPr>
              <a:t>focus groups</a:t>
            </a:r>
            <a:r>
              <a:rPr lang="en-US" sz="1000" b="0" i="0" dirty="0">
                <a:solidFill>
                  <a:srgbClr val="000000"/>
                </a:solidFill>
                <a:effectLst/>
                <a:latin typeface="Calibri" panose="020F0502020204030204" pitchFamily="34" charset="0"/>
              </a:rPr>
              <a:t> to identify needs and opportunities, </a:t>
            </a:r>
          </a:p>
          <a:p>
            <a:pPr marL="404813" lvl="2" indent="-166688" fontAlgn="base">
              <a:buFont typeface="Arial" panose="020B0604020202020204" pitchFamily="34" charset="0"/>
              <a:buChar char="•"/>
            </a:pPr>
            <a:r>
              <a:rPr lang="en-US" sz="1000" b="1" i="0" dirty="0">
                <a:solidFill>
                  <a:srgbClr val="000000"/>
                </a:solidFill>
                <a:effectLst/>
                <a:latin typeface="Calibri" panose="020F0502020204030204" pitchFamily="34" charset="0"/>
              </a:rPr>
              <a:t>expert panels</a:t>
            </a:r>
            <a:r>
              <a:rPr lang="en-US" sz="1000" b="0" i="0" dirty="0">
                <a:solidFill>
                  <a:srgbClr val="000000"/>
                </a:solidFill>
                <a:effectLst/>
                <a:latin typeface="Calibri" panose="020F0502020204030204" pitchFamily="34" charset="0"/>
              </a:rPr>
              <a:t> for in-depth discussion on specific topics or potential strategies, </a:t>
            </a:r>
          </a:p>
          <a:p>
            <a:pPr marL="404813" lvl="2" indent="-166688" fontAlgn="base">
              <a:buFont typeface="Arial" panose="020B0604020202020204" pitchFamily="34" charset="0"/>
              <a:buChar char="•"/>
            </a:pPr>
            <a:r>
              <a:rPr lang="en-US" sz="1000" b="1" i="0" dirty="0">
                <a:solidFill>
                  <a:srgbClr val="000000"/>
                </a:solidFill>
                <a:effectLst/>
                <a:latin typeface="Calibri" panose="020F0502020204030204" pitchFamily="34" charset="0"/>
              </a:rPr>
              <a:t>pilots </a:t>
            </a:r>
            <a:r>
              <a:rPr lang="en-US" sz="1000" b="0" i="0" dirty="0">
                <a:solidFill>
                  <a:srgbClr val="000000"/>
                </a:solidFill>
                <a:effectLst/>
                <a:latin typeface="Calibri" panose="020F0502020204030204" pitchFamily="34" charset="0"/>
              </a:rPr>
              <a:t>to test initial versions of tools or services, or </a:t>
            </a:r>
          </a:p>
          <a:p>
            <a:pPr marL="404813" lvl="2" indent="-166688" fontAlgn="base">
              <a:buFont typeface="Arial" panose="020B0604020202020204" pitchFamily="34" charset="0"/>
              <a:buChar char="•"/>
            </a:pPr>
            <a:r>
              <a:rPr lang="en-US" sz="1000" b="1" i="0" dirty="0">
                <a:solidFill>
                  <a:srgbClr val="000000"/>
                </a:solidFill>
                <a:effectLst/>
                <a:latin typeface="Calibri" panose="020F0502020204030204" pitchFamily="34" charset="0"/>
              </a:rPr>
              <a:t>surveys</a:t>
            </a:r>
            <a:r>
              <a:rPr lang="en-US" sz="1000" b="0" i="0" dirty="0">
                <a:solidFill>
                  <a:srgbClr val="000000"/>
                </a:solidFill>
                <a:effectLst/>
                <a:latin typeface="Calibri" panose="020F0502020204030204" pitchFamily="34" charset="0"/>
              </a:rPr>
              <a:t> to support user research into challenges and priorities. </a:t>
            </a:r>
          </a:p>
          <a:p>
            <a:pPr algn="l" rtl="0" fontAlgn="base"/>
            <a:endParaRPr lang="en-US" sz="10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Participation from all levels of public health is needed.  Add your name and encourage participation by others involved in data modernization and data strategy. </a:t>
            </a:r>
            <a:endParaRPr lang="en-US" sz="12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86836268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3FF47-FF59-5758-EF58-B78E2DD04A91}"/>
              </a:ext>
            </a:extLst>
          </p:cNvPr>
          <p:cNvSpPr>
            <a:spLocks noGrp="1"/>
          </p:cNvSpPr>
          <p:nvPr>
            <p:ph type="ctrTitle"/>
          </p:nvPr>
        </p:nvSpPr>
        <p:spPr/>
        <p:txBody>
          <a:bodyPr/>
          <a:lstStyle/>
          <a:p>
            <a:r>
              <a:rPr lang="en-US"/>
              <a:t>Benefits</a:t>
            </a:r>
          </a:p>
        </p:txBody>
      </p:sp>
      <p:sp>
        <p:nvSpPr>
          <p:cNvPr id="4" name="Content Placeholder 3">
            <a:extLst>
              <a:ext uri="{FF2B5EF4-FFF2-40B4-BE49-F238E27FC236}">
                <a16:creationId xmlns:a16="http://schemas.microsoft.com/office/drawing/2014/main" id="{EC972B89-E85F-7DD4-C49E-90584BF0C6EA}"/>
              </a:ext>
            </a:extLst>
          </p:cNvPr>
          <p:cNvSpPr>
            <a:spLocks noGrp="1"/>
          </p:cNvSpPr>
          <p:nvPr>
            <p:ph sz="quarter" idx="10"/>
          </p:nvPr>
        </p:nvSpPr>
        <p:spPr/>
        <p:txBody>
          <a:bodyPr vert="horz" lIns="91440" tIns="45720" rIns="91440" bIns="45720" rtlCol="0" anchor="t">
            <a:normAutofit lnSpcReduction="10000"/>
          </a:bodyPr>
          <a:lstStyle/>
          <a:p>
            <a:pPr marL="285750" indent="-285750">
              <a:lnSpc>
                <a:spcPct val="100000"/>
              </a:lnSpc>
              <a:spcBef>
                <a:spcPts val="1200"/>
              </a:spcBef>
              <a:buClr>
                <a:srgbClr val="08747A"/>
              </a:buClr>
              <a:buFont typeface="System Font Regular"/>
              <a:buChar char="▸"/>
            </a:pPr>
            <a:r>
              <a:rPr lang="en-US" sz="1800" kern="1200" dirty="0">
                <a:solidFill>
                  <a:srgbClr val="164E62"/>
                </a:solidFill>
                <a:latin typeface="Merriweather"/>
              </a:rPr>
              <a:t>Allows more participants to </a:t>
            </a:r>
            <a:r>
              <a:rPr lang="en-US" sz="1800" kern="1200" dirty="0">
                <a:solidFill>
                  <a:srgbClr val="26B9A0"/>
                </a:solidFill>
                <a:latin typeface="Merriweather"/>
              </a:rPr>
              <a:t>engage directly</a:t>
            </a:r>
            <a:endParaRPr lang="en-US" sz="1800" dirty="0">
              <a:latin typeface="Merriweather"/>
            </a:endParaRPr>
          </a:p>
          <a:p>
            <a:pPr marL="285750" indent="-285750">
              <a:lnSpc>
                <a:spcPct val="100000"/>
              </a:lnSpc>
              <a:spcBef>
                <a:spcPts val="1200"/>
              </a:spcBef>
              <a:buClr>
                <a:srgbClr val="08747A"/>
              </a:buClr>
              <a:buFont typeface="System Font Regular"/>
              <a:buChar char="▸"/>
            </a:pPr>
            <a:r>
              <a:rPr lang="en-US" sz="1800" kern="1200" dirty="0">
                <a:solidFill>
                  <a:srgbClr val="26B9A0"/>
                </a:solidFill>
                <a:latin typeface="Merriweather"/>
              </a:rPr>
              <a:t>Reduces burden on STLTs </a:t>
            </a:r>
            <a:r>
              <a:rPr lang="en-US" sz="1800" kern="1200" dirty="0">
                <a:solidFill>
                  <a:srgbClr val="164E62"/>
                </a:solidFill>
                <a:latin typeface="Merriweather"/>
              </a:rPr>
              <a:t>by allowing us to spread out invitations</a:t>
            </a:r>
          </a:p>
          <a:p>
            <a:pPr marL="285750" indent="-285750">
              <a:lnSpc>
                <a:spcPct val="100000"/>
              </a:lnSpc>
              <a:spcBef>
                <a:spcPts val="1200"/>
              </a:spcBef>
              <a:buClr>
                <a:srgbClr val="08747A"/>
              </a:buClr>
              <a:buFont typeface="System Font Regular"/>
              <a:buChar char="▸"/>
            </a:pPr>
            <a:r>
              <a:rPr lang="en-US" sz="1800" kern="1200" dirty="0">
                <a:solidFill>
                  <a:srgbClr val="26B9A0"/>
                </a:solidFill>
                <a:latin typeface="Merriweather"/>
              </a:rPr>
              <a:t>Speeds up the development process </a:t>
            </a:r>
            <a:r>
              <a:rPr lang="en-US" sz="1800" dirty="0">
                <a:solidFill>
                  <a:srgbClr val="164E62"/>
                </a:solidFill>
                <a:latin typeface="Merriweather"/>
              </a:rPr>
              <a:t>~</a:t>
            </a:r>
            <a:r>
              <a:rPr lang="en-US" sz="1800" kern="1200" dirty="0">
                <a:solidFill>
                  <a:srgbClr val="164E62"/>
                </a:solidFill>
                <a:latin typeface="Merriweather"/>
              </a:rPr>
              <a:t>3 weeks by cutting down recruit time</a:t>
            </a:r>
          </a:p>
          <a:p>
            <a:pPr marL="285750" indent="-285750">
              <a:lnSpc>
                <a:spcPct val="100000"/>
              </a:lnSpc>
              <a:spcBef>
                <a:spcPts val="1200"/>
              </a:spcBef>
              <a:buClr>
                <a:srgbClr val="08747A"/>
              </a:buClr>
              <a:buFont typeface="System Font Regular"/>
              <a:buChar char="▸"/>
            </a:pPr>
            <a:r>
              <a:rPr lang="en-US" sz="1800" kern="1200" dirty="0">
                <a:solidFill>
                  <a:srgbClr val="164E62"/>
                </a:solidFill>
                <a:latin typeface="Merriweather"/>
              </a:rPr>
              <a:t>Increases reach by allowing admins to </a:t>
            </a:r>
            <a:r>
              <a:rPr lang="en-US" sz="1800" kern="1200" dirty="0">
                <a:solidFill>
                  <a:srgbClr val="26B9A0"/>
                </a:solidFill>
                <a:latin typeface="Merriweather"/>
              </a:rPr>
              <a:t>identify and connect with under-represented communities</a:t>
            </a:r>
          </a:p>
          <a:p>
            <a:pPr marL="285750" indent="-285750">
              <a:lnSpc>
                <a:spcPct val="100000"/>
              </a:lnSpc>
              <a:spcBef>
                <a:spcPts val="1200"/>
              </a:spcBef>
              <a:buClr>
                <a:srgbClr val="08747A"/>
              </a:buClr>
              <a:buFont typeface="System Font Regular"/>
              <a:buChar char="▸"/>
            </a:pPr>
            <a:r>
              <a:rPr lang="en-US" sz="1800" kern="1200" dirty="0">
                <a:solidFill>
                  <a:srgbClr val="164E62"/>
                </a:solidFill>
                <a:latin typeface="Merriweather"/>
              </a:rPr>
              <a:t>Supports a </a:t>
            </a:r>
            <a:r>
              <a:rPr lang="en-US" sz="1800" kern="1200" dirty="0">
                <a:solidFill>
                  <a:srgbClr val="26B9A0"/>
                </a:solidFill>
                <a:latin typeface="Merriweather"/>
              </a:rPr>
              <a:t>continuous feedback loop </a:t>
            </a:r>
            <a:r>
              <a:rPr lang="en-US" sz="1800" kern="1200" dirty="0">
                <a:solidFill>
                  <a:srgbClr val="164E62"/>
                </a:solidFill>
                <a:latin typeface="Merriweather"/>
              </a:rPr>
              <a:t>and year-round activities</a:t>
            </a:r>
            <a:endParaRPr lang="en-US" sz="1800" kern="1200" dirty="0">
              <a:solidFill>
                <a:srgbClr val="26B9A0"/>
              </a:solidFill>
              <a:latin typeface="Merriweather"/>
            </a:endParaRPr>
          </a:p>
          <a:p>
            <a:endParaRPr lang="en-US" dirty="0"/>
          </a:p>
        </p:txBody>
      </p:sp>
    </p:spTree>
    <p:extLst>
      <p:ext uri="{BB962C8B-B14F-4D97-AF65-F5344CB8AC3E}">
        <p14:creationId xmlns:p14="http://schemas.microsoft.com/office/powerpoint/2010/main" val="286176293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88a52ceb-442d-48e8-b4ae-7ab5730f700f">
      <UserInfo>
        <DisplayName>Radwin, Michael (CDC/DDPHSS/OD)</DisplayName>
        <AccountId>39</AccountId>
        <AccountType/>
      </UserInfo>
      <UserInfo>
        <DisplayName>Calzada, Jorge (CDC/DDPHSS/OD)</DisplayName>
        <AccountId>40</AccountId>
        <AccountType/>
      </UserInfo>
      <UserInfo>
        <DisplayName>Ferzoco, Amy (CDC/DDPHSS/OD) (CTR)</DisplayName>
        <AccountId>41</AccountId>
        <AccountType/>
      </UserInfo>
      <UserInfo>
        <DisplayName>Vrosh, Dillon J (CDC/DDPHSS/OD)</DisplayName>
        <AccountId>44</AccountId>
        <AccountType/>
      </UserInfo>
    </SharedWithUsers>
    <TaxCatchAll xmlns="88a52ceb-442d-48e8-b4ae-7ab5730f700f" xsi:nil="true"/>
    <lcf76f155ced4ddcb4097134ff3c332f xmlns="85224529-8a19-4404-a5a4-2707b294952a">
      <Terms xmlns="http://schemas.microsoft.com/office/infopath/2007/PartnerControls"/>
    </lcf76f155ced4ddcb4097134ff3c332f>
    <TaxKeywordTaxHTField xmlns="88a52ceb-442d-48e8-b4ae-7ab5730f700f">
      <Terms xmlns="http://schemas.microsoft.com/office/infopath/2007/PartnerControls"/>
    </TaxKeywordTaxHTField>
    <h5dfde27acc9453eb6bf355341e11262 xmlns="85224529-8a19-4404-a5a4-2707b294952a">
      <Terms xmlns="http://schemas.microsoft.com/office/infopath/2007/PartnerControls"/>
    </h5dfde27acc9453eb6bf355341e11262>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28B74BBBDF604B90DE6188EBB786FC" ma:contentTypeVersion="24" ma:contentTypeDescription="Create a new document." ma:contentTypeScope="" ma:versionID="64eb1ab658e705640d2faead91ba00ad">
  <xsd:schema xmlns:xsd="http://www.w3.org/2001/XMLSchema" xmlns:xs="http://www.w3.org/2001/XMLSchema" xmlns:p="http://schemas.microsoft.com/office/2006/metadata/properties" xmlns:ns2="85224529-8a19-4404-a5a4-2707b294952a" xmlns:ns3="88a52ceb-442d-48e8-b4ae-7ab5730f700f" targetNamespace="http://schemas.microsoft.com/office/2006/metadata/properties" ma:root="true" ma:fieldsID="14511aa23a40934a34ed37452f363cd6" ns2:_="" ns3:_="">
    <xsd:import namespace="85224529-8a19-4404-a5a4-2707b294952a"/>
    <xsd:import namespace="88a52ceb-442d-48e8-b4ae-7ab5730f70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h5dfde27acc9453eb6bf355341e11262" minOccurs="0"/>
                <xsd:element ref="ns3:TaxCatchAll" minOccurs="0"/>
                <xsd:element ref="ns3:TaxKeywordTaxHTField" minOccurs="0"/>
                <xsd:element ref="ns2:MediaLengthInSeconds"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224529-8a19-4404-a5a4-2707b29495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h5dfde27acc9453eb6bf355341e11262" ma:index="21" nillable="true" ma:taxonomy="true" ma:internalName="h5dfde27acc9453eb6bf355341e11262" ma:taxonomyFieldName="HCD_x0020_Team_x0020_Metadata" ma:displayName="HCD Team Metadata" ma:default="" ma:fieldId="{15dfde27-acc9-453e-b6bf-355341e11262}" ma:taxonomyMulti="true" ma:sspId="e0d2dc41-8ad7-4464-b7a7-3dd28e0fc091" ma:termSetId="8548fa11-6629-4f77-b4b4-bb44fe71ef60" ma:anchorId="00000000-0000-0000-0000-000000000000" ma:open="true" ma:isKeyword="false">
      <xsd:complexType>
        <xsd:sequence>
          <xsd:element ref="pc:Terms" minOccurs="0" maxOccurs="1"/>
        </xsd:sequence>
      </xsd:complex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e0d2dc41-8ad7-4464-b7a7-3dd28e0fc09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a52ceb-442d-48e8-b4ae-7ab5730f700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489a48e-0ef9-4848-9823-54ff3f18e734}" ma:internalName="TaxCatchAll" ma:showField="CatchAllData" ma:web="88a52ceb-442d-48e8-b4ae-7ab5730f700f">
      <xsd:complexType>
        <xsd:complexContent>
          <xsd:extension base="dms:MultiChoiceLookup">
            <xsd:sequence>
              <xsd:element name="Value" type="dms:Lookup" maxOccurs="unbounded" minOccurs="0" nillable="true"/>
            </xsd:sequence>
          </xsd:extension>
        </xsd:complexContent>
      </xsd:complexType>
    </xsd:element>
    <xsd:element name="TaxKeywordTaxHTField" ma:index="24" nillable="true" ma:taxonomy="true" ma:internalName="TaxKeywordTaxHTField" ma:taxonomyFieldName="TaxKeyword" ma:displayName="Enterprise Keywords" ma:fieldId="{23f27201-bee3-471e-b2e7-b64fd8b7ca38}" ma:taxonomyMulti="true" ma:sspId="e0d2dc41-8ad7-4464-b7a7-3dd28e0fc091"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12DEE8-B0FB-4485-9551-5756B153A995}">
  <ds:schemaRefs>
    <ds:schemaRef ds:uri="08044d2b-a2f9-4bf9-8795-73299bb2f9c1"/>
    <ds:schemaRef ds:uri="http://www.w3.org/XML/1998/namespace"/>
    <ds:schemaRef ds:uri="http://purl.org/dc/terms/"/>
    <ds:schemaRef ds:uri="http://schemas.microsoft.com/office/2006/metadata/properties"/>
    <ds:schemaRef ds:uri="http://schemas.microsoft.com/office/2006/documentManagement/types"/>
    <ds:schemaRef ds:uri="ab67caff-3667-4b8e-b067-deb51d0f422f"/>
    <ds:schemaRef ds:uri="http://purl.org/dc/elements/1.1/"/>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807BD60-D1B4-4B95-8497-DF49443AB507}"/>
</file>

<file path=customXml/itemProps3.xml><?xml version="1.0" encoding="utf-8"?>
<ds:datastoreItem xmlns:ds="http://schemas.openxmlformats.org/officeDocument/2006/customXml" ds:itemID="{7E9E7835-622C-445A-9AE1-81EED0C8655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17315</TotalTime>
  <Words>1014</Words>
  <Application>Microsoft Macintosh PowerPoint</Application>
  <PresentationFormat>On-screen Show (16:9)</PresentationFormat>
  <Paragraphs>112</Paragraphs>
  <Slides>18</Slides>
  <Notes>10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Arial</vt:lpstr>
      <vt:lpstr>Calibri</vt:lpstr>
      <vt:lpstr>Calibri Light</vt:lpstr>
      <vt:lpstr>Calisto MT</vt:lpstr>
      <vt:lpstr>Century Gothic</vt:lpstr>
      <vt:lpstr>Merriweather</vt:lpstr>
      <vt:lpstr>Segoe UI</vt:lpstr>
      <vt:lpstr>Source Sans Pro</vt:lpstr>
      <vt:lpstr>System Font Regular</vt:lpstr>
      <vt:lpstr>Visuelt Pro Light</vt:lpstr>
      <vt:lpstr>Wingdings,Sans-Serif</vt:lpstr>
      <vt:lpstr>Custom Design</vt:lpstr>
      <vt:lpstr>Building Panels to Improve CX</vt:lpstr>
      <vt:lpstr>Bio</vt:lpstr>
      <vt:lpstr>What is an engagement panel?</vt:lpstr>
      <vt:lpstr>Centering on people</vt:lpstr>
      <vt:lpstr>The problem:</vt:lpstr>
      <vt:lpstr>Managing multiple spreadsheets</vt:lpstr>
      <vt:lpstr>How it works</vt:lpstr>
      <vt:lpstr>PowerPoint Presentation</vt:lpstr>
      <vt:lpstr>Benefits</vt:lpstr>
      <vt:lpstr>PowerPoint Presentation</vt:lpstr>
      <vt:lpstr>Built a Qualtrics XM Prototype</vt:lpstr>
      <vt:lpstr>Engagement Panel</vt:lpstr>
      <vt:lpstr>Current lists and samples</vt:lpstr>
      <vt:lpstr>Demographics</vt:lpstr>
      <vt:lpstr>Demographics</vt:lpstr>
      <vt:lpstr>PowerPoint Presentation</vt:lpstr>
      <vt:lpstr>Survey Tool Comparison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Digital Service PowerPoint</dc:title>
  <dc:subject/>
  <dc:creator>Brand Squad</dc:creator>
  <cp:keywords/>
  <dc:description/>
  <cp:lastModifiedBy>Suzanne Soroczak</cp:lastModifiedBy>
  <cp:revision>11</cp:revision>
  <cp:lastPrinted>2017-09-27T21:49:39Z</cp:lastPrinted>
  <dcterms:modified xsi:type="dcterms:W3CDTF">2024-10-24T13:03:11Z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ActionId">
    <vt:lpwstr>870ba085-54aa-4f8c-9a5b-6960a9c7a5f4</vt:lpwstr>
  </property>
  <property fmtid="{D5CDD505-2E9C-101B-9397-08002B2CF9AE}" pid="4" name="MediaServiceImageTags">
    <vt:lpwstr/>
  </property>
  <property fmtid="{D5CDD505-2E9C-101B-9397-08002B2CF9AE}" pid="5" name="ContentTypeId">
    <vt:lpwstr>0x0101008A28B74BBBDF604B90DE6188EBB786FC</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etDate">
    <vt:lpwstr>2023-06-05T23:11:51Z</vt:lpwstr>
  </property>
  <property fmtid="{D5CDD505-2E9C-101B-9397-08002B2CF9AE}" pid="8" name="MSIP_Label_7b94a7b8-f06c-4dfe-bdcc-9b548fd58c31_ContentBits">
    <vt:lpwstr>0</vt:lpwstr>
  </property>
  <property fmtid="{D5CDD505-2E9C-101B-9397-08002B2CF9AE}" pid="9" name="MSIP_Label_7b94a7b8-f06c-4dfe-bdcc-9b548fd58c31_Method">
    <vt:lpwstr>Privileged</vt:lpwstr>
  </property>
  <property fmtid="{D5CDD505-2E9C-101B-9397-08002B2CF9AE}" pid="10" name="MSIP_Label_7b94a7b8-f06c-4dfe-bdcc-9b548fd58c31_SiteId">
    <vt:lpwstr>9ce70869-60db-44fd-abe8-d2767077fc8f</vt:lpwstr>
  </property>
  <property fmtid="{D5CDD505-2E9C-101B-9397-08002B2CF9AE}" pid="11" name="Order">
    <vt:r8>213800</vt:r8>
  </property>
  <property fmtid="{D5CDD505-2E9C-101B-9397-08002B2CF9AE}" pid="12" name="xd_Signature">
    <vt:bool>false</vt:bool>
  </property>
  <property fmtid="{D5CDD505-2E9C-101B-9397-08002B2CF9AE}" pid="13" name="SharedWithUsers">
    <vt:lpwstr>39;#Radwin, Michael (CDC/DDPHSS/OD);#40;#Calzada, Jorge (CDC/DDPHSS/OD);#41;#Ferzoco, Amy (CDC/DDPHSS/OD) (CTR);#44;#Vrosh, Dillon J (CDC/DDPHSS/OD)</vt:lpwstr>
  </property>
  <property fmtid="{D5CDD505-2E9C-101B-9397-08002B2CF9AE}" pid="14" name="xd_ProgID">
    <vt:lpwstr/>
  </property>
  <property fmtid="{D5CDD505-2E9C-101B-9397-08002B2CF9AE}" pid="15" name="_SourceUrl">
    <vt:lpwstr/>
  </property>
  <property fmtid="{D5CDD505-2E9C-101B-9397-08002B2CF9AE}" pid="16" name="_SharedFileIndex">
    <vt:lpwstr/>
  </property>
  <property fmtid="{D5CDD505-2E9C-101B-9397-08002B2CF9AE}" pid="17" name="ComplianceAssetId">
    <vt:lpwstr/>
  </property>
  <property fmtid="{D5CDD505-2E9C-101B-9397-08002B2CF9AE}" pid="18" name="TemplateUrl">
    <vt:lpwstr/>
  </property>
  <property fmtid="{D5CDD505-2E9C-101B-9397-08002B2CF9AE}" pid="19" name="_ExtendedDescription">
    <vt:lpwstr/>
  </property>
  <property fmtid="{D5CDD505-2E9C-101B-9397-08002B2CF9AE}" pid="20" name="TriggerFlowInfo">
    <vt:lpwstr/>
  </property>
</Properties>
</file>