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1.xml" ContentType="application/vnd.openxmlformats-officedocument.presentationml.slide+xml"/>
  <Override PartName="/ppt/presentation.xml" ContentType="application/vnd.openxmlformats-officedocument.presentationml.presentation.main+xml"/>
  <Override PartName="/ppt/notesSlides/notesSlide18.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authors.xml" ContentType="application/vnd.ms-powerpoint.authors+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4" r:id="rId1"/>
  </p:sldMasterIdLst>
  <p:notesMasterIdLst>
    <p:notesMasterId r:id="rId55"/>
  </p:notesMasterIdLst>
  <p:sldIdLst>
    <p:sldId id="256" r:id="rId2"/>
    <p:sldId id="257" r:id="rId3"/>
    <p:sldId id="258" r:id="rId4"/>
    <p:sldId id="260" r:id="rId5"/>
    <p:sldId id="261" r:id="rId6"/>
    <p:sldId id="262" r:id="rId7"/>
    <p:sldId id="263" r:id="rId8"/>
    <p:sldId id="270" r:id="rId9"/>
    <p:sldId id="271" r:id="rId10"/>
    <p:sldId id="272" r:id="rId11"/>
    <p:sldId id="273" r:id="rId12"/>
    <p:sldId id="274" r:id="rId13"/>
    <p:sldId id="259" r:id="rId14"/>
    <p:sldId id="275" r:id="rId15"/>
    <p:sldId id="301" r:id="rId16"/>
    <p:sldId id="265" r:id="rId17"/>
    <p:sldId id="310" r:id="rId18"/>
    <p:sldId id="266" r:id="rId19"/>
    <p:sldId id="267" r:id="rId20"/>
    <p:sldId id="268" r:id="rId21"/>
    <p:sldId id="276" r:id="rId22"/>
    <p:sldId id="277" r:id="rId23"/>
    <p:sldId id="269" r:id="rId24"/>
    <p:sldId id="278" r:id="rId25"/>
    <p:sldId id="279" r:id="rId26"/>
    <p:sldId id="280" r:id="rId27"/>
    <p:sldId id="281" r:id="rId28"/>
    <p:sldId id="282" r:id="rId29"/>
    <p:sldId id="311" r:id="rId30"/>
    <p:sldId id="283" r:id="rId31"/>
    <p:sldId id="302" r:id="rId32"/>
    <p:sldId id="303" r:id="rId33"/>
    <p:sldId id="304" r:id="rId34"/>
    <p:sldId id="305" r:id="rId35"/>
    <p:sldId id="306" r:id="rId36"/>
    <p:sldId id="307" r:id="rId37"/>
    <p:sldId id="308" r:id="rId38"/>
    <p:sldId id="284" r:id="rId39"/>
    <p:sldId id="285" r:id="rId40"/>
    <p:sldId id="286" r:id="rId41"/>
    <p:sldId id="287" r:id="rId42"/>
    <p:sldId id="289" r:id="rId43"/>
    <p:sldId id="290" r:id="rId44"/>
    <p:sldId id="309" r:id="rId45"/>
    <p:sldId id="291" r:id="rId46"/>
    <p:sldId id="292" r:id="rId47"/>
    <p:sldId id="293" r:id="rId48"/>
    <p:sldId id="294" r:id="rId49"/>
    <p:sldId id="295" r:id="rId50"/>
    <p:sldId id="296" r:id="rId51"/>
    <p:sldId id="297" r:id="rId52"/>
    <p:sldId id="298" r:id="rId53"/>
    <p:sldId id="300" r:id="rId54"/>
  </p:sldIdLst>
  <p:sldSz cx="9144000" cy="5143500" type="screen16x9"/>
  <p:notesSz cx="6858000" cy="9144000"/>
  <p:embeddedFontLst>
    <p:embeddedFont>
      <p:font typeface="Open Sans" panose="020B0606030504020204" pitchFamily="34" charset="0"/>
      <p:regular r:id="rId56"/>
      <p:bold r:id="rId57"/>
      <p:italic r:id="rId58"/>
      <p:boldItalic r:id="rId59"/>
    </p:embeddedFont>
    <p:embeddedFont>
      <p:font typeface="Open Sans Light" panose="020B0306030504020204" pitchFamily="34" charset="0"/>
      <p:regular r:id="rId60"/>
      <p: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072966C-F7AE-5DD3-86C3-319037B30CA6}" name="Jesse Michel" initials="JM" userId="ZTYxWYbB8V3EMMSoVSDHCnvKlLlLcjqapDyBgvb+Wqw="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Jesse Michel"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presProps" Target="presProps.xml"/><Relationship Id="rId68"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viewProps" Target="viewProps.xml"/><Relationship Id="rId69"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7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aaa5143308_0_17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aaa5143308_0_1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2aaa5143308_0_17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2aaa5143308_0_17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3045305aea9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3045305aea9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3045305aea9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3045305aea9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a:spcBef>
                <a:spcPts val="0"/>
              </a:spcBef>
              <a:spcAft>
                <a:spcPts val="0"/>
              </a:spcAft>
              <a:buSzPts val="1100"/>
              <a:buChar cha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045305aea9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045305aea9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lang="en" b="1"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045305aea9_0_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3045305aea9_0_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indent="-171450">
              <a:buFont typeface="Calibri"/>
              <a:buChar char="-"/>
            </a:pPr>
            <a:endParaRPr lang="e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045305aea9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045305aea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6480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045305aea9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3045305aea9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045305aea9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3045305aea9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8510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045305aea9_0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3045305aea9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045305aea9_0_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3045305aea9_0_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045305aea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3045305aea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045305aea9_0_2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3045305aea9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045305aea9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3045305aea9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30b4ecc872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30b4ecc872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075e6f1db3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3075e6f1db3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3045305aea9_0_2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3045305aea9_0_2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3045305aea9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3045305aea9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1150" algn="l" rtl="0">
              <a:lnSpc>
                <a:spcPct val="95000"/>
              </a:lnSpc>
              <a:spcBef>
                <a:spcPts val="500"/>
              </a:spcBef>
              <a:spcAft>
                <a:spcPts val="0"/>
              </a:spcAft>
              <a:buClr>
                <a:srgbClr val="333333"/>
              </a:buClr>
              <a:buSzPts val="1300"/>
              <a:buFont typeface="Open Sans"/>
              <a:buChar char="-"/>
            </a:pPr>
            <a:endParaRPr sz="1300" dirty="0">
              <a:solidFill>
                <a:srgbClr val="333333"/>
              </a:solidFill>
              <a:latin typeface="Open Sans"/>
              <a:ea typeface="Open Sans"/>
              <a:cs typeface="Open Sans"/>
              <a:sym typeface="Open San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305a7a9d4f6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305a7a9d4f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5000"/>
              </a:lnSpc>
              <a:spcBef>
                <a:spcPts val="500"/>
              </a:spcBef>
              <a:spcAft>
                <a:spcPts val="1000"/>
              </a:spcAft>
              <a:buClr>
                <a:schemeClr val="dk1"/>
              </a:buClr>
              <a:buSzPts val="1100"/>
              <a:buFont typeface="Arial"/>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05a7a9d4f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05a7a9d4f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1150" algn="l" rtl="0">
              <a:lnSpc>
                <a:spcPct val="95000"/>
              </a:lnSpc>
              <a:spcBef>
                <a:spcPts val="500"/>
              </a:spcBef>
              <a:spcAft>
                <a:spcPts val="0"/>
              </a:spcAft>
              <a:buClr>
                <a:srgbClr val="333333"/>
              </a:buClr>
              <a:buSzPts val="1300"/>
              <a:buFont typeface="Open Sans"/>
              <a:buChar char="-"/>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05a7a9d4f6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305a7a9d4f6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nSpc>
                <a:spcPct val="95000"/>
              </a:lnSpc>
              <a:spcBef>
                <a:spcPts val="500"/>
              </a:spcBef>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05a7a9d4f6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305a7a9d4f6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indent="-285750">
              <a:lnSpc>
                <a:spcPct val="95000"/>
              </a:lnSpc>
              <a:spcBef>
                <a:spcPts val="500"/>
              </a:spcBef>
              <a:buFont typeface="Calibri"/>
              <a:buChar char="-"/>
            </a:pPr>
            <a:endParaRPr lang="en" sz="1300" b="1" dirty="0">
              <a:solidFill>
                <a:srgbClr val="333333"/>
              </a:solidFill>
              <a:latin typeface="Open Sans"/>
              <a:ea typeface="Open Sans"/>
              <a:cs typeface="Open Sans"/>
            </a:endParaRPr>
          </a:p>
        </p:txBody>
      </p:sp>
    </p:spTree>
    <p:extLst>
      <p:ext uri="{BB962C8B-B14F-4D97-AF65-F5344CB8AC3E}">
        <p14:creationId xmlns:p14="http://schemas.microsoft.com/office/powerpoint/2010/main" val="2054390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045305aea9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045305aea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0b8ed26e6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30b8ed26e6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Clr>
                <a:schemeClr val="dk1"/>
              </a:buClr>
              <a:buNone/>
            </a:pPr>
            <a:endParaRPr lang="en-US" dirty="0">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3045305aea9_0_7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3045305aea9_0_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 dirty="0"/>
          </a:p>
        </p:txBody>
      </p:sp>
    </p:spTree>
    <p:extLst>
      <p:ext uri="{BB962C8B-B14F-4D97-AF65-F5344CB8AC3E}">
        <p14:creationId xmlns:p14="http://schemas.microsoft.com/office/powerpoint/2010/main" val="40582336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endParaRPr lang="en-US" dirty="0">
              <a:latin typeface="Calibri"/>
              <a:cs typeface="Calibri"/>
            </a:endParaRPr>
          </a:p>
        </p:txBody>
      </p:sp>
    </p:spTree>
    <p:extLst>
      <p:ext uri="{BB962C8B-B14F-4D97-AF65-F5344CB8AC3E}">
        <p14:creationId xmlns:p14="http://schemas.microsoft.com/office/powerpoint/2010/main" val="913677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3045305aea9_0_7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3045305aea9_0_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3045305aea9_0_7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3045305aea9_0_7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dirty="0">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3045305aea9_0_7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3045305aea9_0_7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3045305aea9_0_8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3045305aea9_0_8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3045305aea9_0_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3045305aea9_0_8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3045305aea9_0_8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3045305aea9_0_8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Char char="-"/>
            </a:pPr>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30b4ecc872a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30b4ecc872a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lang="en" b="1"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045305aea9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045305aea9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3045305aea9_0_6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3045305aea9_0_6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3045305aea9_0_7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3045305aea9_0_7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AutoNum type="arabicPeriod"/>
            </a:pPr>
            <a:endParaRPr lang="en" dirty="0">
              <a:solidFill>
                <a:schemeClr val="dk1"/>
              </a:solidFill>
              <a:latin typeface="Open Sans"/>
              <a:ea typeface="Open Sans"/>
              <a:cs typeface="Open San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045305aea9_0_8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045305aea9_0_8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endParaRPr dirty="0">
              <a:solidFill>
                <a:schemeClr val="dk1"/>
              </a:solidFill>
              <a:latin typeface="Open Sans"/>
              <a:ea typeface="Open Sans"/>
              <a:cs typeface="Open Sans"/>
              <a:sym typeface="Open San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0b4ecc872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0b4ecc872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endParaRPr b="1"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30b4ecc872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9" name="Google Shape;439;g30b4ecc872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30b4ecc872a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30b4ecc872a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30b4ecc872a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30b4ecc872a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SzPts val="1100"/>
              <a:buFont typeface="Arial"/>
              <a:buNone/>
            </a:pPr>
            <a:endParaRPr lang="en"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30b4ecc872a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30b4ecc872a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045305aea9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3045305aea9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045305aea9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3045305aea9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AutoNum type="arabicPeriod"/>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3045305aea9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3045305aea9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endParaRPr lang="e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045305aea9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3045305aea9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indent="-171450">
              <a:buFont typeface="Calibri"/>
              <a:buChar cha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045305aea9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3045305aea9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1" name="Google Shape;11;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with 3 sections">
  <p:cSld name="CUSTOM_5_1_1">
    <p:bg>
      <p:bgPr>
        <a:gradFill>
          <a:gsLst>
            <a:gs pos="0">
              <a:schemeClr val="lt1"/>
            </a:gs>
            <a:gs pos="50000">
              <a:schemeClr val="lt1"/>
            </a:gs>
            <a:gs pos="100000">
              <a:srgbClr val="E1F3F8">
                <a:alpha val="78039"/>
              </a:srgbClr>
            </a:gs>
          </a:gsLst>
          <a:lin ang="8099331" scaled="0"/>
        </a:gradFill>
        <a:effectLst/>
      </p:bgPr>
    </p:bg>
    <p:spTree>
      <p:nvGrpSpPr>
        <p:cNvPr id="1" name="Shape 56"/>
        <p:cNvGrpSpPr/>
        <p:nvPr/>
      </p:nvGrpSpPr>
      <p:grpSpPr>
        <a:xfrm>
          <a:off x="0" y="0"/>
          <a:ext cx="0" cy="0"/>
          <a:chOff x="0" y="0"/>
          <a:chExt cx="0" cy="0"/>
        </a:xfrm>
      </p:grpSpPr>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11"/>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1"/>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60" name="Google Shape;60;p11"/>
          <p:cNvSpPr txBox="1">
            <a:spLocks noGrp="1"/>
          </p:cNvSpPr>
          <p:nvPr>
            <p:ph type="body" idx="1"/>
          </p:nvPr>
        </p:nvSpPr>
        <p:spPr>
          <a:xfrm>
            <a:off x="1754000" y="2428397"/>
            <a:ext cx="6837000" cy="7557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61" name="Google Shape;61;p11"/>
          <p:cNvSpPr txBox="1">
            <a:spLocks noGrp="1"/>
          </p:cNvSpPr>
          <p:nvPr>
            <p:ph type="body" idx="2"/>
          </p:nvPr>
        </p:nvSpPr>
        <p:spPr>
          <a:xfrm>
            <a:off x="1754000" y="3612050"/>
            <a:ext cx="6837000" cy="7557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62" name="Google Shape;62;p11"/>
          <p:cNvSpPr txBox="1">
            <a:spLocks noGrp="1"/>
          </p:cNvSpPr>
          <p:nvPr>
            <p:ph type="body" idx="3"/>
          </p:nvPr>
        </p:nvSpPr>
        <p:spPr>
          <a:xfrm>
            <a:off x="1763750" y="1315725"/>
            <a:ext cx="6837000" cy="7557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63" name="Google Shape;63;p11"/>
          <p:cNvSpPr txBox="1">
            <a:spLocks noGrp="1"/>
          </p:cNvSpPr>
          <p:nvPr>
            <p:ph type="subTitle" idx="4"/>
          </p:nvPr>
        </p:nvSpPr>
        <p:spPr>
          <a:xfrm>
            <a:off x="220275" y="1341825"/>
            <a:ext cx="1260600" cy="393600"/>
          </a:xfrm>
          <a:prstGeom prst="rect">
            <a:avLst/>
          </a:prstGeom>
        </p:spPr>
        <p:txBody>
          <a:bodyPr spcFirstLastPara="1" wrap="square" lIns="91425" tIns="91425" rIns="91425" bIns="91425" anchor="t" anchorCtr="0">
            <a:normAutofit/>
          </a:bodyPr>
          <a:lstStyle>
            <a:lvl1pPr lvl="0">
              <a:spcBef>
                <a:spcPts val="0"/>
              </a:spcBef>
              <a:spcAft>
                <a:spcPts val="0"/>
              </a:spcAft>
              <a:buSzPts val="1100"/>
              <a:buNone/>
              <a:defRPr sz="1100" b="1"/>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64" name="Google Shape;64;p11"/>
          <p:cNvSpPr txBox="1">
            <a:spLocks noGrp="1"/>
          </p:cNvSpPr>
          <p:nvPr>
            <p:ph type="subTitle" idx="5"/>
          </p:nvPr>
        </p:nvSpPr>
        <p:spPr>
          <a:xfrm>
            <a:off x="220275" y="2432800"/>
            <a:ext cx="1260600" cy="393600"/>
          </a:xfrm>
          <a:prstGeom prst="rect">
            <a:avLst/>
          </a:prstGeom>
        </p:spPr>
        <p:txBody>
          <a:bodyPr spcFirstLastPara="1" wrap="square" lIns="91425" tIns="91425" rIns="91425" bIns="91425" anchor="t" anchorCtr="0">
            <a:normAutofit/>
          </a:bodyPr>
          <a:lstStyle>
            <a:lvl1pPr lvl="0">
              <a:spcBef>
                <a:spcPts val="0"/>
              </a:spcBef>
              <a:spcAft>
                <a:spcPts val="0"/>
              </a:spcAft>
              <a:buSzPts val="1100"/>
              <a:buNone/>
              <a:defRPr sz="1100" b="1"/>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65" name="Google Shape;65;p11"/>
          <p:cNvSpPr txBox="1">
            <a:spLocks noGrp="1"/>
          </p:cNvSpPr>
          <p:nvPr>
            <p:ph type="subTitle" idx="6"/>
          </p:nvPr>
        </p:nvSpPr>
        <p:spPr>
          <a:xfrm>
            <a:off x="220275" y="3601325"/>
            <a:ext cx="1260600" cy="393600"/>
          </a:xfrm>
          <a:prstGeom prst="rect">
            <a:avLst/>
          </a:prstGeom>
        </p:spPr>
        <p:txBody>
          <a:bodyPr spcFirstLastPara="1" wrap="square" lIns="91425" tIns="91425" rIns="91425" bIns="91425" anchor="t" anchorCtr="0">
            <a:normAutofit/>
          </a:bodyPr>
          <a:lstStyle>
            <a:lvl1pPr lvl="0">
              <a:spcBef>
                <a:spcPts val="0"/>
              </a:spcBef>
              <a:spcAft>
                <a:spcPts val="0"/>
              </a:spcAft>
              <a:buSzPts val="1100"/>
              <a:buNone/>
              <a:defRPr sz="1100" b="1"/>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ody left with image right">
  <p:cSld name="CUSTOM_5_1_1_1">
    <p:bg>
      <p:bgPr>
        <a:gradFill>
          <a:gsLst>
            <a:gs pos="0">
              <a:schemeClr val="lt1"/>
            </a:gs>
            <a:gs pos="50000">
              <a:schemeClr val="lt1"/>
            </a:gs>
            <a:gs pos="100000">
              <a:srgbClr val="E1F3F8">
                <a:alpha val="78039"/>
              </a:srgbClr>
            </a:gs>
          </a:gsLst>
          <a:lin ang="8099331" scaled="0"/>
        </a:gradFill>
        <a:effectLst/>
      </p:bgPr>
    </p:bg>
    <p:spTree>
      <p:nvGrpSpPr>
        <p:cNvPr id="1" name="Shape 66"/>
        <p:cNvGrpSpPr/>
        <p:nvPr/>
      </p:nvGrpSpPr>
      <p:grpSpPr>
        <a:xfrm>
          <a:off x="0" y="0"/>
          <a:ext cx="0" cy="0"/>
          <a:chOff x="0" y="0"/>
          <a:chExt cx="0" cy="0"/>
        </a:xfrm>
      </p:grpSpPr>
      <p:sp>
        <p:nvSpPr>
          <p:cNvPr id="67" name="Google Shape;6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8" name="Google Shape;68;p12"/>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2"/>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70" name="Google Shape;70;p12"/>
          <p:cNvSpPr txBox="1">
            <a:spLocks noGrp="1"/>
          </p:cNvSpPr>
          <p:nvPr>
            <p:ph type="body" idx="1"/>
          </p:nvPr>
        </p:nvSpPr>
        <p:spPr>
          <a:xfrm>
            <a:off x="362625" y="1349325"/>
            <a:ext cx="4292400" cy="321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71" name="Google Shape;71;p12"/>
          <p:cNvSpPr>
            <a:spLocks noGrp="1"/>
          </p:cNvSpPr>
          <p:nvPr>
            <p:ph type="pic" idx="2"/>
          </p:nvPr>
        </p:nvSpPr>
        <p:spPr>
          <a:xfrm>
            <a:off x="5292450" y="1575575"/>
            <a:ext cx="3180000" cy="2678400"/>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cussion">
  <p:cSld name="CUSTOM_8">
    <p:bg>
      <p:bgPr>
        <a:gradFill>
          <a:gsLst>
            <a:gs pos="0">
              <a:schemeClr val="lt1"/>
            </a:gs>
            <a:gs pos="50000">
              <a:schemeClr val="lt1"/>
            </a:gs>
            <a:gs pos="100000">
              <a:srgbClr val="E1F3F8">
                <a:alpha val="78039"/>
              </a:srgbClr>
            </a:gs>
          </a:gsLst>
          <a:lin ang="8099331" scaled="0"/>
        </a:gra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pic>
        <p:nvPicPr>
          <p:cNvPr id="74" name="Google Shape;74;p13"/>
          <p:cNvPicPr preferRelativeResize="0"/>
          <p:nvPr/>
        </p:nvPicPr>
        <p:blipFill>
          <a:blip r:embed="rId2">
            <a:alphaModFix/>
          </a:blip>
          <a:stretch>
            <a:fillRect/>
          </a:stretch>
        </p:blipFill>
        <p:spPr>
          <a:xfrm>
            <a:off x="336525" y="1260450"/>
            <a:ext cx="3086750" cy="3086750"/>
          </a:xfrm>
          <a:prstGeom prst="rect">
            <a:avLst/>
          </a:prstGeom>
          <a:noFill/>
          <a:ln>
            <a:noFill/>
          </a:ln>
        </p:spPr>
      </p:pic>
      <p:sp>
        <p:nvSpPr>
          <p:cNvPr id="75" name="Google Shape;75;p13"/>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77" name="Google Shape;77;p13"/>
          <p:cNvSpPr txBox="1">
            <a:spLocks noGrp="1"/>
          </p:cNvSpPr>
          <p:nvPr>
            <p:ph type="body" idx="1"/>
          </p:nvPr>
        </p:nvSpPr>
        <p:spPr>
          <a:xfrm>
            <a:off x="3745550" y="1439500"/>
            <a:ext cx="5038500" cy="845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78" name="Google Shape;78;p13"/>
          <p:cNvSpPr txBox="1">
            <a:spLocks noGrp="1"/>
          </p:cNvSpPr>
          <p:nvPr>
            <p:ph type="body" idx="2"/>
          </p:nvPr>
        </p:nvSpPr>
        <p:spPr>
          <a:xfrm>
            <a:off x="3739725" y="2432375"/>
            <a:ext cx="5038500" cy="25353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sz="1400"/>
            </a:lvl2pPr>
            <a:lvl3pPr marL="1371600" lvl="2" indent="-317500">
              <a:spcBef>
                <a:spcPts val="0"/>
              </a:spcBef>
              <a:spcAft>
                <a:spcPts val="0"/>
              </a:spcAft>
              <a:buSzPts val="1400"/>
              <a:buChar char="●"/>
              <a:defRPr sz="1400"/>
            </a:lvl3pPr>
            <a:lvl4pPr marL="1828800" lvl="3" indent="-317500">
              <a:spcBef>
                <a:spcPts val="0"/>
              </a:spcBef>
              <a:spcAft>
                <a:spcPts val="0"/>
              </a:spcAft>
              <a:buSzPts val="1400"/>
              <a:buChar char="○"/>
              <a:defRPr sz="1400"/>
            </a:lvl4pPr>
            <a:lvl5pPr marL="2286000" lvl="4" indent="-317500">
              <a:spcBef>
                <a:spcPts val="0"/>
              </a:spcBef>
              <a:spcAft>
                <a:spcPts val="0"/>
              </a:spcAft>
              <a:buSzPts val="1400"/>
              <a:buChar char="◆"/>
              <a:defRPr sz="1400"/>
            </a:lvl5pPr>
            <a:lvl6pPr marL="2743200" lvl="5" indent="-317500">
              <a:spcBef>
                <a:spcPts val="0"/>
              </a:spcBef>
              <a:spcAft>
                <a:spcPts val="0"/>
              </a:spcAft>
              <a:buSzPts val="1400"/>
              <a:buChar char="●"/>
              <a:defRPr sz="1400"/>
            </a:lvl6pPr>
            <a:lvl7pPr marL="3200400" lvl="6" indent="-317500">
              <a:spcBef>
                <a:spcPts val="0"/>
              </a:spcBef>
              <a:spcAft>
                <a:spcPts val="0"/>
              </a:spcAft>
              <a:buSzPts val="1400"/>
              <a:buChar char="○"/>
              <a:defRPr sz="1400"/>
            </a:lvl7pPr>
            <a:lvl8pPr marL="3657600" lvl="7" indent="-317500">
              <a:spcBef>
                <a:spcPts val="0"/>
              </a:spcBef>
              <a:spcAft>
                <a:spcPts val="0"/>
              </a:spcAft>
              <a:buSzPts val="1400"/>
              <a:buChar char="◆"/>
              <a:defRPr sz="1400"/>
            </a:lvl8pPr>
            <a:lvl9pPr marL="4114800" lvl="8" indent="-317500">
              <a:spcBef>
                <a:spcPts val="0"/>
              </a:spcBef>
              <a:spcAft>
                <a:spcPts val="0"/>
              </a:spcAft>
              <a:buSzPts val="1400"/>
              <a:buChar char="●"/>
              <a:defRPr sz="14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s 1">
  <p:cSld name="CUSTOM_4">
    <p:bg>
      <p:bgPr>
        <a:solidFill>
          <a:srgbClr val="00395E"/>
        </a:solidFill>
        <a:effectLst/>
      </p:bgPr>
    </p:bg>
    <p:spTree>
      <p:nvGrpSpPr>
        <p:cNvPr id="1" name="Shape 79"/>
        <p:cNvGrpSpPr/>
        <p:nvPr/>
      </p:nvGrpSpPr>
      <p:grpSpPr>
        <a:xfrm>
          <a:off x="0" y="0"/>
          <a:ext cx="0" cy="0"/>
          <a:chOff x="0" y="0"/>
          <a:chExt cx="0" cy="0"/>
        </a:xfrm>
      </p:grpSpPr>
      <p:sp>
        <p:nvSpPr>
          <p:cNvPr id="80" name="Google Shape;80;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pic>
        <p:nvPicPr>
          <p:cNvPr id="81" name="Google Shape;81;p14"/>
          <p:cNvPicPr preferRelativeResize="0"/>
          <p:nvPr/>
        </p:nvPicPr>
        <p:blipFill>
          <a:blip r:embed="rId2">
            <a:alphaModFix/>
          </a:blip>
          <a:stretch>
            <a:fillRect/>
          </a:stretch>
        </p:blipFill>
        <p:spPr>
          <a:xfrm>
            <a:off x="4760100" y="1265237"/>
            <a:ext cx="3953200" cy="1585075"/>
          </a:xfrm>
          <a:prstGeom prst="rect">
            <a:avLst/>
          </a:prstGeom>
          <a:noFill/>
          <a:ln>
            <a:noFill/>
          </a:ln>
        </p:spPr>
      </p:pic>
      <p:pic>
        <p:nvPicPr>
          <p:cNvPr id="82" name="Google Shape;82;p14"/>
          <p:cNvPicPr preferRelativeResize="0"/>
          <p:nvPr/>
        </p:nvPicPr>
        <p:blipFill>
          <a:blip r:embed="rId2">
            <a:alphaModFix/>
          </a:blip>
          <a:stretch>
            <a:fillRect/>
          </a:stretch>
        </p:blipFill>
        <p:spPr>
          <a:xfrm>
            <a:off x="454325" y="1382399"/>
            <a:ext cx="3836075" cy="1397400"/>
          </a:xfrm>
          <a:prstGeom prst="rect">
            <a:avLst/>
          </a:prstGeom>
          <a:noFill/>
          <a:ln>
            <a:noFill/>
          </a:ln>
        </p:spPr>
      </p:pic>
      <p:pic>
        <p:nvPicPr>
          <p:cNvPr id="83" name="Google Shape;83;p14"/>
          <p:cNvPicPr preferRelativeResize="0"/>
          <p:nvPr/>
        </p:nvPicPr>
        <p:blipFill>
          <a:blip r:embed="rId2">
            <a:alphaModFix/>
          </a:blip>
          <a:stretch>
            <a:fillRect/>
          </a:stretch>
        </p:blipFill>
        <p:spPr>
          <a:xfrm>
            <a:off x="3735450" y="2923750"/>
            <a:ext cx="4819350" cy="2008550"/>
          </a:xfrm>
          <a:prstGeom prst="rect">
            <a:avLst/>
          </a:prstGeom>
          <a:noFill/>
          <a:ln>
            <a:noFill/>
          </a:ln>
        </p:spPr>
      </p:pic>
      <p:pic>
        <p:nvPicPr>
          <p:cNvPr id="84" name="Google Shape;84;p14"/>
          <p:cNvPicPr preferRelativeResize="0"/>
          <p:nvPr/>
        </p:nvPicPr>
        <p:blipFill>
          <a:blip r:embed="rId2">
            <a:alphaModFix/>
          </a:blip>
          <a:stretch>
            <a:fillRect/>
          </a:stretch>
        </p:blipFill>
        <p:spPr>
          <a:xfrm>
            <a:off x="433600" y="3263350"/>
            <a:ext cx="2512550" cy="1437925"/>
          </a:xfrm>
          <a:prstGeom prst="rect">
            <a:avLst/>
          </a:prstGeom>
          <a:noFill/>
          <a:ln>
            <a:noFill/>
          </a:ln>
        </p:spPr>
      </p:pic>
      <p:sp>
        <p:nvSpPr>
          <p:cNvPr id="85" name="Google Shape;85;p14"/>
          <p:cNvSpPr txBox="1">
            <a:spLocks noGrp="1"/>
          </p:cNvSpPr>
          <p:nvPr>
            <p:ph type="title"/>
          </p:nvPr>
        </p:nvSpPr>
        <p:spPr>
          <a:xfrm>
            <a:off x="249625" y="164724"/>
            <a:ext cx="8708400" cy="6477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86" name="Google Shape;86;p14"/>
          <p:cNvSpPr txBox="1">
            <a:spLocks noGrp="1"/>
          </p:cNvSpPr>
          <p:nvPr>
            <p:ph type="body" idx="1"/>
          </p:nvPr>
        </p:nvSpPr>
        <p:spPr>
          <a:xfrm>
            <a:off x="667913" y="1434925"/>
            <a:ext cx="3408900" cy="972300"/>
          </a:xfrm>
          <a:prstGeom prst="rect">
            <a:avLst/>
          </a:prstGeom>
        </p:spPr>
        <p:txBody>
          <a:bodyPr spcFirstLastPara="1" wrap="square" lIns="91425" tIns="91425" rIns="91425" bIns="91425" anchor="ctr" anchorCtr="0">
            <a:normAutofit/>
          </a:bodyPr>
          <a:lstStyle>
            <a:lvl1pPr marL="457200" lvl="0" indent="-304800" algn="ctr">
              <a:spcBef>
                <a:spcPts val="0"/>
              </a:spcBef>
              <a:spcAft>
                <a:spcPts val="0"/>
              </a:spcAft>
              <a:buSzPts val="1200"/>
              <a:buChar char="➔"/>
              <a:defRPr sz="1200" i="1"/>
            </a:lvl1pPr>
            <a:lvl2pPr marL="914400" lvl="1" indent="-304800" algn="ctr">
              <a:spcBef>
                <a:spcPts val="0"/>
              </a:spcBef>
              <a:spcAft>
                <a:spcPts val="0"/>
              </a:spcAft>
              <a:buSzPts val="1200"/>
              <a:buChar char="◆"/>
              <a:defRPr i="1"/>
            </a:lvl2pPr>
            <a:lvl3pPr marL="1371600" lvl="2" indent="-304800" algn="ctr">
              <a:spcBef>
                <a:spcPts val="0"/>
              </a:spcBef>
              <a:spcAft>
                <a:spcPts val="0"/>
              </a:spcAft>
              <a:buSzPts val="1200"/>
              <a:buChar char="●"/>
              <a:defRPr i="1"/>
            </a:lvl3pPr>
            <a:lvl4pPr marL="1828800" lvl="3" indent="-304800" algn="ctr">
              <a:spcBef>
                <a:spcPts val="0"/>
              </a:spcBef>
              <a:spcAft>
                <a:spcPts val="0"/>
              </a:spcAft>
              <a:buSzPts val="1200"/>
              <a:buChar char="○"/>
              <a:defRPr i="1"/>
            </a:lvl4pPr>
            <a:lvl5pPr marL="2286000" lvl="4" indent="-304800" algn="ctr">
              <a:spcBef>
                <a:spcPts val="0"/>
              </a:spcBef>
              <a:spcAft>
                <a:spcPts val="0"/>
              </a:spcAft>
              <a:buSzPts val="1200"/>
              <a:buChar char="◆"/>
              <a:defRPr i="1"/>
            </a:lvl5pPr>
            <a:lvl6pPr marL="2743200" lvl="5" indent="-304800" algn="ctr">
              <a:spcBef>
                <a:spcPts val="0"/>
              </a:spcBef>
              <a:spcAft>
                <a:spcPts val="0"/>
              </a:spcAft>
              <a:buSzPts val="1200"/>
              <a:buChar char="●"/>
              <a:defRPr i="1"/>
            </a:lvl6pPr>
            <a:lvl7pPr marL="3200400" lvl="6" indent="-304800" algn="ctr">
              <a:spcBef>
                <a:spcPts val="0"/>
              </a:spcBef>
              <a:spcAft>
                <a:spcPts val="0"/>
              </a:spcAft>
              <a:buSzPts val="1200"/>
              <a:buChar char="○"/>
              <a:defRPr i="1"/>
            </a:lvl7pPr>
            <a:lvl8pPr marL="3657600" lvl="7" indent="-304800" algn="ctr">
              <a:spcBef>
                <a:spcPts val="0"/>
              </a:spcBef>
              <a:spcAft>
                <a:spcPts val="0"/>
              </a:spcAft>
              <a:buSzPts val="1200"/>
              <a:buChar char="◆"/>
              <a:defRPr i="1"/>
            </a:lvl8pPr>
            <a:lvl9pPr marL="4114800" lvl="8" indent="-304800" algn="ctr">
              <a:spcBef>
                <a:spcPts val="0"/>
              </a:spcBef>
              <a:spcAft>
                <a:spcPts val="0"/>
              </a:spcAft>
              <a:buSzPts val="1200"/>
              <a:buChar char="●"/>
              <a:defRPr i="1"/>
            </a:lvl9pPr>
          </a:lstStyle>
          <a:p>
            <a:endParaRPr/>
          </a:p>
        </p:txBody>
      </p:sp>
      <p:sp>
        <p:nvSpPr>
          <p:cNvPr id="87" name="Google Shape;87;p14"/>
          <p:cNvSpPr txBox="1">
            <a:spLocks noGrp="1"/>
          </p:cNvSpPr>
          <p:nvPr>
            <p:ph type="body" idx="2"/>
          </p:nvPr>
        </p:nvSpPr>
        <p:spPr>
          <a:xfrm>
            <a:off x="667920" y="3397200"/>
            <a:ext cx="1981800" cy="972300"/>
          </a:xfrm>
          <a:prstGeom prst="rect">
            <a:avLst/>
          </a:prstGeom>
        </p:spPr>
        <p:txBody>
          <a:bodyPr spcFirstLastPara="1" wrap="square" lIns="91425" tIns="91425" rIns="91425" bIns="91425" anchor="ctr" anchorCtr="0">
            <a:normAutofit/>
          </a:bodyPr>
          <a:lstStyle>
            <a:lvl1pPr marL="457200" lvl="0" indent="-304800" algn="ctr">
              <a:spcBef>
                <a:spcPts val="0"/>
              </a:spcBef>
              <a:spcAft>
                <a:spcPts val="0"/>
              </a:spcAft>
              <a:buSzPts val="1200"/>
              <a:buChar char="➔"/>
              <a:defRPr sz="1200" i="1"/>
            </a:lvl1pPr>
            <a:lvl2pPr marL="914400" lvl="1" indent="-304800" algn="ctr">
              <a:spcBef>
                <a:spcPts val="0"/>
              </a:spcBef>
              <a:spcAft>
                <a:spcPts val="0"/>
              </a:spcAft>
              <a:buSzPts val="1200"/>
              <a:buChar char="◆"/>
              <a:defRPr i="1"/>
            </a:lvl2pPr>
            <a:lvl3pPr marL="1371600" lvl="2" indent="-304800" algn="ctr">
              <a:spcBef>
                <a:spcPts val="0"/>
              </a:spcBef>
              <a:spcAft>
                <a:spcPts val="0"/>
              </a:spcAft>
              <a:buSzPts val="1200"/>
              <a:buChar char="●"/>
              <a:defRPr i="1"/>
            </a:lvl3pPr>
            <a:lvl4pPr marL="1828800" lvl="3" indent="-304800" algn="ctr">
              <a:spcBef>
                <a:spcPts val="0"/>
              </a:spcBef>
              <a:spcAft>
                <a:spcPts val="0"/>
              </a:spcAft>
              <a:buSzPts val="1200"/>
              <a:buChar char="○"/>
              <a:defRPr i="1"/>
            </a:lvl4pPr>
            <a:lvl5pPr marL="2286000" lvl="4" indent="-304800" algn="ctr">
              <a:spcBef>
                <a:spcPts val="0"/>
              </a:spcBef>
              <a:spcAft>
                <a:spcPts val="0"/>
              </a:spcAft>
              <a:buSzPts val="1200"/>
              <a:buChar char="◆"/>
              <a:defRPr i="1"/>
            </a:lvl5pPr>
            <a:lvl6pPr marL="2743200" lvl="5" indent="-304800" algn="ctr">
              <a:spcBef>
                <a:spcPts val="0"/>
              </a:spcBef>
              <a:spcAft>
                <a:spcPts val="0"/>
              </a:spcAft>
              <a:buSzPts val="1200"/>
              <a:buChar char="●"/>
              <a:defRPr i="1"/>
            </a:lvl6pPr>
            <a:lvl7pPr marL="3200400" lvl="6" indent="-304800" algn="ctr">
              <a:spcBef>
                <a:spcPts val="0"/>
              </a:spcBef>
              <a:spcAft>
                <a:spcPts val="0"/>
              </a:spcAft>
              <a:buSzPts val="1200"/>
              <a:buChar char="○"/>
              <a:defRPr i="1"/>
            </a:lvl7pPr>
            <a:lvl8pPr marL="3657600" lvl="7" indent="-304800" algn="ctr">
              <a:spcBef>
                <a:spcPts val="0"/>
              </a:spcBef>
              <a:spcAft>
                <a:spcPts val="0"/>
              </a:spcAft>
              <a:buSzPts val="1200"/>
              <a:buChar char="◆"/>
              <a:defRPr i="1"/>
            </a:lvl8pPr>
            <a:lvl9pPr marL="4114800" lvl="8" indent="-304800" algn="ctr">
              <a:spcBef>
                <a:spcPts val="0"/>
              </a:spcBef>
              <a:spcAft>
                <a:spcPts val="0"/>
              </a:spcAft>
              <a:buSzPts val="1200"/>
              <a:buChar char="●"/>
              <a:defRPr i="1"/>
            </a:lvl9pPr>
          </a:lstStyle>
          <a:p>
            <a:endParaRPr/>
          </a:p>
        </p:txBody>
      </p:sp>
      <p:sp>
        <p:nvSpPr>
          <p:cNvPr id="88" name="Google Shape;88;p14"/>
          <p:cNvSpPr txBox="1">
            <a:spLocks noGrp="1"/>
          </p:cNvSpPr>
          <p:nvPr>
            <p:ph type="body" idx="3"/>
          </p:nvPr>
        </p:nvSpPr>
        <p:spPr>
          <a:xfrm>
            <a:off x="5093829" y="1434925"/>
            <a:ext cx="3335400" cy="972300"/>
          </a:xfrm>
          <a:prstGeom prst="rect">
            <a:avLst/>
          </a:prstGeom>
        </p:spPr>
        <p:txBody>
          <a:bodyPr spcFirstLastPara="1" wrap="square" lIns="91425" tIns="91425" rIns="91425" bIns="91425" anchor="ctr" anchorCtr="0">
            <a:normAutofit/>
          </a:bodyPr>
          <a:lstStyle>
            <a:lvl1pPr marL="457200" lvl="0" indent="-304800" algn="ctr">
              <a:spcBef>
                <a:spcPts val="0"/>
              </a:spcBef>
              <a:spcAft>
                <a:spcPts val="0"/>
              </a:spcAft>
              <a:buSzPts val="1200"/>
              <a:buChar char="➔"/>
              <a:defRPr sz="1200" i="1"/>
            </a:lvl1pPr>
            <a:lvl2pPr marL="914400" lvl="1" indent="-304800" algn="ctr">
              <a:spcBef>
                <a:spcPts val="0"/>
              </a:spcBef>
              <a:spcAft>
                <a:spcPts val="0"/>
              </a:spcAft>
              <a:buSzPts val="1200"/>
              <a:buChar char="◆"/>
              <a:defRPr i="1"/>
            </a:lvl2pPr>
            <a:lvl3pPr marL="1371600" lvl="2" indent="-304800" algn="ctr">
              <a:spcBef>
                <a:spcPts val="0"/>
              </a:spcBef>
              <a:spcAft>
                <a:spcPts val="0"/>
              </a:spcAft>
              <a:buSzPts val="1200"/>
              <a:buChar char="●"/>
              <a:defRPr i="1"/>
            </a:lvl3pPr>
            <a:lvl4pPr marL="1828800" lvl="3" indent="-304800" algn="ctr">
              <a:spcBef>
                <a:spcPts val="0"/>
              </a:spcBef>
              <a:spcAft>
                <a:spcPts val="0"/>
              </a:spcAft>
              <a:buSzPts val="1200"/>
              <a:buChar char="○"/>
              <a:defRPr i="1"/>
            </a:lvl4pPr>
            <a:lvl5pPr marL="2286000" lvl="4" indent="-304800" algn="ctr">
              <a:spcBef>
                <a:spcPts val="0"/>
              </a:spcBef>
              <a:spcAft>
                <a:spcPts val="0"/>
              </a:spcAft>
              <a:buSzPts val="1200"/>
              <a:buChar char="◆"/>
              <a:defRPr i="1"/>
            </a:lvl5pPr>
            <a:lvl6pPr marL="2743200" lvl="5" indent="-304800" algn="ctr">
              <a:spcBef>
                <a:spcPts val="0"/>
              </a:spcBef>
              <a:spcAft>
                <a:spcPts val="0"/>
              </a:spcAft>
              <a:buSzPts val="1200"/>
              <a:buChar char="●"/>
              <a:defRPr i="1"/>
            </a:lvl6pPr>
            <a:lvl7pPr marL="3200400" lvl="6" indent="-304800" algn="ctr">
              <a:spcBef>
                <a:spcPts val="0"/>
              </a:spcBef>
              <a:spcAft>
                <a:spcPts val="0"/>
              </a:spcAft>
              <a:buSzPts val="1200"/>
              <a:buChar char="○"/>
              <a:defRPr i="1"/>
            </a:lvl7pPr>
            <a:lvl8pPr marL="3657600" lvl="7" indent="-304800" algn="ctr">
              <a:spcBef>
                <a:spcPts val="0"/>
              </a:spcBef>
              <a:spcAft>
                <a:spcPts val="0"/>
              </a:spcAft>
              <a:buSzPts val="1200"/>
              <a:buChar char="◆"/>
              <a:defRPr i="1"/>
            </a:lvl8pPr>
            <a:lvl9pPr marL="4114800" lvl="8" indent="-304800" algn="ctr">
              <a:spcBef>
                <a:spcPts val="0"/>
              </a:spcBef>
              <a:spcAft>
                <a:spcPts val="0"/>
              </a:spcAft>
              <a:buSzPts val="1200"/>
              <a:buChar char="●"/>
              <a:defRPr i="1"/>
            </a:lvl9pPr>
          </a:lstStyle>
          <a:p>
            <a:endParaRPr/>
          </a:p>
        </p:txBody>
      </p:sp>
      <p:sp>
        <p:nvSpPr>
          <p:cNvPr id="89" name="Google Shape;89;p14"/>
          <p:cNvSpPr txBox="1">
            <a:spLocks noGrp="1"/>
          </p:cNvSpPr>
          <p:nvPr>
            <p:ph type="body" idx="4"/>
          </p:nvPr>
        </p:nvSpPr>
        <p:spPr>
          <a:xfrm>
            <a:off x="4134174" y="3397200"/>
            <a:ext cx="4180500" cy="972300"/>
          </a:xfrm>
          <a:prstGeom prst="rect">
            <a:avLst/>
          </a:prstGeom>
        </p:spPr>
        <p:txBody>
          <a:bodyPr spcFirstLastPara="1" wrap="square" lIns="91425" tIns="91425" rIns="91425" bIns="91425" anchor="ctr" anchorCtr="0">
            <a:normAutofit/>
          </a:bodyPr>
          <a:lstStyle>
            <a:lvl1pPr marL="457200" lvl="0" indent="-304800" algn="ctr">
              <a:spcBef>
                <a:spcPts val="0"/>
              </a:spcBef>
              <a:spcAft>
                <a:spcPts val="0"/>
              </a:spcAft>
              <a:buSzPts val="1200"/>
              <a:buChar char="➔"/>
              <a:defRPr sz="1200" i="1"/>
            </a:lvl1pPr>
            <a:lvl2pPr marL="914400" lvl="1" indent="-304800" algn="ctr">
              <a:spcBef>
                <a:spcPts val="0"/>
              </a:spcBef>
              <a:spcAft>
                <a:spcPts val="0"/>
              </a:spcAft>
              <a:buSzPts val="1200"/>
              <a:buChar char="◆"/>
              <a:defRPr i="1"/>
            </a:lvl2pPr>
            <a:lvl3pPr marL="1371600" lvl="2" indent="-304800" algn="ctr">
              <a:spcBef>
                <a:spcPts val="0"/>
              </a:spcBef>
              <a:spcAft>
                <a:spcPts val="0"/>
              </a:spcAft>
              <a:buSzPts val="1200"/>
              <a:buChar char="●"/>
              <a:defRPr i="1"/>
            </a:lvl3pPr>
            <a:lvl4pPr marL="1828800" lvl="3" indent="-304800" algn="ctr">
              <a:spcBef>
                <a:spcPts val="0"/>
              </a:spcBef>
              <a:spcAft>
                <a:spcPts val="0"/>
              </a:spcAft>
              <a:buSzPts val="1200"/>
              <a:buChar char="○"/>
              <a:defRPr i="1"/>
            </a:lvl4pPr>
            <a:lvl5pPr marL="2286000" lvl="4" indent="-304800" algn="ctr">
              <a:spcBef>
                <a:spcPts val="0"/>
              </a:spcBef>
              <a:spcAft>
                <a:spcPts val="0"/>
              </a:spcAft>
              <a:buSzPts val="1200"/>
              <a:buChar char="◆"/>
              <a:defRPr i="1"/>
            </a:lvl5pPr>
            <a:lvl6pPr marL="2743200" lvl="5" indent="-304800" algn="ctr">
              <a:spcBef>
                <a:spcPts val="0"/>
              </a:spcBef>
              <a:spcAft>
                <a:spcPts val="0"/>
              </a:spcAft>
              <a:buSzPts val="1200"/>
              <a:buChar char="●"/>
              <a:defRPr i="1"/>
            </a:lvl6pPr>
            <a:lvl7pPr marL="3200400" lvl="6" indent="-304800" algn="ctr">
              <a:spcBef>
                <a:spcPts val="0"/>
              </a:spcBef>
              <a:spcAft>
                <a:spcPts val="0"/>
              </a:spcAft>
              <a:buSzPts val="1200"/>
              <a:buChar char="○"/>
              <a:defRPr i="1"/>
            </a:lvl7pPr>
            <a:lvl8pPr marL="3657600" lvl="7" indent="-304800" algn="ctr">
              <a:spcBef>
                <a:spcPts val="0"/>
              </a:spcBef>
              <a:spcAft>
                <a:spcPts val="0"/>
              </a:spcAft>
              <a:buSzPts val="1200"/>
              <a:buChar char="◆"/>
              <a:defRPr i="1"/>
            </a:lvl8pPr>
            <a:lvl9pPr marL="4114800" lvl="8" indent="-304800" algn="ctr">
              <a:spcBef>
                <a:spcPts val="0"/>
              </a:spcBef>
              <a:spcAft>
                <a:spcPts val="0"/>
              </a:spcAft>
              <a:buSzPts val="1200"/>
              <a:buChar char="●"/>
              <a:defRPr i="1"/>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Research takeaways">
  <p:cSld name="CUSTOM_7">
    <p:bg>
      <p:bgPr>
        <a:solidFill>
          <a:schemeClr val="lt1"/>
        </a:solidFill>
        <a:effectLst/>
      </p:bgPr>
    </p:bg>
    <p:spTree>
      <p:nvGrpSpPr>
        <p:cNvPr id="1" name="Shape 90"/>
        <p:cNvGrpSpPr/>
        <p:nvPr/>
      </p:nvGrpSpPr>
      <p:grpSpPr>
        <a:xfrm>
          <a:off x="0" y="0"/>
          <a:ext cx="0" cy="0"/>
          <a:chOff x="0" y="0"/>
          <a:chExt cx="0" cy="0"/>
        </a:xfrm>
      </p:grpSpPr>
      <p:sp>
        <p:nvSpPr>
          <p:cNvPr id="91" name="Google Shape;91;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sp>
        <p:nvSpPr>
          <p:cNvPr id="92" name="Google Shape;92;p15"/>
          <p:cNvSpPr txBox="1"/>
          <p:nvPr/>
        </p:nvSpPr>
        <p:spPr>
          <a:xfrm>
            <a:off x="4583300" y="3063324"/>
            <a:ext cx="4560600" cy="2088600"/>
          </a:xfrm>
          <a:prstGeom prst="rect">
            <a:avLst/>
          </a:prstGeom>
          <a:solidFill>
            <a:srgbClr val="E6F9FD"/>
          </a:solidFill>
          <a:ln>
            <a:noFill/>
          </a:ln>
        </p:spPr>
        <p:txBody>
          <a:bodyPr spcFirstLastPara="1" wrap="square" lIns="91425" tIns="91425" rIns="91425" bIns="91425" anchor="t" anchorCtr="0">
            <a:noAutofit/>
          </a:bodyPr>
          <a:lstStyle/>
          <a:p>
            <a:pPr marL="0" lvl="0" indent="0" algn="l" rtl="0">
              <a:spcBef>
                <a:spcPts val="0"/>
              </a:spcBef>
              <a:spcAft>
                <a:spcPts val="1000"/>
              </a:spcAft>
              <a:buNone/>
            </a:pPr>
            <a:endParaRPr sz="100" b="1">
              <a:solidFill>
                <a:schemeClr val="dk1"/>
              </a:solidFill>
              <a:latin typeface="Open Sans"/>
              <a:ea typeface="Open Sans"/>
              <a:cs typeface="Open Sans"/>
              <a:sym typeface="Open Sans"/>
            </a:endParaRPr>
          </a:p>
        </p:txBody>
      </p:sp>
      <p:sp>
        <p:nvSpPr>
          <p:cNvPr id="93" name="Google Shape;93;p15"/>
          <p:cNvSpPr/>
          <p:nvPr/>
        </p:nvSpPr>
        <p:spPr>
          <a:xfrm>
            <a:off x="0" y="3056156"/>
            <a:ext cx="4560600" cy="20886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4583300" y="968227"/>
            <a:ext cx="4560600" cy="20598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txBox="1"/>
          <p:nvPr/>
        </p:nvSpPr>
        <p:spPr>
          <a:xfrm>
            <a:off x="0" y="965250"/>
            <a:ext cx="4560600" cy="2059800"/>
          </a:xfrm>
          <a:prstGeom prst="rect">
            <a:avLst/>
          </a:prstGeom>
          <a:solidFill>
            <a:srgbClr val="E6F9FD"/>
          </a:solidFill>
          <a:ln>
            <a:noFill/>
          </a:ln>
        </p:spPr>
        <p:txBody>
          <a:bodyPr spcFirstLastPara="1" wrap="square" lIns="91425" tIns="91425" rIns="91425" bIns="91425" anchor="t" anchorCtr="0">
            <a:noAutofit/>
          </a:bodyPr>
          <a:lstStyle/>
          <a:p>
            <a:pPr marL="0" lvl="0" indent="0" algn="l" rtl="0">
              <a:spcBef>
                <a:spcPts val="0"/>
              </a:spcBef>
              <a:spcAft>
                <a:spcPts val="1000"/>
              </a:spcAft>
              <a:buNone/>
            </a:pPr>
            <a:endParaRPr sz="100" b="1">
              <a:solidFill>
                <a:schemeClr val="dk1"/>
              </a:solidFill>
              <a:latin typeface="Open Sans"/>
              <a:ea typeface="Open Sans"/>
              <a:cs typeface="Open Sans"/>
              <a:sym typeface="Open Sans"/>
            </a:endParaRPr>
          </a:p>
        </p:txBody>
      </p:sp>
      <p:sp>
        <p:nvSpPr>
          <p:cNvPr id="96" name="Google Shape;96;p15"/>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5"/>
          <p:cNvSpPr txBox="1">
            <a:spLocks noGrp="1"/>
          </p:cNvSpPr>
          <p:nvPr>
            <p:ph type="title"/>
          </p:nvPr>
        </p:nvSpPr>
        <p:spPr>
          <a:xfrm>
            <a:off x="249625" y="81950"/>
            <a:ext cx="8708400" cy="8133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98" name="Google Shape;98;p15"/>
          <p:cNvSpPr txBox="1">
            <a:spLocks noGrp="1"/>
          </p:cNvSpPr>
          <p:nvPr>
            <p:ph type="subTitle" idx="1"/>
          </p:nvPr>
        </p:nvSpPr>
        <p:spPr>
          <a:xfrm>
            <a:off x="289475" y="1210324"/>
            <a:ext cx="3781500" cy="486900"/>
          </a:xfrm>
          <a:prstGeom prst="rect">
            <a:avLst/>
          </a:prstGeom>
        </p:spPr>
        <p:txBody>
          <a:bodyPr spcFirstLastPara="1" wrap="square" lIns="91425" tIns="91425" rIns="91425" bIns="91425" anchor="ctr" anchorCtr="0">
            <a:normAutofit/>
          </a:bodyPr>
          <a:lstStyle>
            <a:lvl1pPr lvl="0">
              <a:spcBef>
                <a:spcPts val="0"/>
              </a:spcBef>
              <a:spcAft>
                <a:spcPts val="0"/>
              </a:spcAft>
              <a:buClr>
                <a:srgbClr val="00395E"/>
              </a:buClr>
              <a:buSzPts val="1200"/>
              <a:buNone/>
              <a:defRPr sz="1200" b="1">
                <a:solidFill>
                  <a:srgbClr val="00395E"/>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99" name="Google Shape;99;p15"/>
          <p:cNvSpPr txBox="1">
            <a:spLocks noGrp="1"/>
          </p:cNvSpPr>
          <p:nvPr>
            <p:ph type="body" idx="2"/>
          </p:nvPr>
        </p:nvSpPr>
        <p:spPr>
          <a:xfrm>
            <a:off x="289475" y="1570974"/>
            <a:ext cx="3874500" cy="13296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00" name="Google Shape;100;p15"/>
          <p:cNvSpPr txBox="1">
            <a:spLocks noGrp="1"/>
          </p:cNvSpPr>
          <p:nvPr>
            <p:ph type="subTitle" idx="3"/>
          </p:nvPr>
        </p:nvSpPr>
        <p:spPr>
          <a:xfrm>
            <a:off x="4926350" y="1210324"/>
            <a:ext cx="3781500" cy="486900"/>
          </a:xfrm>
          <a:prstGeom prst="rect">
            <a:avLst/>
          </a:prstGeom>
        </p:spPr>
        <p:txBody>
          <a:bodyPr spcFirstLastPara="1" wrap="square" lIns="91425" tIns="91425" rIns="91425" bIns="91425" anchor="ctr" anchorCtr="0">
            <a:normAutofit/>
          </a:bodyPr>
          <a:lstStyle>
            <a:lvl1pPr lvl="0">
              <a:spcBef>
                <a:spcPts val="0"/>
              </a:spcBef>
              <a:spcAft>
                <a:spcPts val="0"/>
              </a:spcAft>
              <a:buClr>
                <a:srgbClr val="00395E"/>
              </a:buClr>
              <a:buSzPts val="1200"/>
              <a:buNone/>
              <a:defRPr sz="1200" b="1">
                <a:solidFill>
                  <a:srgbClr val="00395E"/>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101" name="Google Shape;101;p15"/>
          <p:cNvSpPr txBox="1">
            <a:spLocks noGrp="1"/>
          </p:cNvSpPr>
          <p:nvPr>
            <p:ph type="body" idx="4"/>
          </p:nvPr>
        </p:nvSpPr>
        <p:spPr>
          <a:xfrm>
            <a:off x="4926350" y="1570974"/>
            <a:ext cx="3874500" cy="13296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02" name="Google Shape;102;p15"/>
          <p:cNvSpPr txBox="1">
            <a:spLocks noGrp="1"/>
          </p:cNvSpPr>
          <p:nvPr>
            <p:ph type="subTitle" idx="5"/>
          </p:nvPr>
        </p:nvSpPr>
        <p:spPr>
          <a:xfrm>
            <a:off x="289475" y="3357924"/>
            <a:ext cx="3781500" cy="486900"/>
          </a:xfrm>
          <a:prstGeom prst="rect">
            <a:avLst/>
          </a:prstGeom>
        </p:spPr>
        <p:txBody>
          <a:bodyPr spcFirstLastPara="1" wrap="square" lIns="91425" tIns="91425" rIns="91425" bIns="91425" anchor="ctr" anchorCtr="0">
            <a:normAutofit/>
          </a:bodyPr>
          <a:lstStyle>
            <a:lvl1pPr lvl="0">
              <a:spcBef>
                <a:spcPts val="0"/>
              </a:spcBef>
              <a:spcAft>
                <a:spcPts val="0"/>
              </a:spcAft>
              <a:buClr>
                <a:srgbClr val="00395E"/>
              </a:buClr>
              <a:buSzPts val="1200"/>
              <a:buNone/>
              <a:defRPr sz="1200" b="1">
                <a:solidFill>
                  <a:srgbClr val="00395E"/>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103" name="Google Shape;103;p15"/>
          <p:cNvSpPr txBox="1">
            <a:spLocks noGrp="1"/>
          </p:cNvSpPr>
          <p:nvPr>
            <p:ph type="body" idx="6"/>
          </p:nvPr>
        </p:nvSpPr>
        <p:spPr>
          <a:xfrm>
            <a:off x="289475" y="3718574"/>
            <a:ext cx="3874500" cy="1287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04" name="Google Shape;104;p15"/>
          <p:cNvSpPr txBox="1">
            <a:spLocks noGrp="1"/>
          </p:cNvSpPr>
          <p:nvPr>
            <p:ph type="subTitle" idx="7"/>
          </p:nvPr>
        </p:nvSpPr>
        <p:spPr>
          <a:xfrm>
            <a:off x="4879850" y="3357924"/>
            <a:ext cx="3781500" cy="486900"/>
          </a:xfrm>
          <a:prstGeom prst="rect">
            <a:avLst/>
          </a:prstGeom>
        </p:spPr>
        <p:txBody>
          <a:bodyPr spcFirstLastPara="1" wrap="square" lIns="91425" tIns="91425" rIns="91425" bIns="91425" anchor="ctr" anchorCtr="0">
            <a:normAutofit/>
          </a:bodyPr>
          <a:lstStyle>
            <a:lvl1pPr lvl="0">
              <a:spcBef>
                <a:spcPts val="0"/>
              </a:spcBef>
              <a:spcAft>
                <a:spcPts val="0"/>
              </a:spcAft>
              <a:buClr>
                <a:srgbClr val="00395E"/>
              </a:buClr>
              <a:buSzPts val="1200"/>
              <a:buNone/>
              <a:defRPr sz="1200" b="1">
                <a:solidFill>
                  <a:srgbClr val="00395E"/>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105" name="Google Shape;105;p15"/>
          <p:cNvSpPr txBox="1">
            <a:spLocks noGrp="1"/>
          </p:cNvSpPr>
          <p:nvPr>
            <p:ph type="body" idx="8"/>
          </p:nvPr>
        </p:nvSpPr>
        <p:spPr>
          <a:xfrm>
            <a:off x="4879850" y="3718574"/>
            <a:ext cx="3874500" cy="1287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search themes">
  <p:cSld name="CUSTOM_9">
    <p:bg>
      <p:bgPr>
        <a:solidFill>
          <a:schemeClr val="lt1"/>
        </a:solidFill>
        <a:effectLst/>
      </p:bgPr>
    </p:bg>
    <p:spTree>
      <p:nvGrpSpPr>
        <p:cNvPr id="1" name="Shape 106"/>
        <p:cNvGrpSpPr/>
        <p:nvPr/>
      </p:nvGrpSpPr>
      <p:grpSpPr>
        <a:xfrm>
          <a:off x="0" y="0"/>
          <a:ext cx="0" cy="0"/>
          <a:chOff x="0" y="0"/>
          <a:chExt cx="0" cy="0"/>
        </a:xfrm>
      </p:grpSpPr>
      <p:sp>
        <p:nvSpPr>
          <p:cNvPr id="107" name="Google Shape;107;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16"/>
          <p:cNvSpPr/>
          <p:nvPr/>
        </p:nvSpPr>
        <p:spPr>
          <a:xfrm>
            <a:off x="0" y="4104575"/>
            <a:ext cx="9144000" cy="10356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6"/>
          <p:cNvSpPr/>
          <p:nvPr/>
        </p:nvSpPr>
        <p:spPr>
          <a:xfrm>
            <a:off x="0" y="2025728"/>
            <a:ext cx="9144000" cy="10356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6"/>
          <p:cNvSpPr/>
          <p:nvPr/>
        </p:nvSpPr>
        <p:spPr>
          <a:xfrm>
            <a:off x="944638" y="1113300"/>
            <a:ext cx="1314300" cy="792600"/>
          </a:xfrm>
          <a:prstGeom prst="roundRect">
            <a:avLst>
              <a:gd name="adj" fmla="val 16667"/>
            </a:avLst>
          </a:prstGeom>
          <a:solidFill>
            <a:srgbClr val="E6F9FD"/>
          </a:solidFill>
          <a:ln w="9525" cap="flat" cmpd="sng">
            <a:solidFill>
              <a:srgbClr val="5A5A5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b="1">
              <a:latin typeface="Open Sans"/>
              <a:ea typeface="Open Sans"/>
              <a:cs typeface="Open Sans"/>
              <a:sym typeface="Open Sans"/>
            </a:endParaRPr>
          </a:p>
        </p:txBody>
      </p:sp>
      <p:sp>
        <p:nvSpPr>
          <p:cNvPr id="111" name="Google Shape;111;p16"/>
          <p:cNvSpPr/>
          <p:nvPr/>
        </p:nvSpPr>
        <p:spPr>
          <a:xfrm>
            <a:off x="944638" y="2150892"/>
            <a:ext cx="1314300" cy="792600"/>
          </a:xfrm>
          <a:prstGeom prst="roundRect">
            <a:avLst>
              <a:gd name="adj" fmla="val 16667"/>
            </a:avLst>
          </a:prstGeom>
          <a:solidFill>
            <a:srgbClr val="E6F9FD"/>
          </a:solidFill>
          <a:ln w="9525" cap="flat" cmpd="sng">
            <a:solidFill>
              <a:srgbClr val="5A5A5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b="1">
              <a:latin typeface="Open Sans"/>
              <a:ea typeface="Open Sans"/>
              <a:cs typeface="Open Sans"/>
              <a:sym typeface="Open Sans"/>
            </a:endParaRPr>
          </a:p>
        </p:txBody>
      </p:sp>
      <p:sp>
        <p:nvSpPr>
          <p:cNvPr id="112" name="Google Shape;112;p16"/>
          <p:cNvSpPr/>
          <p:nvPr/>
        </p:nvSpPr>
        <p:spPr>
          <a:xfrm>
            <a:off x="944638" y="3188483"/>
            <a:ext cx="1314300" cy="792600"/>
          </a:xfrm>
          <a:prstGeom prst="roundRect">
            <a:avLst>
              <a:gd name="adj" fmla="val 16667"/>
            </a:avLst>
          </a:prstGeom>
          <a:solidFill>
            <a:srgbClr val="E6F9FD"/>
          </a:solidFill>
          <a:ln w="9525" cap="flat" cmpd="sng">
            <a:solidFill>
              <a:srgbClr val="5A5A5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b="1">
              <a:latin typeface="Open Sans"/>
              <a:ea typeface="Open Sans"/>
              <a:cs typeface="Open Sans"/>
              <a:sym typeface="Open Sans"/>
            </a:endParaRPr>
          </a:p>
        </p:txBody>
      </p:sp>
      <p:sp>
        <p:nvSpPr>
          <p:cNvPr id="113" name="Google Shape;113;p16"/>
          <p:cNvSpPr/>
          <p:nvPr/>
        </p:nvSpPr>
        <p:spPr>
          <a:xfrm>
            <a:off x="345300" y="1322400"/>
            <a:ext cx="378000" cy="374400"/>
          </a:xfrm>
          <a:prstGeom prst="ellipse">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latin typeface="Open Sans"/>
                <a:ea typeface="Open Sans"/>
                <a:cs typeface="Open Sans"/>
                <a:sym typeface="Open Sans"/>
              </a:rPr>
              <a:t>1</a:t>
            </a:r>
            <a:endParaRPr sz="1100">
              <a:latin typeface="Open Sans"/>
              <a:ea typeface="Open Sans"/>
              <a:cs typeface="Open Sans"/>
              <a:sym typeface="Open Sans"/>
            </a:endParaRPr>
          </a:p>
        </p:txBody>
      </p:sp>
      <p:sp>
        <p:nvSpPr>
          <p:cNvPr id="114" name="Google Shape;114;p16"/>
          <p:cNvSpPr/>
          <p:nvPr/>
        </p:nvSpPr>
        <p:spPr>
          <a:xfrm>
            <a:off x="345300" y="2359992"/>
            <a:ext cx="378000" cy="374400"/>
          </a:xfrm>
          <a:prstGeom prst="ellipse">
            <a:avLst/>
          </a:prstGeom>
          <a:solidFill>
            <a:schemeClr val="l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latin typeface="Open Sans"/>
                <a:ea typeface="Open Sans"/>
                <a:cs typeface="Open Sans"/>
                <a:sym typeface="Open Sans"/>
              </a:rPr>
              <a:t>2</a:t>
            </a:r>
            <a:endParaRPr sz="1100">
              <a:latin typeface="Open Sans"/>
              <a:ea typeface="Open Sans"/>
              <a:cs typeface="Open Sans"/>
              <a:sym typeface="Open Sans"/>
            </a:endParaRPr>
          </a:p>
        </p:txBody>
      </p:sp>
      <p:sp>
        <p:nvSpPr>
          <p:cNvPr id="115" name="Google Shape;115;p16"/>
          <p:cNvSpPr/>
          <p:nvPr/>
        </p:nvSpPr>
        <p:spPr>
          <a:xfrm>
            <a:off x="345325" y="3397583"/>
            <a:ext cx="378000" cy="374400"/>
          </a:xfrm>
          <a:prstGeom prst="ellipse">
            <a:avLst/>
          </a:prstGeom>
          <a:solidFill>
            <a:schemeClr val="l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latin typeface="Open Sans"/>
                <a:ea typeface="Open Sans"/>
                <a:cs typeface="Open Sans"/>
                <a:sym typeface="Open Sans"/>
              </a:rPr>
              <a:t>3</a:t>
            </a:r>
            <a:endParaRPr sz="1100">
              <a:latin typeface="Open Sans"/>
              <a:ea typeface="Open Sans"/>
              <a:cs typeface="Open Sans"/>
              <a:sym typeface="Open Sans"/>
            </a:endParaRPr>
          </a:p>
        </p:txBody>
      </p:sp>
      <p:sp>
        <p:nvSpPr>
          <p:cNvPr id="116" name="Google Shape;116;p16"/>
          <p:cNvSpPr/>
          <p:nvPr/>
        </p:nvSpPr>
        <p:spPr>
          <a:xfrm>
            <a:off x="345300" y="4435175"/>
            <a:ext cx="378000" cy="374400"/>
          </a:xfrm>
          <a:prstGeom prst="ellipse">
            <a:avLst/>
          </a:prstGeom>
          <a:solidFill>
            <a:schemeClr val="l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latin typeface="Open Sans"/>
                <a:ea typeface="Open Sans"/>
                <a:cs typeface="Open Sans"/>
                <a:sym typeface="Open Sans"/>
              </a:rPr>
              <a:t>4</a:t>
            </a:r>
            <a:endParaRPr sz="1100">
              <a:latin typeface="Open Sans"/>
              <a:ea typeface="Open Sans"/>
              <a:cs typeface="Open Sans"/>
              <a:sym typeface="Open Sans"/>
            </a:endParaRPr>
          </a:p>
        </p:txBody>
      </p:sp>
      <p:sp>
        <p:nvSpPr>
          <p:cNvPr id="117" name="Google Shape;117;p16"/>
          <p:cNvSpPr/>
          <p:nvPr/>
        </p:nvSpPr>
        <p:spPr>
          <a:xfrm>
            <a:off x="944638" y="4226075"/>
            <a:ext cx="1314300" cy="792600"/>
          </a:xfrm>
          <a:prstGeom prst="roundRect">
            <a:avLst>
              <a:gd name="adj" fmla="val 16667"/>
            </a:avLst>
          </a:prstGeom>
          <a:solidFill>
            <a:srgbClr val="E6F9FD"/>
          </a:solidFill>
          <a:ln w="9525" cap="flat" cmpd="sng">
            <a:solidFill>
              <a:srgbClr val="5A5A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latin typeface="Open Sans"/>
              <a:ea typeface="Open Sans"/>
              <a:cs typeface="Open Sans"/>
              <a:sym typeface="Open Sans"/>
            </a:endParaRPr>
          </a:p>
        </p:txBody>
      </p:sp>
      <p:sp>
        <p:nvSpPr>
          <p:cNvPr id="118" name="Google Shape;118;p16"/>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6"/>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120" name="Google Shape;120;p16"/>
          <p:cNvSpPr txBox="1">
            <a:spLocks noGrp="1"/>
          </p:cNvSpPr>
          <p:nvPr>
            <p:ph type="body" idx="1"/>
          </p:nvPr>
        </p:nvSpPr>
        <p:spPr>
          <a:xfrm>
            <a:off x="2556700" y="1164750"/>
            <a:ext cx="6230700" cy="689700"/>
          </a:xfrm>
          <a:prstGeom prst="rect">
            <a:avLst/>
          </a:prstGeom>
        </p:spPr>
        <p:txBody>
          <a:bodyPr spcFirstLastPara="1" wrap="square" lIns="91425" tIns="91425" rIns="91425" bIns="91425" anchor="ctr"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21" name="Google Shape;121;p16"/>
          <p:cNvSpPr txBox="1">
            <a:spLocks noGrp="1"/>
          </p:cNvSpPr>
          <p:nvPr>
            <p:ph type="body" idx="2"/>
          </p:nvPr>
        </p:nvSpPr>
        <p:spPr>
          <a:xfrm>
            <a:off x="2556700" y="2226900"/>
            <a:ext cx="6230700" cy="689700"/>
          </a:xfrm>
          <a:prstGeom prst="rect">
            <a:avLst/>
          </a:prstGeom>
        </p:spPr>
        <p:txBody>
          <a:bodyPr spcFirstLastPara="1" wrap="square" lIns="91425" tIns="91425" rIns="91425" bIns="91425" anchor="ctr"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22" name="Google Shape;122;p16"/>
          <p:cNvSpPr txBox="1">
            <a:spLocks noGrp="1"/>
          </p:cNvSpPr>
          <p:nvPr>
            <p:ph type="body" idx="3"/>
          </p:nvPr>
        </p:nvSpPr>
        <p:spPr>
          <a:xfrm>
            <a:off x="2556700" y="3238100"/>
            <a:ext cx="6230700" cy="689700"/>
          </a:xfrm>
          <a:prstGeom prst="rect">
            <a:avLst/>
          </a:prstGeom>
        </p:spPr>
        <p:txBody>
          <a:bodyPr spcFirstLastPara="1" wrap="square" lIns="91425" tIns="91425" rIns="91425" bIns="91425" anchor="ctr"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23" name="Google Shape;123;p16"/>
          <p:cNvSpPr txBox="1">
            <a:spLocks noGrp="1"/>
          </p:cNvSpPr>
          <p:nvPr>
            <p:ph type="body" idx="4"/>
          </p:nvPr>
        </p:nvSpPr>
        <p:spPr>
          <a:xfrm>
            <a:off x="2556700" y="4277525"/>
            <a:ext cx="6230700" cy="689700"/>
          </a:xfrm>
          <a:prstGeom prst="rect">
            <a:avLst/>
          </a:prstGeom>
        </p:spPr>
        <p:txBody>
          <a:bodyPr spcFirstLastPara="1" wrap="square" lIns="91425" tIns="91425" rIns="91425" bIns="91425" anchor="ctr"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124" name="Google Shape;124;p16"/>
          <p:cNvSpPr txBox="1">
            <a:spLocks noGrp="1"/>
          </p:cNvSpPr>
          <p:nvPr>
            <p:ph type="subTitle" idx="5"/>
          </p:nvPr>
        </p:nvSpPr>
        <p:spPr>
          <a:xfrm>
            <a:off x="1036000" y="1290200"/>
            <a:ext cx="1112400" cy="4107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1200"/>
              <a:buNone/>
              <a:defRPr sz="1200" b="1"/>
            </a:lvl1pPr>
            <a:lvl2pPr lvl="1">
              <a:lnSpc>
                <a:spcPct val="100000"/>
              </a:lnSpc>
              <a:spcBef>
                <a:spcPts val="0"/>
              </a:spcBef>
              <a:spcAft>
                <a:spcPts val="0"/>
              </a:spcAft>
              <a:buSzPts val="1200"/>
              <a:buNone/>
              <a:defRPr/>
            </a:lvl2pPr>
            <a:lvl3pPr lvl="2">
              <a:lnSpc>
                <a:spcPct val="100000"/>
              </a:lnSpc>
              <a:spcBef>
                <a:spcPts val="0"/>
              </a:spcBef>
              <a:spcAft>
                <a:spcPts val="0"/>
              </a:spcAft>
              <a:buSzPts val="1200"/>
              <a:buNone/>
              <a:defRPr/>
            </a:lvl3pPr>
            <a:lvl4pPr lvl="3">
              <a:lnSpc>
                <a:spcPct val="100000"/>
              </a:lnSpc>
              <a:spcBef>
                <a:spcPts val="0"/>
              </a:spcBef>
              <a:spcAft>
                <a:spcPts val="0"/>
              </a:spcAft>
              <a:buSzPts val="1200"/>
              <a:buNone/>
              <a:defRPr/>
            </a:lvl4pPr>
            <a:lvl5pPr lvl="4">
              <a:lnSpc>
                <a:spcPct val="100000"/>
              </a:lnSpc>
              <a:spcBef>
                <a:spcPts val="0"/>
              </a:spcBef>
              <a:spcAft>
                <a:spcPts val="0"/>
              </a:spcAft>
              <a:buSzPts val="1200"/>
              <a:buNone/>
              <a:defRPr/>
            </a:lvl5pPr>
            <a:lvl6pPr lvl="5">
              <a:lnSpc>
                <a:spcPct val="100000"/>
              </a:lnSpc>
              <a:spcBef>
                <a:spcPts val="0"/>
              </a:spcBef>
              <a:spcAft>
                <a:spcPts val="0"/>
              </a:spcAft>
              <a:buSzPts val="1200"/>
              <a:buNone/>
              <a:defRPr/>
            </a:lvl6pPr>
            <a:lvl7pPr lvl="6">
              <a:lnSpc>
                <a:spcPct val="100000"/>
              </a:lnSpc>
              <a:spcBef>
                <a:spcPts val="0"/>
              </a:spcBef>
              <a:spcAft>
                <a:spcPts val="0"/>
              </a:spcAft>
              <a:buSzPts val="1200"/>
              <a:buNone/>
              <a:defRPr/>
            </a:lvl7pPr>
            <a:lvl8pPr lvl="7">
              <a:lnSpc>
                <a:spcPct val="100000"/>
              </a:lnSpc>
              <a:spcBef>
                <a:spcPts val="0"/>
              </a:spcBef>
              <a:spcAft>
                <a:spcPts val="0"/>
              </a:spcAft>
              <a:buSzPts val="1200"/>
              <a:buNone/>
              <a:defRPr/>
            </a:lvl8pPr>
            <a:lvl9pPr lvl="8">
              <a:lnSpc>
                <a:spcPct val="100000"/>
              </a:lnSpc>
              <a:spcBef>
                <a:spcPts val="0"/>
              </a:spcBef>
              <a:spcAft>
                <a:spcPts val="0"/>
              </a:spcAft>
              <a:buSzPts val="1200"/>
              <a:buNone/>
              <a:defRPr/>
            </a:lvl9pPr>
          </a:lstStyle>
          <a:p>
            <a:endParaRPr/>
          </a:p>
        </p:txBody>
      </p:sp>
      <p:sp>
        <p:nvSpPr>
          <p:cNvPr id="125" name="Google Shape;125;p16"/>
          <p:cNvSpPr txBox="1">
            <a:spLocks noGrp="1"/>
          </p:cNvSpPr>
          <p:nvPr>
            <p:ph type="subTitle" idx="6"/>
          </p:nvPr>
        </p:nvSpPr>
        <p:spPr>
          <a:xfrm>
            <a:off x="1036000" y="2341841"/>
            <a:ext cx="1112400" cy="4107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1200"/>
              <a:buNone/>
              <a:defRPr sz="1200" b="1"/>
            </a:lvl1pPr>
            <a:lvl2pPr lvl="1">
              <a:lnSpc>
                <a:spcPct val="100000"/>
              </a:lnSpc>
              <a:spcBef>
                <a:spcPts val="0"/>
              </a:spcBef>
              <a:spcAft>
                <a:spcPts val="0"/>
              </a:spcAft>
              <a:buSzPts val="1200"/>
              <a:buNone/>
              <a:defRPr/>
            </a:lvl2pPr>
            <a:lvl3pPr lvl="2">
              <a:lnSpc>
                <a:spcPct val="100000"/>
              </a:lnSpc>
              <a:spcBef>
                <a:spcPts val="0"/>
              </a:spcBef>
              <a:spcAft>
                <a:spcPts val="0"/>
              </a:spcAft>
              <a:buSzPts val="1200"/>
              <a:buNone/>
              <a:defRPr/>
            </a:lvl3pPr>
            <a:lvl4pPr lvl="3">
              <a:lnSpc>
                <a:spcPct val="100000"/>
              </a:lnSpc>
              <a:spcBef>
                <a:spcPts val="0"/>
              </a:spcBef>
              <a:spcAft>
                <a:spcPts val="0"/>
              </a:spcAft>
              <a:buSzPts val="1200"/>
              <a:buNone/>
              <a:defRPr/>
            </a:lvl4pPr>
            <a:lvl5pPr lvl="4">
              <a:lnSpc>
                <a:spcPct val="100000"/>
              </a:lnSpc>
              <a:spcBef>
                <a:spcPts val="0"/>
              </a:spcBef>
              <a:spcAft>
                <a:spcPts val="0"/>
              </a:spcAft>
              <a:buSzPts val="1200"/>
              <a:buNone/>
              <a:defRPr/>
            </a:lvl5pPr>
            <a:lvl6pPr lvl="5">
              <a:lnSpc>
                <a:spcPct val="100000"/>
              </a:lnSpc>
              <a:spcBef>
                <a:spcPts val="0"/>
              </a:spcBef>
              <a:spcAft>
                <a:spcPts val="0"/>
              </a:spcAft>
              <a:buSzPts val="1200"/>
              <a:buNone/>
              <a:defRPr/>
            </a:lvl6pPr>
            <a:lvl7pPr lvl="6">
              <a:lnSpc>
                <a:spcPct val="100000"/>
              </a:lnSpc>
              <a:spcBef>
                <a:spcPts val="0"/>
              </a:spcBef>
              <a:spcAft>
                <a:spcPts val="0"/>
              </a:spcAft>
              <a:buSzPts val="1200"/>
              <a:buNone/>
              <a:defRPr/>
            </a:lvl7pPr>
            <a:lvl8pPr lvl="7">
              <a:lnSpc>
                <a:spcPct val="100000"/>
              </a:lnSpc>
              <a:spcBef>
                <a:spcPts val="0"/>
              </a:spcBef>
              <a:spcAft>
                <a:spcPts val="0"/>
              </a:spcAft>
              <a:buSzPts val="1200"/>
              <a:buNone/>
              <a:defRPr/>
            </a:lvl8pPr>
            <a:lvl9pPr lvl="8">
              <a:lnSpc>
                <a:spcPct val="100000"/>
              </a:lnSpc>
              <a:spcBef>
                <a:spcPts val="0"/>
              </a:spcBef>
              <a:spcAft>
                <a:spcPts val="0"/>
              </a:spcAft>
              <a:buSzPts val="1200"/>
              <a:buNone/>
              <a:defRPr/>
            </a:lvl9pPr>
          </a:lstStyle>
          <a:p>
            <a:endParaRPr/>
          </a:p>
        </p:txBody>
      </p:sp>
      <p:sp>
        <p:nvSpPr>
          <p:cNvPr id="126" name="Google Shape;126;p16"/>
          <p:cNvSpPr txBox="1">
            <a:spLocks noGrp="1"/>
          </p:cNvSpPr>
          <p:nvPr>
            <p:ph type="subTitle" idx="7"/>
          </p:nvPr>
        </p:nvSpPr>
        <p:spPr>
          <a:xfrm>
            <a:off x="1036000" y="3377595"/>
            <a:ext cx="1112400" cy="4107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1200"/>
              <a:buNone/>
              <a:defRPr sz="1200" b="1"/>
            </a:lvl1pPr>
            <a:lvl2pPr lvl="1">
              <a:lnSpc>
                <a:spcPct val="100000"/>
              </a:lnSpc>
              <a:spcBef>
                <a:spcPts val="0"/>
              </a:spcBef>
              <a:spcAft>
                <a:spcPts val="0"/>
              </a:spcAft>
              <a:buSzPts val="1200"/>
              <a:buNone/>
              <a:defRPr/>
            </a:lvl2pPr>
            <a:lvl3pPr lvl="2">
              <a:lnSpc>
                <a:spcPct val="100000"/>
              </a:lnSpc>
              <a:spcBef>
                <a:spcPts val="0"/>
              </a:spcBef>
              <a:spcAft>
                <a:spcPts val="0"/>
              </a:spcAft>
              <a:buSzPts val="1200"/>
              <a:buNone/>
              <a:defRPr/>
            </a:lvl3pPr>
            <a:lvl4pPr lvl="3">
              <a:lnSpc>
                <a:spcPct val="100000"/>
              </a:lnSpc>
              <a:spcBef>
                <a:spcPts val="0"/>
              </a:spcBef>
              <a:spcAft>
                <a:spcPts val="0"/>
              </a:spcAft>
              <a:buSzPts val="1200"/>
              <a:buNone/>
              <a:defRPr/>
            </a:lvl4pPr>
            <a:lvl5pPr lvl="4">
              <a:lnSpc>
                <a:spcPct val="100000"/>
              </a:lnSpc>
              <a:spcBef>
                <a:spcPts val="0"/>
              </a:spcBef>
              <a:spcAft>
                <a:spcPts val="0"/>
              </a:spcAft>
              <a:buSzPts val="1200"/>
              <a:buNone/>
              <a:defRPr/>
            </a:lvl5pPr>
            <a:lvl6pPr lvl="5">
              <a:lnSpc>
                <a:spcPct val="100000"/>
              </a:lnSpc>
              <a:spcBef>
                <a:spcPts val="0"/>
              </a:spcBef>
              <a:spcAft>
                <a:spcPts val="0"/>
              </a:spcAft>
              <a:buSzPts val="1200"/>
              <a:buNone/>
              <a:defRPr/>
            </a:lvl6pPr>
            <a:lvl7pPr lvl="6">
              <a:lnSpc>
                <a:spcPct val="100000"/>
              </a:lnSpc>
              <a:spcBef>
                <a:spcPts val="0"/>
              </a:spcBef>
              <a:spcAft>
                <a:spcPts val="0"/>
              </a:spcAft>
              <a:buSzPts val="1200"/>
              <a:buNone/>
              <a:defRPr/>
            </a:lvl7pPr>
            <a:lvl8pPr lvl="7">
              <a:lnSpc>
                <a:spcPct val="100000"/>
              </a:lnSpc>
              <a:spcBef>
                <a:spcPts val="0"/>
              </a:spcBef>
              <a:spcAft>
                <a:spcPts val="0"/>
              </a:spcAft>
              <a:buSzPts val="1200"/>
              <a:buNone/>
              <a:defRPr/>
            </a:lvl8pPr>
            <a:lvl9pPr lvl="8">
              <a:lnSpc>
                <a:spcPct val="100000"/>
              </a:lnSpc>
              <a:spcBef>
                <a:spcPts val="0"/>
              </a:spcBef>
              <a:spcAft>
                <a:spcPts val="0"/>
              </a:spcAft>
              <a:buSzPts val="1200"/>
              <a:buNone/>
              <a:defRPr/>
            </a:lvl9pPr>
          </a:lstStyle>
          <a:p>
            <a:endParaRPr/>
          </a:p>
        </p:txBody>
      </p:sp>
      <p:sp>
        <p:nvSpPr>
          <p:cNvPr id="127" name="Google Shape;127;p16"/>
          <p:cNvSpPr txBox="1">
            <a:spLocks noGrp="1"/>
          </p:cNvSpPr>
          <p:nvPr>
            <p:ph type="subTitle" idx="8"/>
          </p:nvPr>
        </p:nvSpPr>
        <p:spPr>
          <a:xfrm>
            <a:off x="1036000" y="4416999"/>
            <a:ext cx="1112400" cy="4107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1200"/>
              <a:buNone/>
              <a:defRPr sz="1200" b="1"/>
            </a:lvl1pPr>
            <a:lvl2pPr lvl="1">
              <a:lnSpc>
                <a:spcPct val="100000"/>
              </a:lnSpc>
              <a:spcBef>
                <a:spcPts val="0"/>
              </a:spcBef>
              <a:spcAft>
                <a:spcPts val="0"/>
              </a:spcAft>
              <a:buSzPts val="1200"/>
              <a:buNone/>
              <a:defRPr/>
            </a:lvl2pPr>
            <a:lvl3pPr lvl="2">
              <a:lnSpc>
                <a:spcPct val="100000"/>
              </a:lnSpc>
              <a:spcBef>
                <a:spcPts val="0"/>
              </a:spcBef>
              <a:spcAft>
                <a:spcPts val="0"/>
              </a:spcAft>
              <a:buSzPts val="1200"/>
              <a:buNone/>
              <a:defRPr/>
            </a:lvl3pPr>
            <a:lvl4pPr lvl="3">
              <a:lnSpc>
                <a:spcPct val="100000"/>
              </a:lnSpc>
              <a:spcBef>
                <a:spcPts val="0"/>
              </a:spcBef>
              <a:spcAft>
                <a:spcPts val="0"/>
              </a:spcAft>
              <a:buSzPts val="1200"/>
              <a:buNone/>
              <a:defRPr/>
            </a:lvl4pPr>
            <a:lvl5pPr lvl="4">
              <a:lnSpc>
                <a:spcPct val="100000"/>
              </a:lnSpc>
              <a:spcBef>
                <a:spcPts val="0"/>
              </a:spcBef>
              <a:spcAft>
                <a:spcPts val="0"/>
              </a:spcAft>
              <a:buSzPts val="1200"/>
              <a:buNone/>
              <a:defRPr/>
            </a:lvl5pPr>
            <a:lvl6pPr lvl="5">
              <a:lnSpc>
                <a:spcPct val="100000"/>
              </a:lnSpc>
              <a:spcBef>
                <a:spcPts val="0"/>
              </a:spcBef>
              <a:spcAft>
                <a:spcPts val="0"/>
              </a:spcAft>
              <a:buSzPts val="1200"/>
              <a:buNone/>
              <a:defRPr/>
            </a:lvl6pPr>
            <a:lvl7pPr lvl="6">
              <a:lnSpc>
                <a:spcPct val="100000"/>
              </a:lnSpc>
              <a:spcBef>
                <a:spcPts val="0"/>
              </a:spcBef>
              <a:spcAft>
                <a:spcPts val="0"/>
              </a:spcAft>
              <a:buSzPts val="1200"/>
              <a:buNone/>
              <a:defRPr/>
            </a:lvl7pPr>
            <a:lvl8pPr lvl="7">
              <a:lnSpc>
                <a:spcPct val="100000"/>
              </a:lnSpc>
              <a:spcBef>
                <a:spcPts val="0"/>
              </a:spcBef>
              <a:spcAft>
                <a:spcPts val="0"/>
              </a:spcAft>
              <a:buSzPts val="1200"/>
              <a:buNone/>
              <a:defRPr/>
            </a:lvl8pPr>
            <a:lvl9pPr lvl="8">
              <a:lnSpc>
                <a:spcPct val="100000"/>
              </a:lnSpc>
              <a:spcBef>
                <a:spcPts val="0"/>
              </a:spcBef>
              <a:spcAft>
                <a:spcPts val="0"/>
              </a:spcAft>
              <a:buSzPts val="12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pportunity">
  <p:cSld name="CUSTOM_10">
    <p:spTree>
      <p:nvGrpSpPr>
        <p:cNvPr id="1" name="Shape 128"/>
        <p:cNvGrpSpPr/>
        <p:nvPr/>
      </p:nvGrpSpPr>
      <p:grpSpPr>
        <a:xfrm>
          <a:off x="0" y="0"/>
          <a:ext cx="0" cy="0"/>
          <a:chOff x="0" y="0"/>
          <a:chExt cx="0" cy="0"/>
        </a:xfrm>
      </p:grpSpPr>
      <p:sp>
        <p:nvSpPr>
          <p:cNvPr id="129" name="Google Shape;12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sp>
        <p:nvSpPr>
          <p:cNvPr id="130" name="Google Shape;130;p17"/>
          <p:cNvSpPr/>
          <p:nvPr/>
        </p:nvSpPr>
        <p:spPr>
          <a:xfrm>
            <a:off x="0" y="-1475"/>
            <a:ext cx="9144000" cy="26430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1" name="Google Shape;131;p17"/>
          <p:cNvPicPr preferRelativeResize="0"/>
          <p:nvPr/>
        </p:nvPicPr>
        <p:blipFill>
          <a:blip r:embed="rId2">
            <a:alphaModFix/>
          </a:blip>
          <a:stretch>
            <a:fillRect/>
          </a:stretch>
        </p:blipFill>
        <p:spPr>
          <a:xfrm>
            <a:off x="4057175" y="853025"/>
            <a:ext cx="3848851" cy="1534225"/>
          </a:xfrm>
          <a:prstGeom prst="rect">
            <a:avLst/>
          </a:prstGeom>
          <a:noFill/>
          <a:ln>
            <a:noFill/>
          </a:ln>
        </p:spPr>
      </p:pic>
      <p:sp>
        <p:nvSpPr>
          <p:cNvPr id="132" name="Google Shape;132;p17"/>
          <p:cNvSpPr txBox="1"/>
          <p:nvPr/>
        </p:nvSpPr>
        <p:spPr>
          <a:xfrm>
            <a:off x="534006" y="910125"/>
            <a:ext cx="1737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chemeClr val="lt1"/>
                </a:solidFill>
                <a:latin typeface="Open Sans"/>
                <a:ea typeface="Open Sans"/>
                <a:cs typeface="Open Sans"/>
                <a:sym typeface="Open Sans"/>
              </a:rPr>
              <a:t>OPPORTUNITY</a:t>
            </a:r>
            <a:endParaRPr sz="1100" b="1">
              <a:solidFill>
                <a:schemeClr val="lt1"/>
              </a:solidFill>
              <a:latin typeface="Open Sans"/>
              <a:ea typeface="Open Sans"/>
              <a:cs typeface="Open Sans"/>
              <a:sym typeface="Open Sans"/>
            </a:endParaRPr>
          </a:p>
        </p:txBody>
      </p:sp>
      <p:sp>
        <p:nvSpPr>
          <p:cNvPr id="133" name="Google Shape;133;p17"/>
          <p:cNvSpPr txBox="1"/>
          <p:nvPr/>
        </p:nvSpPr>
        <p:spPr>
          <a:xfrm>
            <a:off x="3308900" y="3002104"/>
            <a:ext cx="39750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chemeClr val="dk1"/>
                </a:solidFill>
                <a:latin typeface="Open Sans"/>
                <a:ea typeface="Open Sans"/>
                <a:cs typeface="Open Sans"/>
                <a:sym typeface="Open Sans"/>
              </a:rPr>
              <a:t>Potential Projects</a:t>
            </a:r>
            <a:endParaRPr sz="1100" b="1">
              <a:solidFill>
                <a:schemeClr val="dk1"/>
              </a:solidFill>
              <a:latin typeface="Open Sans"/>
              <a:ea typeface="Open Sans"/>
              <a:cs typeface="Open Sans"/>
              <a:sym typeface="Open Sans"/>
            </a:endParaRPr>
          </a:p>
        </p:txBody>
      </p:sp>
      <p:sp>
        <p:nvSpPr>
          <p:cNvPr id="134" name="Google Shape;134;p17"/>
          <p:cNvSpPr txBox="1"/>
          <p:nvPr/>
        </p:nvSpPr>
        <p:spPr>
          <a:xfrm>
            <a:off x="438129" y="3001067"/>
            <a:ext cx="25122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chemeClr val="dk1"/>
                </a:solidFill>
                <a:latin typeface="Open Sans"/>
                <a:ea typeface="Open Sans"/>
                <a:cs typeface="Open Sans"/>
                <a:sym typeface="Open Sans"/>
              </a:rPr>
              <a:t>Past and Ongoing Efforts</a:t>
            </a:r>
            <a:endParaRPr sz="1100" b="1">
              <a:solidFill>
                <a:schemeClr val="dk1"/>
              </a:solidFill>
              <a:latin typeface="Open Sans"/>
              <a:ea typeface="Open Sans"/>
              <a:cs typeface="Open Sans"/>
              <a:sym typeface="Open Sans"/>
            </a:endParaRPr>
          </a:p>
        </p:txBody>
      </p:sp>
      <p:cxnSp>
        <p:nvCxnSpPr>
          <p:cNvPr id="135" name="Google Shape;135;p17"/>
          <p:cNvCxnSpPr/>
          <p:nvPr/>
        </p:nvCxnSpPr>
        <p:spPr>
          <a:xfrm>
            <a:off x="386150" y="988875"/>
            <a:ext cx="0" cy="1120800"/>
          </a:xfrm>
          <a:prstGeom prst="straightConnector1">
            <a:avLst/>
          </a:prstGeom>
          <a:noFill/>
          <a:ln w="38100" cap="flat" cmpd="sng">
            <a:solidFill>
              <a:schemeClr val="lt1"/>
            </a:solidFill>
            <a:prstDash val="solid"/>
            <a:round/>
            <a:headEnd type="none" w="med" len="med"/>
            <a:tailEnd type="none" w="med" len="med"/>
          </a:ln>
        </p:spPr>
      </p:cxnSp>
      <p:sp>
        <p:nvSpPr>
          <p:cNvPr id="136" name="Google Shape;136;p17"/>
          <p:cNvSpPr/>
          <p:nvPr/>
        </p:nvSpPr>
        <p:spPr>
          <a:xfrm>
            <a:off x="2690900" y="3011100"/>
            <a:ext cx="378000" cy="1864200"/>
          </a:xfrm>
          <a:prstGeom prst="chevron">
            <a:avLst>
              <a:gd name="adj" fmla="val 58730"/>
            </a:avLst>
          </a:prstGeom>
          <a:solidFill>
            <a:srgbClr val="E6F9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7" name="Google Shape;137;p17"/>
          <p:cNvPicPr preferRelativeResize="0"/>
          <p:nvPr/>
        </p:nvPicPr>
        <p:blipFill>
          <a:blip r:embed="rId3">
            <a:alphaModFix/>
          </a:blip>
          <a:stretch>
            <a:fillRect/>
          </a:stretch>
        </p:blipFill>
        <p:spPr>
          <a:xfrm>
            <a:off x="7605025" y="2068724"/>
            <a:ext cx="577175" cy="517275"/>
          </a:xfrm>
          <a:prstGeom prst="rect">
            <a:avLst/>
          </a:prstGeom>
          <a:noFill/>
          <a:ln>
            <a:noFill/>
          </a:ln>
        </p:spPr>
      </p:pic>
      <p:sp>
        <p:nvSpPr>
          <p:cNvPr id="138" name="Google Shape;138;p17"/>
          <p:cNvSpPr/>
          <p:nvPr/>
        </p:nvSpPr>
        <p:spPr>
          <a:xfrm>
            <a:off x="302600" y="2419475"/>
            <a:ext cx="2853900" cy="415500"/>
          </a:xfrm>
          <a:prstGeom prst="roundRect">
            <a:avLst>
              <a:gd name="adj" fmla="val 16667"/>
            </a:avLst>
          </a:prstGeom>
          <a:solidFill>
            <a:schemeClr val="lt1"/>
          </a:solidFill>
          <a:ln w="9525" cap="flat" cmpd="sng">
            <a:solidFill>
              <a:srgbClr val="00395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7"/>
          <p:cNvSpPr txBox="1"/>
          <p:nvPr/>
        </p:nvSpPr>
        <p:spPr>
          <a:xfrm>
            <a:off x="430400" y="2449985"/>
            <a:ext cx="22605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a:solidFill>
                  <a:srgbClr val="00395E"/>
                </a:solidFill>
                <a:latin typeface="Open Sans"/>
                <a:ea typeface="Open Sans"/>
                <a:cs typeface="Open Sans"/>
                <a:sym typeface="Open Sans"/>
              </a:rPr>
              <a:t>IDEAS FOR HCDU TO SUPPORT</a:t>
            </a:r>
            <a:endParaRPr sz="1100" b="1">
              <a:solidFill>
                <a:srgbClr val="00395E"/>
              </a:solidFill>
              <a:latin typeface="Open Sans"/>
              <a:ea typeface="Open Sans"/>
              <a:cs typeface="Open Sans"/>
              <a:sym typeface="Open Sans"/>
            </a:endParaRPr>
          </a:p>
        </p:txBody>
      </p:sp>
      <p:sp>
        <p:nvSpPr>
          <p:cNvPr id="140" name="Google Shape;140;p17"/>
          <p:cNvSpPr txBox="1"/>
          <p:nvPr/>
        </p:nvSpPr>
        <p:spPr>
          <a:xfrm>
            <a:off x="285725" y="254550"/>
            <a:ext cx="8134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solidFill>
                  <a:schemeClr val="lt1"/>
                </a:solidFill>
                <a:latin typeface="Open Sans"/>
                <a:ea typeface="Open Sans"/>
                <a:cs typeface="Open Sans"/>
                <a:sym typeface="Open Sans"/>
              </a:rPr>
              <a:t>Key Opportunity</a:t>
            </a:r>
            <a:r>
              <a:rPr lang="en" sz="1500">
                <a:solidFill>
                  <a:schemeClr val="lt1"/>
                </a:solidFill>
                <a:latin typeface="Open Sans"/>
                <a:ea typeface="Open Sans"/>
                <a:cs typeface="Open Sans"/>
                <a:sym typeface="Open Sans"/>
              </a:rPr>
              <a:t>            —  </a:t>
            </a:r>
            <a:endParaRPr sz="1500">
              <a:latin typeface="Open Sans"/>
              <a:ea typeface="Open Sans"/>
              <a:cs typeface="Open Sans"/>
              <a:sym typeface="Open Sans"/>
            </a:endParaRPr>
          </a:p>
        </p:txBody>
      </p:sp>
      <p:sp>
        <p:nvSpPr>
          <p:cNvPr id="141" name="Google Shape;141;p17"/>
          <p:cNvSpPr/>
          <p:nvPr/>
        </p:nvSpPr>
        <p:spPr>
          <a:xfrm>
            <a:off x="2045475" y="275100"/>
            <a:ext cx="378000" cy="374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b="1">
              <a:solidFill>
                <a:schemeClr val="lt1"/>
              </a:solidFill>
              <a:latin typeface="Open Sans"/>
              <a:ea typeface="Open Sans"/>
              <a:cs typeface="Open Sans"/>
              <a:sym typeface="Open Sans"/>
            </a:endParaRPr>
          </a:p>
        </p:txBody>
      </p:sp>
      <p:sp>
        <p:nvSpPr>
          <p:cNvPr id="142" name="Google Shape;142;p17"/>
          <p:cNvSpPr txBox="1">
            <a:spLocks noGrp="1"/>
          </p:cNvSpPr>
          <p:nvPr>
            <p:ph type="subTitle" idx="1"/>
          </p:nvPr>
        </p:nvSpPr>
        <p:spPr>
          <a:xfrm>
            <a:off x="2045525" y="275175"/>
            <a:ext cx="378000" cy="374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1200"/>
              <a:buNone/>
              <a:defRPr sz="1200">
                <a:solidFill>
                  <a:schemeClr val="lt1"/>
                </a:solidFill>
              </a:defRPr>
            </a:lvl1pPr>
            <a:lvl2pPr lvl="1" algn="ctr">
              <a:spcBef>
                <a:spcPts val="0"/>
              </a:spcBef>
              <a:spcAft>
                <a:spcPts val="0"/>
              </a:spcAft>
              <a:buClr>
                <a:schemeClr val="lt1"/>
              </a:buClr>
              <a:buSzPts val="1000"/>
              <a:buNone/>
              <a:defRPr sz="1000">
                <a:solidFill>
                  <a:schemeClr val="lt1"/>
                </a:solidFill>
              </a:defRPr>
            </a:lvl2pPr>
            <a:lvl3pPr lvl="2" algn="ctr">
              <a:spcBef>
                <a:spcPts val="0"/>
              </a:spcBef>
              <a:spcAft>
                <a:spcPts val="0"/>
              </a:spcAft>
              <a:buClr>
                <a:schemeClr val="lt1"/>
              </a:buClr>
              <a:buSzPts val="1000"/>
              <a:buNone/>
              <a:defRPr sz="1000">
                <a:solidFill>
                  <a:schemeClr val="lt1"/>
                </a:solidFill>
              </a:defRPr>
            </a:lvl3pPr>
            <a:lvl4pPr lvl="3" algn="ctr">
              <a:spcBef>
                <a:spcPts val="0"/>
              </a:spcBef>
              <a:spcAft>
                <a:spcPts val="0"/>
              </a:spcAft>
              <a:buClr>
                <a:schemeClr val="lt1"/>
              </a:buClr>
              <a:buSzPts val="1000"/>
              <a:buNone/>
              <a:defRPr sz="1000">
                <a:solidFill>
                  <a:schemeClr val="lt1"/>
                </a:solidFill>
              </a:defRPr>
            </a:lvl4pPr>
            <a:lvl5pPr lvl="4" algn="ctr">
              <a:spcBef>
                <a:spcPts val="0"/>
              </a:spcBef>
              <a:spcAft>
                <a:spcPts val="0"/>
              </a:spcAft>
              <a:buClr>
                <a:schemeClr val="lt1"/>
              </a:buClr>
              <a:buSzPts val="1000"/>
              <a:buNone/>
              <a:defRPr sz="1000">
                <a:solidFill>
                  <a:schemeClr val="lt1"/>
                </a:solidFill>
              </a:defRPr>
            </a:lvl5pPr>
            <a:lvl6pPr lvl="5" algn="ctr">
              <a:spcBef>
                <a:spcPts val="0"/>
              </a:spcBef>
              <a:spcAft>
                <a:spcPts val="0"/>
              </a:spcAft>
              <a:buClr>
                <a:schemeClr val="lt1"/>
              </a:buClr>
              <a:buSzPts val="1000"/>
              <a:buNone/>
              <a:defRPr sz="1000">
                <a:solidFill>
                  <a:schemeClr val="lt1"/>
                </a:solidFill>
              </a:defRPr>
            </a:lvl6pPr>
            <a:lvl7pPr lvl="6" algn="ctr">
              <a:spcBef>
                <a:spcPts val="0"/>
              </a:spcBef>
              <a:spcAft>
                <a:spcPts val="0"/>
              </a:spcAft>
              <a:buClr>
                <a:schemeClr val="lt1"/>
              </a:buClr>
              <a:buSzPts val="1000"/>
              <a:buNone/>
              <a:defRPr sz="1000">
                <a:solidFill>
                  <a:schemeClr val="lt1"/>
                </a:solidFill>
              </a:defRPr>
            </a:lvl7pPr>
            <a:lvl8pPr lvl="7" algn="ctr">
              <a:spcBef>
                <a:spcPts val="0"/>
              </a:spcBef>
              <a:spcAft>
                <a:spcPts val="0"/>
              </a:spcAft>
              <a:buClr>
                <a:schemeClr val="lt1"/>
              </a:buClr>
              <a:buSzPts val="1000"/>
              <a:buNone/>
              <a:defRPr sz="1000">
                <a:solidFill>
                  <a:schemeClr val="lt1"/>
                </a:solidFill>
              </a:defRPr>
            </a:lvl8pPr>
            <a:lvl9pPr lvl="8" algn="ctr">
              <a:spcBef>
                <a:spcPts val="0"/>
              </a:spcBef>
              <a:spcAft>
                <a:spcPts val="0"/>
              </a:spcAft>
              <a:buClr>
                <a:schemeClr val="lt1"/>
              </a:buClr>
              <a:buSzPts val="1000"/>
              <a:buNone/>
              <a:defRPr sz="1000">
                <a:solidFill>
                  <a:schemeClr val="lt1"/>
                </a:solidFill>
              </a:defRPr>
            </a:lvl9pPr>
          </a:lstStyle>
          <a:p>
            <a:endParaRPr/>
          </a:p>
        </p:txBody>
      </p:sp>
      <p:sp>
        <p:nvSpPr>
          <p:cNvPr id="143" name="Google Shape;143;p17"/>
          <p:cNvSpPr txBox="1">
            <a:spLocks noGrp="1"/>
          </p:cNvSpPr>
          <p:nvPr>
            <p:ph type="subTitle" idx="2"/>
          </p:nvPr>
        </p:nvSpPr>
        <p:spPr>
          <a:xfrm>
            <a:off x="2731350" y="254550"/>
            <a:ext cx="4776000" cy="415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1500"/>
              <a:buNone/>
              <a:defRPr sz="1500">
                <a:solidFill>
                  <a:schemeClr val="lt1"/>
                </a:solidFill>
              </a:defRPr>
            </a:lvl1pPr>
            <a:lvl2pPr lvl="1">
              <a:spcBef>
                <a:spcPts val="0"/>
              </a:spcBef>
              <a:spcAft>
                <a:spcPts val="0"/>
              </a:spcAft>
              <a:buClr>
                <a:schemeClr val="lt1"/>
              </a:buClr>
              <a:buSzPts val="1300"/>
              <a:buNone/>
              <a:defRPr sz="1300">
                <a:solidFill>
                  <a:schemeClr val="lt1"/>
                </a:solidFill>
              </a:defRPr>
            </a:lvl2pPr>
            <a:lvl3pPr lvl="2">
              <a:spcBef>
                <a:spcPts val="0"/>
              </a:spcBef>
              <a:spcAft>
                <a:spcPts val="0"/>
              </a:spcAft>
              <a:buClr>
                <a:schemeClr val="lt1"/>
              </a:buClr>
              <a:buSzPts val="1300"/>
              <a:buNone/>
              <a:defRPr sz="1300">
                <a:solidFill>
                  <a:schemeClr val="lt1"/>
                </a:solidFill>
              </a:defRPr>
            </a:lvl3pPr>
            <a:lvl4pPr lvl="3">
              <a:spcBef>
                <a:spcPts val="0"/>
              </a:spcBef>
              <a:spcAft>
                <a:spcPts val="0"/>
              </a:spcAft>
              <a:buClr>
                <a:schemeClr val="lt1"/>
              </a:buClr>
              <a:buSzPts val="1300"/>
              <a:buNone/>
              <a:defRPr sz="1300">
                <a:solidFill>
                  <a:schemeClr val="lt1"/>
                </a:solidFill>
              </a:defRPr>
            </a:lvl4pPr>
            <a:lvl5pPr lvl="4">
              <a:spcBef>
                <a:spcPts val="0"/>
              </a:spcBef>
              <a:spcAft>
                <a:spcPts val="0"/>
              </a:spcAft>
              <a:buClr>
                <a:schemeClr val="lt1"/>
              </a:buClr>
              <a:buSzPts val="1300"/>
              <a:buNone/>
              <a:defRPr sz="1300">
                <a:solidFill>
                  <a:schemeClr val="lt1"/>
                </a:solidFill>
              </a:defRPr>
            </a:lvl5pPr>
            <a:lvl6pPr lvl="5">
              <a:spcBef>
                <a:spcPts val="0"/>
              </a:spcBef>
              <a:spcAft>
                <a:spcPts val="0"/>
              </a:spcAft>
              <a:buClr>
                <a:schemeClr val="lt1"/>
              </a:buClr>
              <a:buSzPts val="1300"/>
              <a:buNone/>
              <a:defRPr sz="1300">
                <a:solidFill>
                  <a:schemeClr val="lt1"/>
                </a:solidFill>
              </a:defRPr>
            </a:lvl6pPr>
            <a:lvl7pPr lvl="6">
              <a:spcBef>
                <a:spcPts val="0"/>
              </a:spcBef>
              <a:spcAft>
                <a:spcPts val="0"/>
              </a:spcAft>
              <a:buClr>
                <a:schemeClr val="lt1"/>
              </a:buClr>
              <a:buSzPts val="1300"/>
              <a:buNone/>
              <a:defRPr sz="1300">
                <a:solidFill>
                  <a:schemeClr val="lt1"/>
                </a:solidFill>
              </a:defRPr>
            </a:lvl7pPr>
            <a:lvl8pPr lvl="7">
              <a:spcBef>
                <a:spcPts val="0"/>
              </a:spcBef>
              <a:spcAft>
                <a:spcPts val="0"/>
              </a:spcAft>
              <a:buClr>
                <a:schemeClr val="lt1"/>
              </a:buClr>
              <a:buSzPts val="1300"/>
              <a:buNone/>
              <a:defRPr sz="1300">
                <a:solidFill>
                  <a:schemeClr val="lt1"/>
                </a:solidFill>
              </a:defRPr>
            </a:lvl8pPr>
            <a:lvl9pPr lvl="8">
              <a:spcBef>
                <a:spcPts val="0"/>
              </a:spcBef>
              <a:spcAft>
                <a:spcPts val="0"/>
              </a:spcAft>
              <a:buClr>
                <a:schemeClr val="lt1"/>
              </a:buClr>
              <a:buSzPts val="1300"/>
              <a:buNone/>
              <a:defRPr sz="13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 name="Google Shape;15;p3"/>
          <p:cNvSpPr/>
          <p:nvPr/>
        </p:nvSpPr>
        <p:spPr>
          <a:xfrm>
            <a:off x="0" y="4300200"/>
            <a:ext cx="9144000" cy="843300"/>
          </a:xfrm>
          <a:prstGeom prst="rect">
            <a:avLst/>
          </a:prstGeom>
          <a:solidFill>
            <a:srgbClr val="00395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3"/>
          <p:cNvSpPr/>
          <p:nvPr/>
        </p:nvSpPr>
        <p:spPr>
          <a:xfrm rot="10800000" flipH="1">
            <a:off x="623400" y="1486884"/>
            <a:ext cx="578700" cy="11100"/>
          </a:xfrm>
          <a:prstGeom prst="rect">
            <a:avLst/>
          </a:prstGeom>
          <a:solidFill>
            <a:srgbClr val="004F8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pic>
        <p:nvPicPr>
          <p:cNvPr id="17" name="Google Shape;17;p3"/>
          <p:cNvPicPr preferRelativeResize="0"/>
          <p:nvPr/>
        </p:nvPicPr>
        <p:blipFill rotWithShape="1">
          <a:blip r:embed="rId2">
            <a:alphaModFix/>
          </a:blip>
          <a:srcRect/>
          <a:stretch/>
        </p:blipFill>
        <p:spPr>
          <a:xfrm>
            <a:off x="547200" y="525151"/>
            <a:ext cx="1261926" cy="439550"/>
          </a:xfrm>
          <a:prstGeom prst="rect">
            <a:avLst/>
          </a:prstGeom>
          <a:noFill/>
          <a:ln>
            <a:noFill/>
          </a:ln>
        </p:spPr>
      </p:pic>
      <p:sp>
        <p:nvSpPr>
          <p:cNvPr id="18" name="Google Shape;18;p3"/>
          <p:cNvSpPr txBox="1">
            <a:spLocks noGrp="1"/>
          </p:cNvSpPr>
          <p:nvPr>
            <p:ph type="title"/>
          </p:nvPr>
        </p:nvSpPr>
        <p:spPr>
          <a:xfrm>
            <a:off x="540675" y="2039375"/>
            <a:ext cx="8433000" cy="9933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4400">
                <a:solidFill>
                  <a:srgbClr val="00395E"/>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3"/>
          <p:cNvSpPr txBox="1">
            <a:spLocks noGrp="1"/>
          </p:cNvSpPr>
          <p:nvPr>
            <p:ph type="subTitle" idx="1"/>
          </p:nvPr>
        </p:nvSpPr>
        <p:spPr>
          <a:xfrm>
            <a:off x="540675" y="1562975"/>
            <a:ext cx="5250300" cy="439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800"/>
              <a:buNone/>
              <a:defRPr sz="1400">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0"/>
              </a:spcBef>
              <a:spcAft>
                <a:spcPts val="0"/>
              </a:spcAft>
              <a:buSzPts val="1400"/>
              <a:buNone/>
              <a:defRPr/>
            </a:lvl3pPr>
            <a:lvl4pPr lvl="3" algn="l">
              <a:lnSpc>
                <a:spcPct val="115000"/>
              </a:lnSpc>
              <a:spcBef>
                <a:spcPts val="0"/>
              </a:spcBef>
              <a:spcAft>
                <a:spcPts val="0"/>
              </a:spcAft>
              <a:buSzPts val="1400"/>
              <a:buNone/>
              <a:defRPr/>
            </a:lvl4pPr>
            <a:lvl5pPr lvl="4" algn="l">
              <a:lnSpc>
                <a:spcPct val="115000"/>
              </a:lnSpc>
              <a:spcBef>
                <a:spcPts val="0"/>
              </a:spcBef>
              <a:spcAft>
                <a:spcPts val="0"/>
              </a:spcAft>
              <a:buSzPts val="1400"/>
              <a:buNone/>
              <a:defRPr/>
            </a:lvl5pPr>
            <a:lvl6pPr lvl="5" algn="l">
              <a:lnSpc>
                <a:spcPct val="115000"/>
              </a:lnSpc>
              <a:spcBef>
                <a:spcPts val="0"/>
              </a:spcBef>
              <a:spcAft>
                <a:spcPts val="0"/>
              </a:spcAft>
              <a:buSzPts val="1400"/>
              <a:buNone/>
              <a:defRPr/>
            </a:lvl6pPr>
            <a:lvl7pPr lvl="6" algn="l">
              <a:lnSpc>
                <a:spcPct val="115000"/>
              </a:lnSpc>
              <a:spcBef>
                <a:spcPts val="0"/>
              </a:spcBef>
              <a:spcAft>
                <a:spcPts val="0"/>
              </a:spcAft>
              <a:buSzPts val="1400"/>
              <a:buNone/>
              <a:defRPr/>
            </a:lvl7pPr>
            <a:lvl8pPr lvl="7" algn="l">
              <a:lnSpc>
                <a:spcPct val="115000"/>
              </a:lnSpc>
              <a:spcBef>
                <a:spcPts val="0"/>
              </a:spcBef>
              <a:spcAft>
                <a:spcPts val="0"/>
              </a:spcAft>
              <a:buSzPts val="1400"/>
              <a:buNone/>
              <a:defRPr/>
            </a:lvl8pPr>
            <a:lvl9pPr lvl="8" algn="l">
              <a:lnSpc>
                <a:spcPct val="115000"/>
              </a:lnSpc>
              <a:spcBef>
                <a:spcPts val="0"/>
              </a:spcBef>
              <a:spcAft>
                <a:spcPts val="0"/>
              </a:spcAft>
              <a:buSzPts val="1400"/>
              <a:buNone/>
              <a:defRPr/>
            </a:lvl9pPr>
          </a:lstStyle>
          <a:p>
            <a:endParaRPr/>
          </a:p>
        </p:txBody>
      </p:sp>
      <p:sp>
        <p:nvSpPr>
          <p:cNvPr id="20" name="Google Shape;20;p3"/>
          <p:cNvSpPr txBox="1">
            <a:spLocks noGrp="1"/>
          </p:cNvSpPr>
          <p:nvPr>
            <p:ph type="subTitle" idx="2"/>
          </p:nvPr>
        </p:nvSpPr>
        <p:spPr>
          <a:xfrm>
            <a:off x="540675" y="3089625"/>
            <a:ext cx="8426400" cy="792600"/>
          </a:xfrm>
          <a:prstGeom prst="rect">
            <a:avLst/>
          </a:prstGeom>
          <a:noFill/>
          <a:ln>
            <a:noFill/>
          </a:ln>
        </p:spPr>
        <p:txBody>
          <a:bodyPr spcFirstLastPara="1" wrap="square" lIns="91425" tIns="91425" rIns="91425" bIns="91425" anchor="t" anchorCtr="0">
            <a:normAutofit/>
          </a:bodyPr>
          <a:lstStyle>
            <a:lvl1pPr marR="0" lvl="0" algn="l">
              <a:lnSpc>
                <a:spcPct val="100000"/>
              </a:lnSpc>
              <a:spcBef>
                <a:spcPts val="0"/>
              </a:spcBef>
              <a:spcAft>
                <a:spcPts val="0"/>
              </a:spcAft>
              <a:buSzPts val="1800"/>
              <a:buNone/>
              <a:defRPr sz="2000">
                <a:solidFill>
                  <a:schemeClr val="dk1"/>
                </a:solidFill>
                <a:latin typeface="Open Sans Light"/>
                <a:ea typeface="Open Sans Light"/>
                <a:cs typeface="Open Sans Light"/>
                <a:sym typeface="Open Sans Light"/>
              </a:defRPr>
            </a:lvl1pPr>
            <a:lvl2pPr lvl="1" algn="l">
              <a:lnSpc>
                <a:spcPct val="115000"/>
              </a:lnSpc>
              <a:spcBef>
                <a:spcPts val="0"/>
              </a:spcBef>
              <a:spcAft>
                <a:spcPts val="0"/>
              </a:spcAft>
              <a:buSzPts val="1400"/>
              <a:buNone/>
              <a:defRPr/>
            </a:lvl2pPr>
            <a:lvl3pPr lvl="2" algn="l">
              <a:lnSpc>
                <a:spcPct val="115000"/>
              </a:lnSpc>
              <a:spcBef>
                <a:spcPts val="0"/>
              </a:spcBef>
              <a:spcAft>
                <a:spcPts val="0"/>
              </a:spcAft>
              <a:buSzPts val="1400"/>
              <a:buNone/>
              <a:defRPr/>
            </a:lvl3pPr>
            <a:lvl4pPr lvl="3" algn="l">
              <a:lnSpc>
                <a:spcPct val="115000"/>
              </a:lnSpc>
              <a:spcBef>
                <a:spcPts val="0"/>
              </a:spcBef>
              <a:spcAft>
                <a:spcPts val="0"/>
              </a:spcAft>
              <a:buSzPts val="1400"/>
              <a:buNone/>
              <a:defRPr/>
            </a:lvl4pPr>
            <a:lvl5pPr lvl="4" algn="l">
              <a:lnSpc>
                <a:spcPct val="115000"/>
              </a:lnSpc>
              <a:spcBef>
                <a:spcPts val="0"/>
              </a:spcBef>
              <a:spcAft>
                <a:spcPts val="0"/>
              </a:spcAft>
              <a:buSzPts val="1400"/>
              <a:buNone/>
              <a:defRPr/>
            </a:lvl5pPr>
            <a:lvl6pPr lvl="5" algn="l">
              <a:lnSpc>
                <a:spcPct val="115000"/>
              </a:lnSpc>
              <a:spcBef>
                <a:spcPts val="0"/>
              </a:spcBef>
              <a:spcAft>
                <a:spcPts val="0"/>
              </a:spcAft>
              <a:buSzPts val="1400"/>
              <a:buNone/>
              <a:defRPr/>
            </a:lvl6pPr>
            <a:lvl7pPr lvl="6" algn="l">
              <a:lnSpc>
                <a:spcPct val="115000"/>
              </a:lnSpc>
              <a:spcBef>
                <a:spcPts val="0"/>
              </a:spcBef>
              <a:spcAft>
                <a:spcPts val="0"/>
              </a:spcAft>
              <a:buSzPts val="1400"/>
              <a:buNone/>
              <a:defRPr/>
            </a:lvl7pPr>
            <a:lvl8pPr lvl="7" algn="l">
              <a:lnSpc>
                <a:spcPct val="115000"/>
              </a:lnSpc>
              <a:spcBef>
                <a:spcPts val="0"/>
              </a:spcBef>
              <a:spcAft>
                <a:spcPts val="0"/>
              </a:spcAft>
              <a:buSzPts val="1400"/>
              <a:buNone/>
              <a:defRPr/>
            </a:lvl8pPr>
            <a:lvl9pPr lvl="8" algn="l">
              <a:lnSpc>
                <a:spcPct val="115000"/>
              </a:lnSpc>
              <a:spcBef>
                <a:spcPts val="0"/>
              </a:spcBef>
              <a:spcAft>
                <a:spcPts val="0"/>
              </a:spcAft>
              <a:buSzPts val="1400"/>
              <a:buNone/>
              <a:defRPr/>
            </a:lvl9pPr>
          </a:lstStyle>
          <a:p>
            <a:endParaRPr/>
          </a:p>
        </p:txBody>
      </p:sp>
      <p:sp>
        <p:nvSpPr>
          <p:cNvPr id="21" name="Google Shape;21;p3"/>
          <p:cNvSpPr txBox="1">
            <a:spLocks noGrp="1"/>
          </p:cNvSpPr>
          <p:nvPr>
            <p:ph type="subTitle" idx="3"/>
          </p:nvPr>
        </p:nvSpPr>
        <p:spPr>
          <a:xfrm>
            <a:off x="625652" y="4537923"/>
            <a:ext cx="3946200" cy="393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1200"/>
              <a:buNone/>
              <a:defRPr sz="1200" b="1">
                <a:solidFill>
                  <a:schemeClr val="lt1"/>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p:cSld name="CUSTOM_3">
    <p:bg>
      <p:bgPr>
        <a:solidFill>
          <a:srgbClr val="00395E"/>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3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 Alt">
  <p:cSld name="CUSTOM_3_1">
    <p:bg>
      <p:bgPr>
        <a:solidFill>
          <a:srgbClr val="00395E"/>
        </a:solidFill>
        <a:effectLst/>
      </p:bgPr>
    </p:bg>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1246275" y="1765475"/>
            <a:ext cx="6509700" cy="9240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3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5"/>
          <p:cNvSpPr txBox="1">
            <a:spLocks noGrp="1"/>
          </p:cNvSpPr>
          <p:nvPr>
            <p:ph type="subTitle" idx="1"/>
          </p:nvPr>
        </p:nvSpPr>
        <p:spPr>
          <a:xfrm>
            <a:off x="2649925" y="2762075"/>
            <a:ext cx="3967500" cy="496500"/>
          </a:xfrm>
          <a:prstGeom prst="rect">
            <a:avLst/>
          </a:prstGeom>
        </p:spPr>
        <p:txBody>
          <a:bodyPr spcFirstLastPara="1" wrap="square" lIns="91425" tIns="91425" rIns="91425" bIns="91425" anchor="t" anchorCtr="0">
            <a:normAutofit/>
          </a:bodyPr>
          <a:lstStyle>
            <a:lvl1pPr lvl="0" algn="ctr">
              <a:spcBef>
                <a:spcPts val="0"/>
              </a:spcBef>
              <a:spcAft>
                <a:spcPts val="0"/>
              </a:spcAft>
              <a:buClr>
                <a:schemeClr val="lt1"/>
              </a:buClr>
              <a:buSzPts val="1800"/>
              <a:buNone/>
              <a:defRPr sz="1800">
                <a:solidFill>
                  <a:schemeClr val="lt1"/>
                </a:solidFil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slide with title" type="secHead">
  <p:cSld name="SECTION_HEADER">
    <p:spTree>
      <p:nvGrpSpPr>
        <p:cNvPr id="1" name="Shape 27"/>
        <p:cNvGrpSpPr/>
        <p:nvPr/>
      </p:nvGrpSpPr>
      <p:grpSpPr>
        <a:xfrm>
          <a:off x="0" y="0"/>
          <a:ext cx="0" cy="0"/>
          <a:chOff x="0" y="0"/>
          <a:chExt cx="0" cy="0"/>
        </a:xfrm>
      </p:grpSpPr>
      <p:sp>
        <p:nvSpPr>
          <p:cNvPr id="28" name="Google Shape;28;p6"/>
          <p:cNvSpPr>
            <a:spLocks noGrp="1"/>
          </p:cNvSpPr>
          <p:nvPr>
            <p:ph type="pic" idx="2"/>
          </p:nvPr>
        </p:nvSpPr>
        <p:spPr>
          <a:xfrm>
            <a:off x="2642650" y="0"/>
            <a:ext cx="6501300" cy="5143500"/>
          </a:xfrm>
          <a:prstGeom prst="rect">
            <a:avLst/>
          </a:prstGeom>
          <a:noFill/>
          <a:ln>
            <a:noFill/>
          </a:ln>
        </p:spPr>
      </p:sp>
      <p:sp>
        <p:nvSpPr>
          <p:cNvPr id="29" name="Google Shape;29;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30" name="Google Shape;30;p6"/>
          <p:cNvSpPr/>
          <p:nvPr/>
        </p:nvSpPr>
        <p:spPr>
          <a:xfrm>
            <a:off x="0" y="0"/>
            <a:ext cx="2628900" cy="5143500"/>
          </a:xfrm>
          <a:prstGeom prst="rect">
            <a:avLst/>
          </a:prstGeom>
          <a:solidFill>
            <a:srgbClr val="00395E"/>
          </a:solidFill>
          <a:ln w="9525" cap="flat" cmpd="sng">
            <a:solidFill>
              <a:srgbClr val="21304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6"/>
          <p:cNvSpPr/>
          <p:nvPr/>
        </p:nvSpPr>
        <p:spPr>
          <a:xfrm>
            <a:off x="356800" y="1807900"/>
            <a:ext cx="664800" cy="35100"/>
          </a:xfrm>
          <a:prstGeom prst="rect">
            <a:avLst/>
          </a:prstGeom>
          <a:solidFill>
            <a:srgbClr val="FFFFFF"/>
          </a:solidFill>
          <a:ln w="9525" cap="flat" cmpd="sng">
            <a:solidFill>
              <a:srgbClr val="21304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6"/>
          <p:cNvSpPr txBox="1">
            <a:spLocks noGrp="1"/>
          </p:cNvSpPr>
          <p:nvPr>
            <p:ph type="body" idx="1"/>
          </p:nvPr>
        </p:nvSpPr>
        <p:spPr>
          <a:xfrm>
            <a:off x="275400" y="2400600"/>
            <a:ext cx="2012400" cy="2469300"/>
          </a:xfrm>
          <a:prstGeom prst="rect">
            <a:avLst/>
          </a:prstGeom>
        </p:spPr>
        <p:txBody>
          <a:bodyPr spcFirstLastPara="1" wrap="square" lIns="91425" tIns="91425" rIns="91425" bIns="91425" anchor="t" anchorCtr="0">
            <a:normAutofit/>
          </a:bodyPr>
          <a:lstStyle>
            <a:lvl1pPr marL="457200" lvl="0" indent="-298450">
              <a:spcBef>
                <a:spcPts val="0"/>
              </a:spcBef>
              <a:spcAft>
                <a:spcPts val="0"/>
              </a:spcAft>
              <a:buClr>
                <a:schemeClr val="lt1"/>
              </a:buClr>
              <a:buSzPts val="1100"/>
              <a:buChar char="➔"/>
              <a:defRPr sz="1100">
                <a:solidFill>
                  <a:schemeClr val="lt1"/>
                </a:solidFill>
              </a:defRPr>
            </a:lvl1pPr>
            <a:lvl2pPr marL="914400" lvl="1" indent="-298450">
              <a:spcBef>
                <a:spcPts val="0"/>
              </a:spcBef>
              <a:spcAft>
                <a:spcPts val="0"/>
              </a:spcAft>
              <a:buClr>
                <a:schemeClr val="lt1"/>
              </a:buClr>
              <a:buSzPts val="1100"/>
              <a:buChar char="◆"/>
              <a:defRPr sz="1100">
                <a:solidFill>
                  <a:schemeClr val="lt1"/>
                </a:solidFill>
              </a:defRPr>
            </a:lvl2pPr>
            <a:lvl3pPr marL="1371600" lvl="2" indent="-298450">
              <a:spcBef>
                <a:spcPts val="0"/>
              </a:spcBef>
              <a:spcAft>
                <a:spcPts val="0"/>
              </a:spcAft>
              <a:buClr>
                <a:schemeClr val="lt1"/>
              </a:buClr>
              <a:buSzPts val="1100"/>
              <a:buChar char="●"/>
              <a:defRPr sz="1100">
                <a:solidFill>
                  <a:schemeClr val="lt1"/>
                </a:solidFill>
              </a:defRPr>
            </a:lvl3pPr>
            <a:lvl4pPr marL="1828800" lvl="3" indent="-298450">
              <a:spcBef>
                <a:spcPts val="0"/>
              </a:spcBef>
              <a:spcAft>
                <a:spcPts val="0"/>
              </a:spcAft>
              <a:buClr>
                <a:schemeClr val="lt1"/>
              </a:buClr>
              <a:buSzPts val="1100"/>
              <a:buChar char="○"/>
              <a:defRPr sz="1100">
                <a:solidFill>
                  <a:schemeClr val="lt1"/>
                </a:solidFill>
              </a:defRPr>
            </a:lvl4pPr>
            <a:lvl5pPr marL="2286000" lvl="4" indent="-298450">
              <a:spcBef>
                <a:spcPts val="0"/>
              </a:spcBef>
              <a:spcAft>
                <a:spcPts val="0"/>
              </a:spcAft>
              <a:buClr>
                <a:schemeClr val="lt1"/>
              </a:buClr>
              <a:buSzPts val="1100"/>
              <a:buChar char="◆"/>
              <a:defRPr sz="1100">
                <a:solidFill>
                  <a:schemeClr val="lt1"/>
                </a:solidFill>
              </a:defRPr>
            </a:lvl5pPr>
            <a:lvl6pPr marL="2743200" lvl="5" indent="-298450">
              <a:spcBef>
                <a:spcPts val="0"/>
              </a:spcBef>
              <a:spcAft>
                <a:spcPts val="0"/>
              </a:spcAft>
              <a:buClr>
                <a:schemeClr val="lt1"/>
              </a:buClr>
              <a:buSzPts val="1100"/>
              <a:buChar char="●"/>
              <a:defRPr sz="1100">
                <a:solidFill>
                  <a:schemeClr val="lt1"/>
                </a:solidFill>
              </a:defRPr>
            </a:lvl6pPr>
            <a:lvl7pPr marL="3200400" lvl="6" indent="-298450">
              <a:spcBef>
                <a:spcPts val="0"/>
              </a:spcBef>
              <a:spcAft>
                <a:spcPts val="0"/>
              </a:spcAft>
              <a:buClr>
                <a:schemeClr val="lt1"/>
              </a:buClr>
              <a:buSzPts val="1100"/>
              <a:buChar char="○"/>
              <a:defRPr sz="1100">
                <a:solidFill>
                  <a:schemeClr val="lt1"/>
                </a:solidFill>
              </a:defRPr>
            </a:lvl7pPr>
            <a:lvl8pPr marL="3657600" lvl="7" indent="-298450">
              <a:spcBef>
                <a:spcPts val="0"/>
              </a:spcBef>
              <a:spcAft>
                <a:spcPts val="0"/>
              </a:spcAft>
              <a:buClr>
                <a:schemeClr val="lt1"/>
              </a:buClr>
              <a:buSzPts val="1100"/>
              <a:buChar char="◆"/>
              <a:defRPr sz="1100">
                <a:solidFill>
                  <a:schemeClr val="lt1"/>
                </a:solidFill>
              </a:defRPr>
            </a:lvl8pPr>
            <a:lvl9pPr marL="4114800" lvl="8" indent="-298450">
              <a:spcBef>
                <a:spcPts val="0"/>
              </a:spcBef>
              <a:spcAft>
                <a:spcPts val="0"/>
              </a:spcAft>
              <a:buClr>
                <a:schemeClr val="lt1"/>
              </a:buClr>
              <a:buSzPts val="1100"/>
              <a:buChar char="●"/>
              <a:defRPr sz="1100">
                <a:solidFill>
                  <a:schemeClr val="lt1"/>
                </a:solidFill>
              </a:defRPr>
            </a:lvl9pPr>
          </a:lstStyle>
          <a:p>
            <a:endParaRPr/>
          </a:p>
        </p:txBody>
      </p:sp>
      <p:sp>
        <p:nvSpPr>
          <p:cNvPr id="33" name="Google Shape;33;p6"/>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slide">
  <p:cSld name="CUSTOM">
    <p:spTree>
      <p:nvGrpSpPr>
        <p:cNvPr id="1" name="Shape 34"/>
        <p:cNvGrpSpPr/>
        <p:nvPr/>
      </p:nvGrpSpPr>
      <p:grpSpPr>
        <a:xfrm>
          <a:off x="0" y="0"/>
          <a:ext cx="0" cy="0"/>
          <a:chOff x="0" y="0"/>
          <a:chExt cx="0" cy="0"/>
        </a:xfrm>
      </p:grpSpPr>
      <p:sp>
        <p:nvSpPr>
          <p:cNvPr id="35" name="Google Shape;35;p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262626"/>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36" name="Google Shape;36;p7"/>
          <p:cNvSpPr/>
          <p:nvPr/>
        </p:nvSpPr>
        <p:spPr>
          <a:xfrm>
            <a:off x="0" y="0"/>
            <a:ext cx="2628900" cy="5143500"/>
          </a:xfrm>
          <a:prstGeom prst="rect">
            <a:avLst/>
          </a:prstGeom>
          <a:solidFill>
            <a:srgbClr val="00395E"/>
          </a:solidFill>
          <a:ln w="9525" cap="flat" cmpd="sng">
            <a:solidFill>
              <a:srgbClr val="21304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7"/>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8" name="Google Shape;38;p7"/>
          <p:cNvSpPr txBox="1">
            <a:spLocks noGrp="1"/>
          </p:cNvSpPr>
          <p:nvPr>
            <p:ph type="subTitle" idx="1"/>
          </p:nvPr>
        </p:nvSpPr>
        <p:spPr>
          <a:xfrm>
            <a:off x="272150" y="1990950"/>
            <a:ext cx="1675800" cy="393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1200"/>
              <a:buNone/>
              <a:defRPr sz="1200">
                <a:solidFill>
                  <a:schemeClr val="lt1"/>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39" name="Google Shape;39;p7"/>
          <p:cNvSpPr txBox="1">
            <a:spLocks noGrp="1"/>
          </p:cNvSpPr>
          <p:nvPr>
            <p:ph type="subTitle" idx="2"/>
          </p:nvPr>
        </p:nvSpPr>
        <p:spPr>
          <a:xfrm>
            <a:off x="3373150" y="1453825"/>
            <a:ext cx="5183700" cy="1711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1"/>
              </a:buClr>
              <a:buSzPts val="1600"/>
              <a:buNone/>
              <a:defRPr sz="1600">
                <a:solidFill>
                  <a:schemeClr val="dk1"/>
                </a:solidFill>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age slide right">
  <p:cSld name="CUSTOM_6">
    <p:spTree>
      <p:nvGrpSpPr>
        <p:cNvPr id="1" name="Shape 40"/>
        <p:cNvGrpSpPr/>
        <p:nvPr/>
      </p:nvGrpSpPr>
      <p:grpSpPr>
        <a:xfrm>
          <a:off x="0" y="0"/>
          <a:ext cx="0" cy="0"/>
          <a:chOff x="0" y="0"/>
          <a:chExt cx="0" cy="0"/>
        </a:xfrm>
      </p:grpSpPr>
      <p:sp>
        <p:nvSpPr>
          <p:cNvPr id="41" name="Google Shape;41;p8"/>
          <p:cNvSpPr/>
          <p:nvPr/>
        </p:nvSpPr>
        <p:spPr>
          <a:xfrm>
            <a:off x="6515100" y="0"/>
            <a:ext cx="2628900" cy="5143500"/>
          </a:xfrm>
          <a:prstGeom prst="rect">
            <a:avLst/>
          </a:prstGeom>
          <a:solidFill>
            <a:srgbClr val="00395E"/>
          </a:solidFill>
          <a:ln w="9525" cap="flat" cmpd="sng">
            <a:solidFill>
              <a:srgbClr val="21304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8"/>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
        <p:nvSpPr>
          <p:cNvPr id="43" name="Google Shape;43;p8"/>
          <p:cNvSpPr>
            <a:spLocks noGrp="1"/>
          </p:cNvSpPr>
          <p:nvPr>
            <p:ph type="pic" idx="2"/>
          </p:nvPr>
        </p:nvSpPr>
        <p:spPr>
          <a:xfrm>
            <a:off x="0" y="0"/>
            <a:ext cx="6517200" cy="5143500"/>
          </a:xfrm>
          <a:prstGeom prst="rect">
            <a:avLst/>
          </a:prstGeom>
          <a:noFill/>
          <a:ln>
            <a:noFill/>
          </a:ln>
        </p:spPr>
      </p:sp>
      <p:sp>
        <p:nvSpPr>
          <p:cNvPr id="44" name="Google Shape;44;p8"/>
          <p:cNvSpPr txBox="1">
            <a:spLocks noGrp="1"/>
          </p:cNvSpPr>
          <p:nvPr>
            <p:ph type="body" idx="1"/>
          </p:nvPr>
        </p:nvSpPr>
        <p:spPr>
          <a:xfrm>
            <a:off x="6739125" y="874300"/>
            <a:ext cx="2184300" cy="3459000"/>
          </a:xfrm>
          <a:prstGeom prst="rect">
            <a:avLst/>
          </a:prstGeom>
        </p:spPr>
        <p:txBody>
          <a:bodyPr spcFirstLastPara="1" wrap="square" lIns="91425" tIns="91425" rIns="91425" bIns="91425" anchor="ctr" anchorCtr="0">
            <a:norm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0"/>
              </a:spcBef>
              <a:spcAft>
                <a:spcPts val="0"/>
              </a:spcAft>
              <a:buClr>
                <a:schemeClr val="lt1"/>
              </a:buClr>
              <a:buSzPts val="1200"/>
              <a:buChar char="◆"/>
              <a:defRPr>
                <a:solidFill>
                  <a:schemeClr val="lt1"/>
                </a:solidFill>
              </a:defRPr>
            </a:lvl2pPr>
            <a:lvl3pPr marL="1371600" lvl="2" indent="-304800">
              <a:spcBef>
                <a:spcPts val="0"/>
              </a:spcBef>
              <a:spcAft>
                <a:spcPts val="0"/>
              </a:spcAft>
              <a:buClr>
                <a:schemeClr val="lt1"/>
              </a:buClr>
              <a:buSzPts val="1200"/>
              <a:buChar char="●"/>
              <a:defRPr>
                <a:solidFill>
                  <a:schemeClr val="lt1"/>
                </a:solidFill>
              </a:defRPr>
            </a:lvl3pPr>
            <a:lvl4pPr marL="1828800" lvl="3" indent="-304800">
              <a:spcBef>
                <a:spcPts val="0"/>
              </a:spcBef>
              <a:spcAft>
                <a:spcPts val="0"/>
              </a:spcAft>
              <a:buClr>
                <a:schemeClr val="lt1"/>
              </a:buClr>
              <a:buSzPts val="1200"/>
              <a:buChar char="○"/>
              <a:defRPr>
                <a:solidFill>
                  <a:schemeClr val="lt1"/>
                </a:solidFill>
              </a:defRPr>
            </a:lvl4pPr>
            <a:lvl5pPr marL="2286000" lvl="4" indent="-304800">
              <a:spcBef>
                <a:spcPts val="0"/>
              </a:spcBef>
              <a:spcAft>
                <a:spcPts val="0"/>
              </a:spcAft>
              <a:buClr>
                <a:schemeClr val="lt1"/>
              </a:buClr>
              <a:buSzPts val="1200"/>
              <a:buChar char="◆"/>
              <a:defRPr>
                <a:solidFill>
                  <a:schemeClr val="lt1"/>
                </a:solidFill>
              </a:defRPr>
            </a:lvl5pPr>
            <a:lvl6pPr marL="2743200" lvl="5" indent="-304800">
              <a:spcBef>
                <a:spcPts val="0"/>
              </a:spcBef>
              <a:spcAft>
                <a:spcPts val="0"/>
              </a:spcAft>
              <a:buClr>
                <a:schemeClr val="lt1"/>
              </a:buClr>
              <a:buSzPts val="1200"/>
              <a:buChar char="●"/>
              <a:defRPr>
                <a:solidFill>
                  <a:schemeClr val="lt1"/>
                </a:solidFill>
              </a:defRPr>
            </a:lvl6pPr>
            <a:lvl7pPr marL="3200400" lvl="6" indent="-304800">
              <a:spcBef>
                <a:spcPts val="0"/>
              </a:spcBef>
              <a:spcAft>
                <a:spcPts val="0"/>
              </a:spcAft>
              <a:buClr>
                <a:schemeClr val="lt1"/>
              </a:buClr>
              <a:buSzPts val="1200"/>
              <a:buChar char="○"/>
              <a:defRPr>
                <a:solidFill>
                  <a:schemeClr val="lt1"/>
                </a:solidFill>
              </a:defRPr>
            </a:lvl7pPr>
            <a:lvl8pPr marL="3657600" lvl="7" indent="-304800">
              <a:spcBef>
                <a:spcPts val="0"/>
              </a:spcBef>
              <a:spcAft>
                <a:spcPts val="0"/>
              </a:spcAft>
              <a:buClr>
                <a:schemeClr val="lt1"/>
              </a:buClr>
              <a:buSzPts val="1200"/>
              <a:buChar char="◆"/>
              <a:defRPr>
                <a:solidFill>
                  <a:schemeClr val="lt1"/>
                </a:solidFill>
              </a:defRPr>
            </a:lvl8pPr>
            <a:lvl9pPr marL="4114800" lvl="8" indent="-304800">
              <a:spcBef>
                <a:spcPts val="0"/>
              </a:spcBef>
              <a:spcAft>
                <a:spcPts val="0"/>
              </a:spcAft>
              <a:buClr>
                <a:schemeClr val="lt1"/>
              </a:buClr>
              <a:buSzPts val="12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with list">
  <p:cSld name="CUSTOM_5">
    <p:bg>
      <p:bgPr>
        <a:gradFill>
          <a:gsLst>
            <a:gs pos="0">
              <a:schemeClr val="lt1"/>
            </a:gs>
            <a:gs pos="50000">
              <a:schemeClr val="lt1"/>
            </a:gs>
            <a:gs pos="100000">
              <a:srgbClr val="E1F3F8">
                <a:alpha val="78039"/>
              </a:srgbClr>
            </a:gs>
          </a:gsLst>
          <a:lin ang="8099331" scaled="0"/>
        </a:gradFill>
        <a:effectLst/>
      </p:bgPr>
    </p:bg>
    <p:spTree>
      <p:nvGrpSpPr>
        <p:cNvPr id="1" name="Shape 45"/>
        <p:cNvGrpSpPr/>
        <p:nvPr/>
      </p:nvGrpSpPr>
      <p:grpSpPr>
        <a:xfrm>
          <a:off x="0" y="0"/>
          <a:ext cx="0" cy="0"/>
          <a:chOff x="0" y="0"/>
          <a:chExt cx="0" cy="0"/>
        </a:xfrm>
      </p:grpSpPr>
      <p:sp>
        <p:nvSpPr>
          <p:cNvPr id="46" name="Google Shape;46;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Clr>
                <a:srgbClr val="000000"/>
              </a:buClr>
              <a:buSzPts val="1000"/>
              <a:buFont typeface="Arial"/>
              <a:buNone/>
              <a:defRPr/>
            </a:lvl1pPr>
            <a:lvl2pPr lvl="1">
              <a:buClr>
                <a:srgbClr val="000000"/>
              </a:buClr>
              <a:buSzPts val="1000"/>
              <a:buFont typeface="Arial"/>
              <a:buNone/>
              <a:defRPr/>
            </a:lvl2pPr>
            <a:lvl3pPr lvl="2">
              <a:buClr>
                <a:srgbClr val="000000"/>
              </a:buClr>
              <a:buSzPts val="1000"/>
              <a:buFont typeface="Arial"/>
              <a:buNone/>
              <a:defRPr/>
            </a:lvl3pPr>
            <a:lvl4pPr lvl="3">
              <a:buClr>
                <a:srgbClr val="000000"/>
              </a:buClr>
              <a:buSzPts val="1000"/>
              <a:buFont typeface="Arial"/>
              <a:buNone/>
              <a:defRPr/>
            </a:lvl4pPr>
            <a:lvl5pPr lvl="4">
              <a:buClr>
                <a:srgbClr val="000000"/>
              </a:buClr>
              <a:buSzPts val="1000"/>
              <a:buFont typeface="Arial"/>
              <a:buNone/>
              <a:defRPr/>
            </a:lvl5pPr>
            <a:lvl6pPr lvl="5">
              <a:buClr>
                <a:srgbClr val="000000"/>
              </a:buClr>
              <a:buSzPts val="1000"/>
              <a:buFont typeface="Arial"/>
              <a:buNone/>
              <a:defRPr/>
            </a:lvl6pPr>
            <a:lvl7pPr lvl="6">
              <a:buClr>
                <a:srgbClr val="000000"/>
              </a:buClr>
              <a:buSzPts val="1000"/>
              <a:buFont typeface="Arial"/>
              <a:buNone/>
              <a:defRPr/>
            </a:lvl7pPr>
            <a:lvl8pPr lvl="7">
              <a:buClr>
                <a:srgbClr val="000000"/>
              </a:buClr>
              <a:buSzPts val="1000"/>
              <a:buFont typeface="Arial"/>
              <a:buNone/>
              <a:defRPr/>
            </a:lvl8pPr>
            <a:lvl9pPr lvl="8">
              <a:buClr>
                <a:srgbClr val="000000"/>
              </a:buClr>
              <a:buSzPts val="1000"/>
              <a:buFont typeface="Arial"/>
              <a:buNone/>
              <a:defRPr/>
            </a:lvl9pPr>
          </a:lstStyle>
          <a:p>
            <a:pPr marL="0" lvl="0" indent="0" algn="r" rtl="0">
              <a:spcBef>
                <a:spcPts val="0"/>
              </a:spcBef>
              <a:spcAft>
                <a:spcPts val="0"/>
              </a:spcAft>
              <a:buNone/>
            </a:pPr>
            <a:fld id="{00000000-1234-1234-1234-123412341234}" type="slidenum">
              <a:rPr lang="en"/>
              <a:t>‹#›</a:t>
            </a:fld>
            <a:endParaRPr/>
          </a:p>
        </p:txBody>
      </p:sp>
      <p:sp>
        <p:nvSpPr>
          <p:cNvPr id="47" name="Google Shape;47;p9"/>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49625" y="81950"/>
            <a:ext cx="8708400" cy="8133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49" name="Google Shape;49;p9"/>
          <p:cNvSpPr txBox="1">
            <a:spLocks noGrp="1"/>
          </p:cNvSpPr>
          <p:nvPr>
            <p:ph type="body" idx="1"/>
          </p:nvPr>
        </p:nvSpPr>
        <p:spPr>
          <a:xfrm>
            <a:off x="267550" y="1184250"/>
            <a:ext cx="8429400" cy="7020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
        <p:nvSpPr>
          <p:cNvPr id="50" name="Google Shape;50;p9"/>
          <p:cNvSpPr txBox="1">
            <a:spLocks noGrp="1"/>
          </p:cNvSpPr>
          <p:nvPr>
            <p:ph type="body" idx="2"/>
          </p:nvPr>
        </p:nvSpPr>
        <p:spPr>
          <a:xfrm>
            <a:off x="267550" y="2334275"/>
            <a:ext cx="8429400" cy="21516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17500">
              <a:spcBef>
                <a:spcPts val="500"/>
              </a:spcBef>
              <a:spcAft>
                <a:spcPts val="0"/>
              </a:spcAft>
              <a:buSzPts val="1400"/>
              <a:buChar char="◆"/>
              <a:defRPr sz="1400"/>
            </a:lvl2pPr>
            <a:lvl3pPr marL="1371600" lvl="2" indent="-317500">
              <a:spcBef>
                <a:spcPts val="500"/>
              </a:spcBef>
              <a:spcAft>
                <a:spcPts val="0"/>
              </a:spcAft>
              <a:buSzPts val="1400"/>
              <a:buChar char="●"/>
              <a:defRPr sz="1400"/>
            </a:lvl3pPr>
            <a:lvl4pPr marL="1828800" lvl="3" indent="-317500">
              <a:spcBef>
                <a:spcPts val="500"/>
              </a:spcBef>
              <a:spcAft>
                <a:spcPts val="0"/>
              </a:spcAft>
              <a:buSzPts val="1400"/>
              <a:buChar char="○"/>
              <a:defRPr sz="1400"/>
            </a:lvl4pPr>
            <a:lvl5pPr marL="2286000" lvl="4" indent="-317500">
              <a:spcBef>
                <a:spcPts val="500"/>
              </a:spcBef>
              <a:spcAft>
                <a:spcPts val="0"/>
              </a:spcAft>
              <a:buSzPts val="1400"/>
              <a:buChar char="◆"/>
              <a:defRPr sz="1400"/>
            </a:lvl5pPr>
            <a:lvl6pPr marL="2743200" lvl="5" indent="-317500">
              <a:spcBef>
                <a:spcPts val="500"/>
              </a:spcBef>
              <a:spcAft>
                <a:spcPts val="0"/>
              </a:spcAft>
              <a:buSzPts val="1400"/>
              <a:buChar char="●"/>
              <a:defRPr sz="1400"/>
            </a:lvl6pPr>
            <a:lvl7pPr marL="3200400" lvl="6" indent="-317500">
              <a:spcBef>
                <a:spcPts val="500"/>
              </a:spcBef>
              <a:spcAft>
                <a:spcPts val="0"/>
              </a:spcAft>
              <a:buSzPts val="1400"/>
              <a:buChar char="○"/>
              <a:defRPr sz="1400"/>
            </a:lvl7pPr>
            <a:lvl8pPr marL="3657600" lvl="7" indent="-317500">
              <a:spcBef>
                <a:spcPts val="500"/>
              </a:spcBef>
              <a:spcAft>
                <a:spcPts val="0"/>
              </a:spcAft>
              <a:buSzPts val="1400"/>
              <a:buChar char="◆"/>
              <a:defRPr sz="1400"/>
            </a:lvl8pPr>
            <a:lvl9pPr marL="4114800" lvl="8" indent="-317500">
              <a:spcBef>
                <a:spcPts val="500"/>
              </a:spcBef>
              <a:spcAft>
                <a:spcPts val="500"/>
              </a:spcAft>
              <a:buSzPts val="1400"/>
              <a:buChar char="●"/>
              <a:defRPr sz="14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p:cSld name="CUSTOM_5_1">
    <p:bg>
      <p:bgPr>
        <a:gradFill>
          <a:gsLst>
            <a:gs pos="0">
              <a:schemeClr val="lt1"/>
            </a:gs>
            <a:gs pos="50000">
              <a:schemeClr val="lt1"/>
            </a:gs>
            <a:gs pos="100000">
              <a:srgbClr val="E1F3F8">
                <a:alpha val="78039"/>
              </a:srgbClr>
            </a:gs>
          </a:gsLst>
          <a:lin ang="8099331" scaled="0"/>
        </a:gradFill>
        <a:effectLst/>
      </p:bgPr>
    </p:bg>
    <p:spTree>
      <p:nvGrpSpPr>
        <p:cNvPr id="1" name="Shape 51"/>
        <p:cNvGrpSpPr/>
        <p:nvPr/>
      </p:nvGrpSpPr>
      <p:grpSpPr>
        <a:xfrm>
          <a:off x="0" y="0"/>
          <a:ext cx="0" cy="0"/>
          <a:chOff x="0" y="0"/>
          <a:chExt cx="0" cy="0"/>
        </a:xfrm>
      </p:grpSpPr>
      <p:sp>
        <p:nvSpPr>
          <p:cNvPr id="52" name="Google Shape;52;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3" name="Google Shape;53;p10"/>
          <p:cNvSpPr/>
          <p:nvPr/>
        </p:nvSpPr>
        <p:spPr>
          <a:xfrm>
            <a:off x="0" y="0"/>
            <a:ext cx="9144000" cy="965400"/>
          </a:xfrm>
          <a:prstGeom prst="rect">
            <a:avLst/>
          </a:prstGeom>
          <a:solidFill>
            <a:srgbClr val="0039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300"/>
              <a:buNone/>
              <a:defRPr>
                <a:solidFill>
                  <a:schemeClr val="lt1"/>
                </a:solidFill>
              </a:defRPr>
            </a:lvl1pPr>
            <a:lvl2pPr lvl="1">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2pPr>
            <a:lvl3pPr lvl="2">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3pPr>
            <a:lvl4pPr lvl="3">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4pPr>
            <a:lvl5pPr lvl="4">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5pPr>
            <a:lvl6pPr lvl="5">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6pPr>
            <a:lvl7pPr lvl="6">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7pPr>
            <a:lvl8pPr lvl="7">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8pPr>
            <a:lvl9pPr lvl="8">
              <a:spcBef>
                <a:spcPts val="0"/>
              </a:spcBef>
              <a:spcAft>
                <a:spcPts val="0"/>
              </a:spcAft>
              <a:buClr>
                <a:schemeClr val="lt1"/>
              </a:buClr>
              <a:buSzPts val="3300"/>
              <a:buFont typeface="Open Sans"/>
              <a:buNone/>
              <a:defRPr sz="3300">
                <a:solidFill>
                  <a:schemeClr val="lt1"/>
                </a:solidFill>
                <a:latin typeface="Open Sans"/>
                <a:ea typeface="Open Sans"/>
                <a:cs typeface="Open Sans"/>
                <a:sym typeface="Open Sans"/>
              </a:defRPr>
            </a:lvl9pPr>
          </a:lstStyle>
          <a:p>
            <a:endParaRPr/>
          </a:p>
        </p:txBody>
      </p:sp>
      <p:sp>
        <p:nvSpPr>
          <p:cNvPr id="55" name="Google Shape;55;p10"/>
          <p:cNvSpPr txBox="1">
            <a:spLocks noGrp="1"/>
          </p:cNvSpPr>
          <p:nvPr>
            <p:ph type="body" idx="1"/>
          </p:nvPr>
        </p:nvSpPr>
        <p:spPr>
          <a:xfrm>
            <a:off x="343750" y="1260450"/>
            <a:ext cx="8429400" cy="3201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a:lvl2pPr>
            <a:lvl3pPr marL="1371600" lvl="2" indent="-304800">
              <a:spcBef>
                <a:spcPts val="0"/>
              </a:spcBef>
              <a:spcAft>
                <a:spcPts val="0"/>
              </a:spcAft>
              <a:buSzPts val="1200"/>
              <a:buChar char="●"/>
              <a:defRPr/>
            </a:lvl3pPr>
            <a:lvl4pPr marL="1828800" lvl="3" indent="-304800">
              <a:spcBef>
                <a:spcPts val="0"/>
              </a:spcBef>
              <a:spcAft>
                <a:spcPts val="0"/>
              </a:spcAft>
              <a:buSzPts val="1200"/>
              <a:buChar char="○"/>
              <a:defRPr/>
            </a:lvl4pPr>
            <a:lvl5pPr marL="2286000" lvl="4" indent="-304800">
              <a:spcBef>
                <a:spcPts val="0"/>
              </a:spcBef>
              <a:spcAft>
                <a:spcPts val="0"/>
              </a:spcAft>
              <a:buSzPts val="1200"/>
              <a:buChar char="◆"/>
              <a:defRPr/>
            </a:lvl5pPr>
            <a:lvl6pPr marL="2743200" lvl="5" indent="-304800">
              <a:spcBef>
                <a:spcPts val="0"/>
              </a:spcBef>
              <a:spcAft>
                <a:spcPts val="0"/>
              </a:spcAft>
              <a:buSzPts val="1200"/>
              <a:buChar char="●"/>
              <a:defRPr/>
            </a:lvl6pPr>
            <a:lvl7pPr marL="3200400" lvl="6" indent="-304800">
              <a:spcBef>
                <a:spcPts val="0"/>
              </a:spcBef>
              <a:spcAft>
                <a:spcPts val="0"/>
              </a:spcAft>
              <a:buSzPts val="1200"/>
              <a:buChar char="○"/>
              <a:defRPr/>
            </a:lvl7pPr>
            <a:lvl8pPr marL="3657600" lvl="7" indent="-304800">
              <a:spcBef>
                <a:spcPts val="0"/>
              </a:spcBef>
              <a:spcAft>
                <a:spcPts val="0"/>
              </a:spcAft>
              <a:buSzPts val="1200"/>
              <a:buChar char="◆"/>
              <a:defRPr/>
            </a:lvl8pPr>
            <a:lvl9pPr marL="4114800" lvl="8" indent="-304800">
              <a:spcBef>
                <a:spcPts val="0"/>
              </a:spcBef>
              <a:spcAft>
                <a:spcPts val="0"/>
              </a:spcAft>
              <a:buSzPts val="12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lt1"/>
            </a:gs>
            <a:gs pos="50000">
              <a:schemeClr val="lt1"/>
            </a:gs>
            <a:gs pos="100000">
              <a:srgbClr val="E1F3F8">
                <a:alpha val="78039"/>
              </a:srgbClr>
            </a:gs>
          </a:gsLst>
          <a:lin ang="8099331"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a:lnSpc>
                <a:spcPct val="100000"/>
              </a:lnSpc>
              <a:spcBef>
                <a:spcPts val="0"/>
              </a:spcBef>
              <a:spcAft>
                <a:spcPts val="0"/>
              </a:spcAft>
              <a:buClr>
                <a:schemeClr val="dk1"/>
              </a:buClr>
              <a:buSzPts val="3300"/>
              <a:buFont typeface="Open Sans"/>
              <a:buNone/>
              <a:defRPr sz="3300" b="1" i="0" u="none" strike="noStrike" cap="none">
                <a:solidFill>
                  <a:schemeClr val="dk1"/>
                </a:solidFill>
                <a:latin typeface="Open Sans"/>
                <a:ea typeface="Open Sans"/>
                <a:cs typeface="Open Sans"/>
                <a:sym typeface="Open Sans"/>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17500" algn="l">
              <a:lnSpc>
                <a:spcPct val="115000"/>
              </a:lnSpc>
              <a:spcBef>
                <a:spcPts val="0"/>
              </a:spcBef>
              <a:spcAft>
                <a:spcPts val="0"/>
              </a:spcAft>
              <a:buClr>
                <a:srgbClr val="262626"/>
              </a:buClr>
              <a:buSzPts val="1400"/>
              <a:buFont typeface="Open Sans"/>
              <a:buChar char="➔"/>
              <a:defRPr b="0" i="0" u="none" strike="noStrike" cap="none">
                <a:solidFill>
                  <a:srgbClr val="262626"/>
                </a:solidFill>
                <a:latin typeface="Open Sans"/>
                <a:ea typeface="Open Sans"/>
                <a:cs typeface="Open Sans"/>
                <a:sym typeface="Open Sans"/>
              </a:defRPr>
            </a:lvl1pPr>
            <a:lvl2pPr marL="914400" marR="0" lvl="1"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2pPr>
            <a:lvl3pPr marL="1371600" marR="0" lvl="2"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3pPr>
            <a:lvl4pPr marL="1828800" marR="0" lvl="3"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4pPr>
            <a:lvl5pPr marL="2286000" marR="0" lvl="4"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5pPr>
            <a:lvl6pPr marL="2743200" marR="0" lvl="5"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6pPr>
            <a:lvl7pPr marL="3200400" marR="0" lvl="6"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7pPr>
            <a:lvl8pPr marL="3657600" marR="0" lvl="7"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8pPr>
            <a:lvl9pPr marL="4114800" marR="0" lvl="8" indent="-304800" algn="l">
              <a:lnSpc>
                <a:spcPct val="115000"/>
              </a:lnSpc>
              <a:spcBef>
                <a:spcPts val="0"/>
              </a:spcBef>
              <a:spcAft>
                <a:spcPts val="0"/>
              </a:spcAft>
              <a:buClr>
                <a:srgbClr val="262626"/>
              </a:buClr>
              <a:buSzPts val="1200"/>
              <a:buFont typeface="Open Sans"/>
              <a:buChar char="●"/>
              <a:defRPr sz="1200" b="0" i="0" u="none" strike="noStrike" cap="none">
                <a:solidFill>
                  <a:srgbClr val="262626"/>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amani.moaz@cms.hhs.gov"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mailto:jesse.michel@esimplicity.com" TargetMode="Externa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9.xml"/><Relationship Id="rId5" Type="http://schemas.openxmlformats.org/officeDocument/2006/relationships/image" Target="../media/image37.png"/><Relationship Id="rId4" Type="http://schemas.openxmlformats.org/officeDocument/2006/relationships/image" Target="../media/image36.png"/></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www.medicaid.gov/medicaid/data-systems/macbis/transformed-medicaid-statistical-information-system-t-msis/index.html"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8"/>
          <p:cNvSpPr txBox="1">
            <a:spLocks noGrp="1"/>
          </p:cNvSpPr>
          <p:nvPr>
            <p:ph type="title"/>
          </p:nvPr>
        </p:nvSpPr>
        <p:spPr>
          <a:xfrm>
            <a:off x="540675" y="2039375"/>
            <a:ext cx="8433000" cy="99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Magic Matrix</a:t>
            </a:r>
            <a:endParaRPr lang="en-US"/>
          </a:p>
        </p:txBody>
      </p:sp>
      <p:sp>
        <p:nvSpPr>
          <p:cNvPr id="149" name="Google Shape;149;p18"/>
          <p:cNvSpPr txBox="1">
            <a:spLocks noGrp="1"/>
          </p:cNvSpPr>
          <p:nvPr>
            <p:ph type="subTitle" idx="2"/>
          </p:nvPr>
        </p:nvSpPr>
        <p:spPr>
          <a:xfrm>
            <a:off x="540675" y="3089625"/>
            <a:ext cx="84264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How a “Matrix” HCD model can drive design strategy on highly technical programs.</a:t>
            </a:r>
            <a:endParaRPr dirty="0"/>
          </a:p>
        </p:txBody>
      </p:sp>
      <p:sp>
        <p:nvSpPr>
          <p:cNvPr id="150" name="Google Shape;150;p18"/>
          <p:cNvSpPr txBox="1">
            <a:spLocks noGrp="1"/>
          </p:cNvSpPr>
          <p:nvPr>
            <p:ph type="subTitle" idx="3"/>
          </p:nvPr>
        </p:nvSpPr>
        <p:spPr>
          <a:xfrm>
            <a:off x="625652" y="4537923"/>
            <a:ext cx="3946200" cy="393600"/>
          </a:xfrm>
          <a:prstGeom prst="rect">
            <a:avLst/>
          </a:prstGeom>
        </p:spPr>
        <p:txBody>
          <a:bodyPr spcFirstLastPara="1" wrap="square" lIns="91425" tIns="91425" rIns="91425" bIns="91425" anchor="t" anchorCtr="0">
            <a:normAutofit/>
          </a:bodyPr>
          <a:lstStyle/>
          <a:p>
            <a:pPr marL="0" indent="0"/>
            <a:r>
              <a:rPr lang="en" dirty="0"/>
              <a:t>T-MSIS HCD | CCSQ World Usability Day 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10</a:t>
            </a:fld>
            <a:endParaRPr/>
          </a:p>
        </p:txBody>
      </p:sp>
      <p:sp>
        <p:nvSpPr>
          <p:cNvPr id="269" name="Google Shape;269;p34"/>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570" dirty="0"/>
              <a:t>Centralized UX team</a:t>
            </a:r>
            <a:endParaRPr sz="2570" dirty="0"/>
          </a:p>
        </p:txBody>
      </p:sp>
      <p:sp>
        <p:nvSpPr>
          <p:cNvPr id="270" name="Google Shape;270;p34"/>
          <p:cNvSpPr txBox="1">
            <a:spLocks noGrp="1"/>
          </p:cNvSpPr>
          <p:nvPr>
            <p:ph type="subTitle" idx="1"/>
          </p:nvPr>
        </p:nvSpPr>
        <p:spPr>
          <a:xfrm>
            <a:off x="272150" y="1990950"/>
            <a:ext cx="2115600" cy="29100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dirty="0"/>
              <a:t>Benefits</a:t>
            </a:r>
            <a:endParaRPr b="1" dirty="0"/>
          </a:p>
          <a:p>
            <a:pPr marL="457200" lvl="0" indent="-304800" algn="l" rtl="0">
              <a:spcBef>
                <a:spcPts val="0"/>
              </a:spcBef>
              <a:spcAft>
                <a:spcPts val="0"/>
              </a:spcAft>
              <a:buSzPts val="1200"/>
              <a:buChar char="●"/>
            </a:pPr>
            <a:r>
              <a:rPr lang="en" dirty="0"/>
              <a:t>Consistent Operations</a:t>
            </a:r>
            <a:endParaRPr dirty="0"/>
          </a:p>
          <a:p>
            <a:pPr marL="457200" lvl="0" indent="-304800" algn="l" rtl="0">
              <a:spcBef>
                <a:spcPts val="0"/>
              </a:spcBef>
              <a:spcAft>
                <a:spcPts val="0"/>
              </a:spcAft>
              <a:buSzPts val="1200"/>
              <a:buChar char="●"/>
            </a:pPr>
            <a:r>
              <a:rPr lang="en" dirty="0"/>
              <a:t>Strength in numbers</a:t>
            </a:r>
            <a:endParaRPr dirty="0"/>
          </a:p>
          <a:p>
            <a:pPr marL="457200" lvl="0" indent="-304800" algn="l" rtl="0">
              <a:spcBef>
                <a:spcPts val="0"/>
              </a:spcBef>
              <a:spcAft>
                <a:spcPts val="0"/>
              </a:spcAft>
              <a:buSzPts val="1200"/>
              <a:buChar char="●"/>
            </a:pPr>
            <a:r>
              <a:rPr lang="en" dirty="0"/>
              <a:t>Program-level</a:t>
            </a:r>
            <a:endParaRPr dirty="0"/>
          </a:p>
          <a:p>
            <a:pPr marL="457200" lvl="0" indent="-304800" algn="l" rtl="0">
              <a:spcBef>
                <a:spcPts val="0"/>
              </a:spcBef>
              <a:spcAft>
                <a:spcPts val="0"/>
              </a:spcAft>
              <a:buSzPts val="1200"/>
              <a:buChar char="●"/>
            </a:pPr>
            <a:r>
              <a:rPr lang="en" dirty="0"/>
              <a:t>Simpler to manage</a:t>
            </a:r>
            <a:endParaRPr dirty="0"/>
          </a:p>
          <a:p>
            <a:pPr marL="0" lvl="0" indent="0" algn="l" rtl="0">
              <a:spcBef>
                <a:spcPts val="0"/>
              </a:spcBef>
              <a:spcAft>
                <a:spcPts val="0"/>
              </a:spcAft>
              <a:buNone/>
            </a:pPr>
            <a:endParaRPr/>
          </a:p>
          <a:p>
            <a:pPr marL="0" lvl="0" indent="0" algn="l" rtl="0">
              <a:spcBef>
                <a:spcPts val="0"/>
              </a:spcBef>
              <a:spcAft>
                <a:spcPts val="0"/>
              </a:spcAft>
              <a:buNone/>
            </a:pPr>
            <a:r>
              <a:rPr lang="en" b="1" dirty="0"/>
              <a:t>Challenges</a:t>
            </a:r>
            <a:endParaRPr b="1" dirty="0"/>
          </a:p>
          <a:p>
            <a:pPr marL="457200" lvl="0" indent="-304800" algn="l" rtl="0">
              <a:spcBef>
                <a:spcPts val="0"/>
              </a:spcBef>
              <a:spcAft>
                <a:spcPts val="0"/>
              </a:spcAft>
              <a:buSzPts val="1200"/>
              <a:buChar char="●"/>
            </a:pPr>
            <a:r>
              <a:rPr lang="en" dirty="0"/>
              <a:t>Team can be “on an island”</a:t>
            </a:r>
            <a:endParaRPr dirty="0"/>
          </a:p>
          <a:p>
            <a:pPr marL="457200" lvl="0" indent="-304800" algn="l" rtl="0">
              <a:spcBef>
                <a:spcPts val="0"/>
              </a:spcBef>
              <a:spcAft>
                <a:spcPts val="0"/>
              </a:spcAft>
              <a:buSzPts val="1200"/>
              <a:buChar char="●"/>
            </a:pPr>
            <a:r>
              <a:rPr lang="en" dirty="0"/>
              <a:t>Lack of immersion</a:t>
            </a:r>
          </a:p>
          <a:p>
            <a:pPr indent="-304800">
              <a:lnSpc>
                <a:spcPct val="114999"/>
              </a:lnSpc>
              <a:buChar char="●"/>
            </a:pPr>
            <a:r>
              <a:rPr lang="en" dirty="0"/>
              <a:t>Work sometimes "thrown over the fence"</a:t>
            </a:r>
          </a:p>
        </p:txBody>
      </p:sp>
      <p:pic>
        <p:nvPicPr>
          <p:cNvPr id="271" name="Google Shape;271;p34"/>
          <p:cNvPicPr preferRelativeResize="0"/>
          <p:nvPr/>
        </p:nvPicPr>
        <p:blipFill>
          <a:blip r:embed="rId3">
            <a:alphaModFix/>
          </a:blip>
          <a:stretch>
            <a:fillRect/>
          </a:stretch>
        </p:blipFill>
        <p:spPr>
          <a:xfrm>
            <a:off x="2790276" y="304800"/>
            <a:ext cx="6315192" cy="444505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11</a:t>
            </a:fld>
            <a:endParaRPr/>
          </a:p>
        </p:txBody>
      </p:sp>
      <p:sp>
        <p:nvSpPr>
          <p:cNvPr id="277" name="Google Shape;277;p35"/>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270" dirty="0"/>
              <a:t>Decentralized UX team</a:t>
            </a:r>
            <a:endParaRPr sz="2270" dirty="0"/>
          </a:p>
        </p:txBody>
      </p:sp>
      <p:sp>
        <p:nvSpPr>
          <p:cNvPr id="278" name="Google Shape;278;p35"/>
          <p:cNvSpPr txBox="1">
            <a:spLocks noGrp="1"/>
          </p:cNvSpPr>
          <p:nvPr>
            <p:ph type="subTitle" idx="1"/>
          </p:nvPr>
        </p:nvSpPr>
        <p:spPr>
          <a:xfrm>
            <a:off x="272150" y="1990950"/>
            <a:ext cx="2115600" cy="2910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Benefits</a:t>
            </a:r>
            <a:endParaRPr b="1"/>
          </a:p>
          <a:p>
            <a:pPr marL="457200" lvl="0" indent="-304800" algn="l" rtl="0">
              <a:spcBef>
                <a:spcPts val="0"/>
              </a:spcBef>
              <a:spcAft>
                <a:spcPts val="0"/>
              </a:spcAft>
              <a:buSzPts val="1200"/>
              <a:buChar char="●"/>
            </a:pPr>
            <a:r>
              <a:rPr lang="en"/>
              <a:t>Integrated with product teams and planning</a:t>
            </a:r>
            <a:endParaRPr/>
          </a:p>
          <a:p>
            <a:pPr marL="457200" lvl="0" indent="-304800" algn="l" rtl="0">
              <a:spcBef>
                <a:spcPts val="0"/>
              </a:spcBef>
              <a:spcAft>
                <a:spcPts val="0"/>
              </a:spcAft>
              <a:buSzPts val="1200"/>
              <a:buChar char="●"/>
            </a:pPr>
            <a:r>
              <a:rPr lang="en"/>
              <a:t>Full immersion with product teams</a:t>
            </a:r>
            <a:endParaRPr/>
          </a:p>
          <a:p>
            <a:pPr marL="0" lvl="0" indent="0" algn="l" rtl="0">
              <a:spcBef>
                <a:spcPts val="0"/>
              </a:spcBef>
              <a:spcAft>
                <a:spcPts val="0"/>
              </a:spcAft>
              <a:buNone/>
            </a:pPr>
            <a:endParaRPr/>
          </a:p>
          <a:p>
            <a:pPr marL="0" lvl="0" indent="0" algn="l" rtl="0">
              <a:spcBef>
                <a:spcPts val="0"/>
              </a:spcBef>
              <a:spcAft>
                <a:spcPts val="0"/>
              </a:spcAft>
              <a:buNone/>
            </a:pPr>
            <a:r>
              <a:rPr lang="en" b="1"/>
              <a:t>Challenges</a:t>
            </a:r>
            <a:endParaRPr b="1"/>
          </a:p>
          <a:p>
            <a:pPr marL="457200" lvl="0" indent="-304800" algn="l" rtl="0">
              <a:spcBef>
                <a:spcPts val="0"/>
              </a:spcBef>
              <a:spcAft>
                <a:spcPts val="0"/>
              </a:spcAft>
              <a:buSzPts val="1200"/>
              <a:buChar char="●"/>
            </a:pPr>
            <a:r>
              <a:rPr lang="en"/>
              <a:t>Lack of program-wide alignment</a:t>
            </a:r>
            <a:endParaRPr/>
          </a:p>
          <a:p>
            <a:pPr marL="457200" lvl="0" indent="-304800" algn="l" rtl="0">
              <a:spcBef>
                <a:spcPts val="0"/>
              </a:spcBef>
              <a:spcAft>
                <a:spcPts val="0"/>
              </a:spcAft>
              <a:buSzPts val="1200"/>
              <a:buChar char="●"/>
            </a:pPr>
            <a:r>
              <a:rPr lang="en"/>
              <a:t>Practitioners may feel isolated </a:t>
            </a:r>
            <a:endParaRPr/>
          </a:p>
        </p:txBody>
      </p:sp>
      <p:pic>
        <p:nvPicPr>
          <p:cNvPr id="279" name="Google Shape;279;p35"/>
          <p:cNvPicPr preferRelativeResize="0"/>
          <p:nvPr/>
        </p:nvPicPr>
        <p:blipFill>
          <a:blip r:embed="rId3">
            <a:alphaModFix/>
          </a:blip>
          <a:stretch>
            <a:fillRect/>
          </a:stretch>
        </p:blipFill>
        <p:spPr>
          <a:xfrm>
            <a:off x="3226276" y="152400"/>
            <a:ext cx="5175641" cy="4838700"/>
          </a:xfrm>
          <a:prstGeom prst="rect">
            <a:avLst/>
          </a:prstGeom>
          <a:noFill/>
          <a:ln>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12</a:t>
            </a:fld>
            <a:endParaRPr/>
          </a:p>
        </p:txBody>
      </p:sp>
      <p:sp>
        <p:nvSpPr>
          <p:cNvPr id="285" name="Google Shape;285;p36"/>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570" dirty="0"/>
              <a:t>Matrix UX team</a:t>
            </a:r>
            <a:endParaRPr sz="2570" dirty="0"/>
          </a:p>
        </p:txBody>
      </p:sp>
      <p:sp>
        <p:nvSpPr>
          <p:cNvPr id="286" name="Google Shape;286;p36"/>
          <p:cNvSpPr txBox="1">
            <a:spLocks noGrp="1"/>
          </p:cNvSpPr>
          <p:nvPr>
            <p:ph type="subTitle" idx="1"/>
          </p:nvPr>
        </p:nvSpPr>
        <p:spPr>
          <a:xfrm>
            <a:off x="272150" y="1990950"/>
            <a:ext cx="2115600" cy="2910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Benefits</a:t>
            </a:r>
            <a:endParaRPr b="1"/>
          </a:p>
          <a:p>
            <a:pPr marL="457200" lvl="0" indent="-304800" algn="l" rtl="0">
              <a:spcBef>
                <a:spcPts val="0"/>
              </a:spcBef>
              <a:spcAft>
                <a:spcPts val="0"/>
              </a:spcAft>
              <a:buSzPts val="1200"/>
              <a:buChar char="●"/>
            </a:pPr>
            <a:r>
              <a:rPr lang="en"/>
              <a:t>Immersion with product teams</a:t>
            </a:r>
            <a:endParaRPr/>
          </a:p>
          <a:p>
            <a:pPr marL="457200" lvl="0" indent="-304800" algn="l" rtl="0">
              <a:spcBef>
                <a:spcPts val="0"/>
              </a:spcBef>
              <a:spcAft>
                <a:spcPts val="0"/>
              </a:spcAft>
              <a:buSzPts val="1200"/>
              <a:buChar char="●"/>
            </a:pPr>
            <a:r>
              <a:rPr lang="en"/>
              <a:t>Practice-wide operations, standards, and strategies</a:t>
            </a:r>
            <a:endParaRPr/>
          </a:p>
          <a:p>
            <a:pPr marL="0" lvl="0" indent="0" algn="l" rtl="0">
              <a:spcBef>
                <a:spcPts val="0"/>
              </a:spcBef>
              <a:spcAft>
                <a:spcPts val="0"/>
              </a:spcAft>
              <a:buNone/>
            </a:pPr>
            <a:endParaRPr/>
          </a:p>
          <a:p>
            <a:pPr marL="0" lvl="0" indent="0" algn="l" rtl="0">
              <a:spcBef>
                <a:spcPts val="0"/>
              </a:spcBef>
              <a:spcAft>
                <a:spcPts val="0"/>
              </a:spcAft>
              <a:buNone/>
            </a:pPr>
            <a:r>
              <a:rPr lang="en" b="1"/>
              <a:t>Challenges</a:t>
            </a:r>
            <a:endParaRPr b="1"/>
          </a:p>
          <a:p>
            <a:pPr marL="457200" lvl="0" indent="-304800" algn="l" rtl="0">
              <a:spcBef>
                <a:spcPts val="0"/>
              </a:spcBef>
              <a:spcAft>
                <a:spcPts val="0"/>
              </a:spcAft>
              <a:buSzPts val="1200"/>
              <a:buChar char="●"/>
            </a:pPr>
            <a:r>
              <a:rPr lang="en"/>
              <a:t>Meeting overhead</a:t>
            </a:r>
            <a:endParaRPr/>
          </a:p>
          <a:p>
            <a:pPr marL="457200" lvl="0" indent="-304800" algn="l" rtl="0">
              <a:spcBef>
                <a:spcPts val="0"/>
              </a:spcBef>
              <a:spcAft>
                <a:spcPts val="0"/>
              </a:spcAft>
              <a:buSzPts val="1200"/>
              <a:buChar char="●"/>
            </a:pPr>
            <a:r>
              <a:rPr lang="en"/>
              <a:t>More complex to manage</a:t>
            </a:r>
            <a:endParaRPr/>
          </a:p>
        </p:txBody>
      </p:sp>
      <p:pic>
        <p:nvPicPr>
          <p:cNvPr id="287" name="Google Shape;287;p36"/>
          <p:cNvPicPr preferRelativeResize="0"/>
          <p:nvPr/>
        </p:nvPicPr>
        <p:blipFill>
          <a:blip r:embed="rId3">
            <a:alphaModFix/>
          </a:blip>
          <a:stretch>
            <a:fillRect/>
          </a:stretch>
        </p:blipFill>
        <p:spPr>
          <a:xfrm>
            <a:off x="3971131" y="0"/>
            <a:ext cx="3776094" cy="5143500"/>
          </a:xfrm>
          <a:prstGeom prst="rect">
            <a:avLst/>
          </a:prstGeom>
          <a:noFill/>
          <a:ln>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1"/>
          <p:cNvSpPr txBox="1">
            <a:spLocks noGrp="1"/>
          </p:cNvSpPr>
          <p:nvPr>
            <p:ph type="title"/>
          </p:nvPr>
        </p:nvSpPr>
        <p:spPr>
          <a:xfrm>
            <a:off x="849450" y="1605100"/>
            <a:ext cx="7445100" cy="1720200"/>
          </a:xfrm>
          <a:prstGeom prst="rect">
            <a:avLst/>
          </a:prstGeom>
        </p:spPr>
        <p:txBody>
          <a:bodyPr spcFirstLastPara="1" wrap="square" lIns="91425" tIns="91425" rIns="91425" bIns="91425" anchor="ctr" anchorCtr="0">
            <a:normAutofit/>
          </a:bodyPr>
          <a:lstStyle/>
          <a:p>
            <a:pPr>
              <a:buSzPts val="990"/>
            </a:pPr>
            <a:r>
              <a:rPr lang="en" sz="2850" dirty="0"/>
              <a:t>Quick poll: </a:t>
            </a:r>
            <a:r>
              <a:rPr lang="en" sz="2850" b="0" dirty="0"/>
              <a:t>What model does your HCD team operate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7"/>
          <p:cNvSpPr txBox="1">
            <a:spLocks noGrp="1"/>
          </p:cNvSpPr>
          <p:nvPr>
            <p:ph type="title"/>
          </p:nvPr>
        </p:nvSpPr>
        <p:spPr>
          <a:xfrm>
            <a:off x="1246275" y="1765475"/>
            <a:ext cx="6509700" cy="9240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t>The Matrix model has been a major key to our success.*</a:t>
            </a:r>
            <a:endParaRPr/>
          </a:p>
        </p:txBody>
      </p:sp>
      <p:sp>
        <p:nvSpPr>
          <p:cNvPr id="293" name="Google Shape;293;p37"/>
          <p:cNvSpPr txBox="1">
            <a:spLocks noGrp="1"/>
          </p:cNvSpPr>
          <p:nvPr>
            <p:ph type="subTitle" idx="1"/>
          </p:nvPr>
        </p:nvSpPr>
        <p:spPr>
          <a:xfrm>
            <a:off x="2649925" y="2762075"/>
            <a:ext cx="3967500" cy="496500"/>
          </a:xfrm>
          <a:prstGeom prst="rect">
            <a:avLst/>
          </a:prstGeom>
        </p:spPr>
        <p:txBody>
          <a:bodyPr spcFirstLastPara="1" wrap="square" lIns="91425" tIns="91425" rIns="91425" bIns="91425" anchor="t" anchorCtr="0">
            <a:normAutofit fontScale="70000"/>
          </a:bodyPr>
          <a:lstStyle/>
          <a:p>
            <a:pPr marL="0" lvl="0" indent="0" algn="ctr" rtl="0">
              <a:spcBef>
                <a:spcPts val="0"/>
              </a:spcBef>
              <a:spcAft>
                <a:spcPts val="0"/>
              </a:spcAft>
              <a:buNone/>
            </a:pPr>
            <a:r>
              <a:rPr lang="en"/>
              <a:t>*And I really never thought I’d be saying that…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15</a:t>
            </a:fld>
            <a:endParaRPr/>
          </a:p>
        </p:txBody>
      </p:sp>
      <p:sp>
        <p:nvSpPr>
          <p:cNvPr id="166" name="Google Shape;166;p20"/>
          <p:cNvSpPr txBox="1">
            <a:spLocks noGrp="1"/>
          </p:cNvSpPr>
          <p:nvPr>
            <p:ph type="title"/>
          </p:nvPr>
        </p:nvSpPr>
        <p:spPr>
          <a:xfrm>
            <a:off x="253226" y="460925"/>
            <a:ext cx="2210400" cy="2056235"/>
          </a:xfrm>
          <a:prstGeom prst="rect">
            <a:avLst/>
          </a:prstGeom>
        </p:spPr>
        <p:txBody>
          <a:bodyPr spcFirstLastPara="1" wrap="square" lIns="91425" tIns="91425" rIns="91425" bIns="91425" anchor="t" anchorCtr="0">
            <a:normAutofit fontScale="90000"/>
          </a:bodyPr>
          <a:lstStyle/>
          <a:p>
            <a:r>
              <a:rPr lang="en" dirty="0"/>
              <a:t>What does HCD on T-MSIS need to do?</a:t>
            </a:r>
            <a:endParaRPr lang="en-US" dirty="0"/>
          </a:p>
        </p:txBody>
      </p:sp>
      <p:sp>
        <p:nvSpPr>
          <p:cNvPr id="168" name="Google Shape;168;p20"/>
          <p:cNvSpPr txBox="1">
            <a:spLocks noGrp="1"/>
          </p:cNvSpPr>
          <p:nvPr>
            <p:ph type="subTitle" idx="2"/>
          </p:nvPr>
        </p:nvSpPr>
        <p:spPr>
          <a:xfrm>
            <a:off x="2880975" y="840416"/>
            <a:ext cx="6122100" cy="3462669"/>
          </a:xfrm>
          <a:prstGeom prst="rect">
            <a:avLst/>
          </a:prstGeom>
        </p:spPr>
        <p:txBody>
          <a:bodyPr spcFirstLastPara="1" wrap="square" lIns="91425" tIns="91425" rIns="91425" bIns="91425" anchor="ctr" anchorCtr="0">
            <a:normAutofit fontScale="92500" lnSpcReduction="10000"/>
          </a:bodyPr>
          <a:lstStyle/>
          <a:p>
            <a:pPr>
              <a:lnSpc>
                <a:spcPct val="114999"/>
              </a:lnSpc>
              <a:buClr>
                <a:schemeClr val="accent2"/>
              </a:buClr>
              <a:buFont typeface="Arial"/>
              <a:buChar char="•"/>
            </a:pPr>
            <a:r>
              <a:rPr lang="en" dirty="0">
                <a:solidFill>
                  <a:schemeClr val="accent2"/>
                </a:solidFill>
                <a:latin typeface="Arial"/>
                <a:cs typeface="Arial"/>
              </a:rPr>
              <a:t>We need to design and deliver self-service tools that improve adoption rates and reduce </a:t>
            </a:r>
            <a:r>
              <a:rPr lang="en" dirty="0">
                <a:solidFill>
                  <a:schemeClr val="accent2"/>
                </a:solidFill>
              </a:rPr>
              <a:t>program</a:t>
            </a:r>
            <a:r>
              <a:rPr lang="en" dirty="0">
                <a:solidFill>
                  <a:schemeClr val="accent2"/>
                </a:solidFill>
                <a:latin typeface="Arial"/>
                <a:cs typeface="Arial"/>
              </a:rPr>
              <a:t> burden.</a:t>
            </a:r>
            <a:endParaRPr lang="en-US" dirty="0">
              <a:solidFill>
                <a:schemeClr val="accent2"/>
              </a:solidFill>
              <a:latin typeface="Arial"/>
              <a:cs typeface="Arial"/>
            </a:endParaRPr>
          </a:p>
          <a:p>
            <a:pPr>
              <a:lnSpc>
                <a:spcPct val="114999"/>
              </a:lnSpc>
              <a:buClr>
                <a:schemeClr val="accent2"/>
              </a:buClr>
              <a:buFont typeface="Arial"/>
              <a:buChar char="•"/>
            </a:pPr>
            <a:r>
              <a:rPr lang="en" dirty="0">
                <a:solidFill>
                  <a:schemeClr val="accent2"/>
                </a:solidFill>
                <a:latin typeface="Arial"/>
                <a:cs typeface="Arial"/>
              </a:rPr>
              <a:t>We need to identify and establish critical feedback loops to track performance and drive decision-making.</a:t>
            </a:r>
            <a:endParaRPr lang="en" dirty="0">
              <a:solidFill>
                <a:schemeClr val="accent2"/>
              </a:solidFill>
            </a:endParaRPr>
          </a:p>
          <a:p>
            <a:pPr>
              <a:lnSpc>
                <a:spcPct val="114999"/>
              </a:lnSpc>
              <a:buClr>
                <a:schemeClr val="accent2"/>
              </a:buClr>
              <a:buFont typeface="Arial"/>
              <a:buChar char="•"/>
            </a:pPr>
            <a:r>
              <a:rPr lang="en">
                <a:solidFill>
                  <a:schemeClr val="accent2"/>
                </a:solidFill>
                <a:latin typeface="Arial"/>
                <a:cs typeface="Arial"/>
              </a:rPr>
              <a:t>We need to communicate clearly and effectively to help users adopt </a:t>
            </a:r>
            <a:r>
              <a:rPr lang="en" dirty="0">
                <a:solidFill>
                  <a:schemeClr val="accent2"/>
                </a:solidFill>
                <a:latin typeface="Arial"/>
                <a:cs typeface="Arial"/>
              </a:rPr>
              <a:t>requirements and remain compliant.</a:t>
            </a:r>
            <a:endParaRPr lang="en" dirty="0">
              <a:solidFill>
                <a:schemeClr val="accent2"/>
              </a:solidFill>
            </a:endParaRPr>
          </a:p>
          <a:p>
            <a:pPr>
              <a:lnSpc>
                <a:spcPct val="114999"/>
              </a:lnSpc>
              <a:buClr>
                <a:schemeClr val="accent2"/>
              </a:buClr>
              <a:buFont typeface="Arial"/>
              <a:buChar char="•"/>
            </a:pPr>
            <a:r>
              <a:rPr lang="en">
                <a:solidFill>
                  <a:schemeClr val="accent2"/>
                </a:solidFill>
                <a:latin typeface="Arial"/>
                <a:cs typeface="Arial"/>
              </a:rPr>
              <a:t>We need to de-risk program initiatives by prioritizing around </a:t>
            </a:r>
            <a:r>
              <a:rPr lang="en" dirty="0">
                <a:solidFill>
                  <a:schemeClr val="accent2"/>
                </a:solidFill>
                <a:latin typeface="Arial"/>
                <a:cs typeface="Arial"/>
              </a:rPr>
              <a:t>business and user needs.</a:t>
            </a:r>
            <a:endParaRPr lang="en" dirty="0">
              <a:solidFill>
                <a:schemeClr val="accent2"/>
              </a:solidFill>
            </a:endParaRPr>
          </a:p>
          <a:p>
            <a:pPr>
              <a:lnSpc>
                <a:spcPct val="114999"/>
              </a:lnSpc>
              <a:buClr>
                <a:schemeClr val="accent2"/>
              </a:buClr>
              <a:buFont typeface="Arial"/>
              <a:buChar char="•"/>
            </a:pPr>
            <a:r>
              <a:rPr lang="en" dirty="0">
                <a:solidFill>
                  <a:schemeClr val="accent2"/>
                </a:solidFill>
                <a:latin typeface="Arial"/>
                <a:cs typeface="Arial"/>
              </a:rPr>
              <a:t>We need to drive increased maturity across the various products and services within the T-MSIS ecosystem.</a:t>
            </a:r>
            <a:endParaRPr lang="en" dirty="0">
              <a:solidFill>
                <a:schemeClr val="accent2"/>
              </a:solidFill>
            </a:endParaRPr>
          </a:p>
          <a:p>
            <a:pPr>
              <a:lnSpc>
                <a:spcPct val="114999"/>
              </a:lnSpc>
              <a:buClr>
                <a:srgbClr val="004F84"/>
              </a:buClr>
              <a:buFont typeface="Arial"/>
              <a:buChar char="•"/>
            </a:pPr>
            <a:endParaRPr lang="en" dirty="0">
              <a:solidFill>
                <a:schemeClr val="accent2"/>
              </a:solidFill>
              <a:latin typeface="Arial"/>
              <a:cs typeface="Arial"/>
            </a:endParaRPr>
          </a:p>
          <a:p>
            <a:pPr marL="139700" indent="0">
              <a:lnSpc>
                <a:spcPct val="114999"/>
              </a:lnSpc>
              <a:buClr>
                <a:srgbClr val="004F84"/>
              </a:buClr>
            </a:pPr>
            <a:r>
              <a:rPr lang="en" dirty="0">
                <a:solidFill>
                  <a:schemeClr val="accent2"/>
                </a:solidFill>
                <a:latin typeface="Arial"/>
                <a:cs typeface="Arial"/>
              </a:rPr>
              <a:t>The Matrix model helps us mobilize many different initiatives to address these needs...</a:t>
            </a:r>
            <a:endParaRPr lang="en" dirty="0">
              <a:solidFill>
                <a:schemeClr val="accent2"/>
              </a:solidFill>
            </a:endParaRPr>
          </a:p>
          <a:p>
            <a:pPr indent="-330200">
              <a:lnSpc>
                <a:spcPct val="114999"/>
              </a:lnSpc>
              <a:spcBef>
                <a:spcPts val="500"/>
              </a:spcBef>
              <a:buClr>
                <a:srgbClr val="004F84"/>
              </a:buClr>
              <a:buChar char="●"/>
            </a:pPr>
            <a:endParaRPr lang="en" dirty="0">
              <a:solidFill>
                <a:schemeClr val="accent2"/>
              </a:solidFill>
              <a:latin typeface="Arial"/>
              <a:cs typeface="Arial"/>
            </a:endParaRPr>
          </a:p>
        </p:txBody>
      </p:sp>
    </p:spTree>
    <p:extLst>
      <p:ext uri="{BB962C8B-B14F-4D97-AF65-F5344CB8AC3E}">
        <p14:creationId xmlns:p14="http://schemas.microsoft.com/office/powerpoint/2010/main" val="1448010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311700" y="2016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870"/>
              <a:t>We work with engineers to deliver product design recommendations</a:t>
            </a:r>
            <a:endParaRPr sz="1870"/>
          </a:p>
        </p:txBody>
      </p:sp>
      <p:sp>
        <p:nvSpPr>
          <p:cNvPr id="216" name="Google Shape;21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pic>
        <p:nvPicPr>
          <p:cNvPr id="218" name="Google Shape;218;p27"/>
          <p:cNvPicPr preferRelativeResize="0"/>
          <p:nvPr/>
        </p:nvPicPr>
        <p:blipFill>
          <a:blip r:embed="rId3">
            <a:alphaModFix/>
          </a:blip>
          <a:stretch>
            <a:fillRect/>
          </a:stretch>
        </p:blipFill>
        <p:spPr>
          <a:xfrm>
            <a:off x="2215473" y="854741"/>
            <a:ext cx="4603426" cy="4303708"/>
          </a:xfrm>
          <a:prstGeom prst="rect">
            <a:avLst/>
          </a:prstGeom>
          <a:noFill/>
          <a:ln>
            <a:noFill/>
          </a:ln>
        </p:spPr>
      </p:pic>
      <p:sp>
        <p:nvSpPr>
          <p:cNvPr id="4" name="TextBox 3">
            <a:extLst>
              <a:ext uri="{FF2B5EF4-FFF2-40B4-BE49-F238E27FC236}">
                <a16:creationId xmlns:a16="http://schemas.microsoft.com/office/drawing/2014/main" id="{16979E89-16E3-1383-9E18-BDD5A13989E8}"/>
              </a:ext>
            </a:extLst>
          </p:cNvPr>
          <p:cNvSpPr txBox="1"/>
          <p:nvPr/>
        </p:nvSpPr>
        <p:spPr>
          <a:xfrm>
            <a:off x="3162920" y="650177"/>
            <a:ext cx="28166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i="1" dirty="0">
                <a:solidFill>
                  <a:srgbClr val="929292"/>
                </a:solidFill>
                <a:latin typeface="Open Sans"/>
                <a:ea typeface="Open Sans"/>
                <a:cs typeface="Open Sans"/>
              </a:rPr>
              <a:t>Proposed concept</a:t>
            </a:r>
            <a:endParaRPr lang="en-US" sz="1000" dirty="0">
              <a:solidFill>
                <a:srgbClr val="929292"/>
              </a:solidFill>
              <a:latin typeface="Open Sans"/>
              <a:ea typeface="Open Sans"/>
              <a:cs typeface="Open Sans"/>
            </a:endParaRPr>
          </a:p>
        </p:txBody>
      </p:sp>
      <p:pic>
        <p:nvPicPr>
          <p:cNvPr id="2" name="Picture 1">
            <a:extLst>
              <a:ext uri="{FF2B5EF4-FFF2-40B4-BE49-F238E27FC236}">
                <a16:creationId xmlns:a16="http://schemas.microsoft.com/office/drawing/2014/main" id="{03F8EB76-6142-CE0E-C3D4-7FFEE21E1991}"/>
              </a:ext>
            </a:extLst>
          </p:cNvPr>
          <p:cNvPicPr>
            <a:picLocks noChangeAspect="1"/>
          </p:cNvPicPr>
          <p:nvPr/>
        </p:nvPicPr>
        <p:blipFill>
          <a:blip r:embed="rId4"/>
          <a:stretch>
            <a:fillRect/>
          </a:stretch>
        </p:blipFill>
        <p:spPr>
          <a:xfrm>
            <a:off x="1021653" y="1058721"/>
            <a:ext cx="6987174" cy="37971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8"/>
                                        </p:tgtEl>
                                        <p:attrNameLst>
                                          <p:attrName>style.visibility</p:attrName>
                                        </p:attrNameLst>
                                      </p:cBhvr>
                                      <p:to>
                                        <p:strVal val="visible"/>
                                      </p:to>
                                    </p:set>
                                    <p:animEffect transition="in" filter="fade">
                                      <p:cBhvr>
                                        <p:cTn id="15"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311700" y="201675"/>
            <a:ext cx="8520600" cy="572700"/>
          </a:xfrm>
          <a:prstGeom prst="rect">
            <a:avLst/>
          </a:prstGeom>
        </p:spPr>
        <p:txBody>
          <a:bodyPr spcFirstLastPara="1" wrap="square" lIns="91425" tIns="91425" rIns="91425" bIns="91425" anchor="t" anchorCtr="0">
            <a:noAutofit/>
          </a:bodyPr>
          <a:lstStyle/>
          <a:p>
            <a:r>
              <a:rPr lang="en" sz="1850" dirty="0"/>
              <a:t>We establish critical feedback loops through instrumentation and user engagement.</a:t>
            </a:r>
            <a:endParaRPr lang="en-US" dirty="0"/>
          </a:p>
        </p:txBody>
      </p:sp>
      <p:sp>
        <p:nvSpPr>
          <p:cNvPr id="216" name="Google Shape;21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pic>
        <p:nvPicPr>
          <p:cNvPr id="3" name="Picture 2">
            <a:extLst>
              <a:ext uri="{FF2B5EF4-FFF2-40B4-BE49-F238E27FC236}">
                <a16:creationId xmlns:a16="http://schemas.microsoft.com/office/drawing/2014/main" id="{FC246EC0-7319-E4B6-DB2E-E7602AD03C16}"/>
              </a:ext>
            </a:extLst>
          </p:cNvPr>
          <p:cNvPicPr>
            <a:picLocks noChangeAspect="1"/>
          </p:cNvPicPr>
          <p:nvPr/>
        </p:nvPicPr>
        <p:blipFill>
          <a:blip r:embed="rId3"/>
          <a:stretch>
            <a:fillRect/>
          </a:stretch>
        </p:blipFill>
        <p:spPr>
          <a:xfrm>
            <a:off x="1088199" y="1123002"/>
            <a:ext cx="6967602" cy="4020923"/>
          </a:xfrm>
          <a:prstGeom prst="rect">
            <a:avLst/>
          </a:prstGeom>
        </p:spPr>
      </p:pic>
    </p:spTree>
    <p:extLst>
      <p:ext uri="{BB962C8B-B14F-4D97-AF65-F5344CB8AC3E}">
        <p14:creationId xmlns:p14="http://schemas.microsoft.com/office/powerpoint/2010/main" val="334360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8"/>
          <p:cNvSpPr txBox="1">
            <a:spLocks noGrp="1"/>
          </p:cNvSpPr>
          <p:nvPr>
            <p:ph type="title"/>
          </p:nvPr>
        </p:nvSpPr>
        <p:spPr>
          <a:xfrm>
            <a:off x="311700" y="201675"/>
            <a:ext cx="8520600" cy="572700"/>
          </a:xfrm>
          <a:prstGeom prst="rect">
            <a:avLst/>
          </a:prstGeom>
        </p:spPr>
        <p:txBody>
          <a:bodyPr spcFirstLastPara="1" wrap="square" lIns="91425" tIns="91425" rIns="91425" bIns="91425" anchor="t" anchorCtr="0">
            <a:noAutofit/>
          </a:bodyPr>
          <a:lstStyle/>
          <a:p>
            <a:r>
              <a:rPr lang="en" sz="2000" dirty="0"/>
              <a:t>We build mental models around services and processes so that we may measure and enhance them.</a:t>
            </a:r>
            <a:endParaRPr lang="en-US" sz="2000" dirty="0"/>
          </a:p>
        </p:txBody>
      </p:sp>
      <p:sp>
        <p:nvSpPr>
          <p:cNvPr id="225" name="Google Shape;225;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pic>
        <p:nvPicPr>
          <p:cNvPr id="226" name="Google Shape;226;p28"/>
          <p:cNvPicPr preferRelativeResize="0"/>
          <p:nvPr/>
        </p:nvPicPr>
        <p:blipFill>
          <a:blip r:embed="rId3">
            <a:alphaModFix/>
          </a:blip>
          <a:stretch>
            <a:fillRect/>
          </a:stretch>
        </p:blipFill>
        <p:spPr>
          <a:xfrm>
            <a:off x="431800" y="1034725"/>
            <a:ext cx="8525112" cy="358404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311700" y="201675"/>
            <a:ext cx="8520600" cy="572700"/>
          </a:xfrm>
          <a:prstGeom prst="rect">
            <a:avLst/>
          </a:prstGeom>
        </p:spPr>
        <p:txBody>
          <a:bodyPr spcFirstLastPara="1" wrap="square" lIns="91425" tIns="91425" rIns="91425" bIns="91425" anchor="t" anchorCtr="0">
            <a:noAutofit/>
          </a:bodyPr>
          <a:lstStyle/>
          <a:p>
            <a:r>
              <a:rPr lang="en" sz="2000" dirty="0"/>
              <a:t>We conduct research to de-risk program initiatives, establish success metrics, and understand challenging problems.</a:t>
            </a:r>
            <a:endParaRPr lang="en-US" sz="2000" dirty="0"/>
          </a:p>
        </p:txBody>
      </p:sp>
      <p:sp>
        <p:nvSpPr>
          <p:cNvPr id="232" name="Google Shape;232;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19</a:t>
            </a:fld>
            <a:endParaRPr/>
          </a:p>
        </p:txBody>
      </p:sp>
      <p:pic>
        <p:nvPicPr>
          <p:cNvPr id="233" name="Google Shape;233;p29"/>
          <p:cNvPicPr preferRelativeResize="0"/>
          <p:nvPr/>
        </p:nvPicPr>
        <p:blipFill>
          <a:blip r:embed="rId3">
            <a:alphaModFix/>
          </a:blip>
          <a:stretch>
            <a:fillRect/>
          </a:stretch>
        </p:blipFill>
        <p:spPr>
          <a:xfrm>
            <a:off x="1217624" y="1289371"/>
            <a:ext cx="6699678" cy="376972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670"/>
              <a:t>Hello! We lead the T-MSIS HCD Team</a:t>
            </a:r>
            <a:endParaRPr sz="2670"/>
          </a:p>
        </p:txBody>
      </p:sp>
      <p:sp>
        <p:nvSpPr>
          <p:cNvPr id="156" name="Google Shape;156;p19"/>
          <p:cNvSpPr txBox="1">
            <a:spLocks noGrp="1"/>
          </p:cNvSpPr>
          <p:nvPr>
            <p:ph type="body" idx="1"/>
          </p:nvPr>
        </p:nvSpPr>
        <p:spPr>
          <a:xfrm>
            <a:off x="311700" y="3398725"/>
            <a:ext cx="3829800" cy="1143865"/>
          </a:xfrm>
          <a:prstGeom prst="rect">
            <a:avLst/>
          </a:prstGeom>
        </p:spPr>
        <p:txBody>
          <a:bodyPr spcFirstLastPara="1" wrap="square" lIns="91425" tIns="91425" rIns="91425" bIns="91425" anchor="t" anchorCtr="0">
            <a:noAutofit/>
          </a:bodyPr>
          <a:lstStyle/>
          <a:p>
            <a:pPr marL="0" indent="0">
              <a:lnSpc>
                <a:spcPct val="114999"/>
              </a:lnSpc>
              <a:buNone/>
            </a:pPr>
            <a:r>
              <a:rPr lang="en" sz="1000" b="1" dirty="0"/>
              <a:t>Amani Moaz</a:t>
            </a:r>
            <a:endParaRPr lang="en-US" sz="1000" dirty="0"/>
          </a:p>
          <a:p>
            <a:pPr marL="0" indent="0">
              <a:lnSpc>
                <a:spcPct val="114999"/>
              </a:lnSpc>
              <a:buNone/>
            </a:pPr>
            <a:r>
              <a:rPr lang="en" sz="1000" dirty="0"/>
              <a:t>CMS HCD Lead</a:t>
            </a:r>
          </a:p>
          <a:p>
            <a:pPr marL="0" indent="0">
              <a:lnSpc>
                <a:spcPct val="114999"/>
              </a:lnSpc>
              <a:buNone/>
            </a:pPr>
            <a:endParaRPr lang="en" sz="1000" dirty="0"/>
          </a:p>
          <a:p>
            <a:pPr marL="0" indent="0">
              <a:lnSpc>
                <a:spcPct val="114999"/>
              </a:lnSpc>
              <a:buNone/>
            </a:pPr>
            <a:r>
              <a:rPr lang="en" sz="1000" i="1" dirty="0"/>
              <a:t>UX leader advocating for driving innovation in the public sector, leveraging experience modernizing the SSA design system and building cross functional teams.</a:t>
            </a:r>
            <a:endParaRPr lang="en" sz="1000" dirty="0"/>
          </a:p>
          <a:p>
            <a:pPr marL="0" indent="0">
              <a:lnSpc>
                <a:spcPct val="114999"/>
              </a:lnSpc>
              <a:buNone/>
            </a:pPr>
            <a:endParaRPr lang="en" sz="1000" dirty="0"/>
          </a:p>
          <a:p>
            <a:pPr marL="0" indent="0">
              <a:lnSpc>
                <a:spcPct val="114999"/>
              </a:lnSpc>
              <a:buNone/>
            </a:pPr>
            <a:r>
              <a:rPr lang="en" sz="1000" i="1" dirty="0">
                <a:hlinkClick r:id="rId3"/>
              </a:rPr>
              <a:t>amani.moaz@cms.hhs.gov</a:t>
            </a:r>
            <a:endParaRPr lang="en" sz="1000"/>
          </a:p>
          <a:p>
            <a:pPr marL="0" indent="0">
              <a:lnSpc>
                <a:spcPct val="114999"/>
              </a:lnSpc>
              <a:buNone/>
            </a:pPr>
            <a:endParaRPr lang="en" sz="1000" b="1" dirty="0"/>
          </a:p>
        </p:txBody>
      </p:sp>
      <p:sp>
        <p:nvSpPr>
          <p:cNvPr id="157" name="Google Shape;15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pic>
        <p:nvPicPr>
          <p:cNvPr id="158" name="Google Shape;158;p19"/>
          <p:cNvPicPr preferRelativeResize="0"/>
          <p:nvPr/>
        </p:nvPicPr>
        <p:blipFill>
          <a:blip r:embed="rId4">
            <a:alphaModFix/>
          </a:blip>
          <a:stretch>
            <a:fillRect/>
          </a:stretch>
        </p:blipFill>
        <p:spPr>
          <a:xfrm>
            <a:off x="1201925" y="1368425"/>
            <a:ext cx="1866900" cy="1866900"/>
          </a:xfrm>
          <a:prstGeom prst="ellipse">
            <a:avLst/>
          </a:prstGeom>
          <a:noFill/>
          <a:ln>
            <a:noFill/>
          </a:ln>
        </p:spPr>
      </p:pic>
      <p:sp>
        <p:nvSpPr>
          <p:cNvPr id="159" name="Google Shape;159;p19"/>
          <p:cNvSpPr txBox="1">
            <a:spLocks noGrp="1"/>
          </p:cNvSpPr>
          <p:nvPr>
            <p:ph type="body" idx="1"/>
          </p:nvPr>
        </p:nvSpPr>
        <p:spPr>
          <a:xfrm>
            <a:off x="4642650" y="3398725"/>
            <a:ext cx="3829800" cy="1658100"/>
          </a:xfrm>
          <a:prstGeom prst="rect">
            <a:avLst/>
          </a:prstGeom>
        </p:spPr>
        <p:txBody>
          <a:bodyPr spcFirstLastPara="1" wrap="square" lIns="91425" tIns="91425" rIns="91425" bIns="91425" anchor="t" anchorCtr="0">
            <a:normAutofit/>
          </a:bodyPr>
          <a:lstStyle/>
          <a:p>
            <a:pPr marL="0" indent="0">
              <a:lnSpc>
                <a:spcPct val="114999"/>
              </a:lnSpc>
              <a:buNone/>
            </a:pPr>
            <a:r>
              <a:rPr lang="en" sz="1000" b="1" dirty="0"/>
              <a:t>Jesse Michel</a:t>
            </a:r>
            <a:endParaRPr lang="en-US" sz="1000" dirty="0"/>
          </a:p>
          <a:p>
            <a:pPr marL="0" indent="0">
              <a:lnSpc>
                <a:spcPct val="114999"/>
              </a:lnSpc>
              <a:buNone/>
            </a:pPr>
            <a:r>
              <a:rPr lang="en" sz="1000" dirty="0"/>
              <a:t>HCD Lead</a:t>
            </a:r>
            <a:endParaRPr lang="en-US" sz="1000" dirty="0"/>
          </a:p>
          <a:p>
            <a:pPr marL="0" indent="0">
              <a:lnSpc>
                <a:spcPct val="114999"/>
              </a:lnSpc>
              <a:buNone/>
            </a:pPr>
            <a:endParaRPr lang="en-US" sz="1000" dirty="0"/>
          </a:p>
          <a:p>
            <a:pPr marL="0" indent="0">
              <a:lnSpc>
                <a:spcPct val="114999"/>
              </a:lnSpc>
              <a:buNone/>
            </a:pPr>
            <a:r>
              <a:rPr lang="en" sz="1000" i="1" dirty="0"/>
              <a:t>Former business owner and civic tech leader, bringing a pragmatic, delivery-focused approach to design strategy.</a:t>
            </a:r>
            <a:endParaRPr lang="en-US" sz="1000" dirty="0"/>
          </a:p>
          <a:p>
            <a:pPr marL="0" indent="0">
              <a:lnSpc>
                <a:spcPct val="114999"/>
              </a:lnSpc>
              <a:buNone/>
            </a:pPr>
            <a:endParaRPr lang="en-US" sz="1000" dirty="0"/>
          </a:p>
          <a:p>
            <a:pPr marL="0" indent="0">
              <a:lnSpc>
                <a:spcPct val="114999"/>
              </a:lnSpc>
              <a:buNone/>
            </a:pPr>
            <a:r>
              <a:rPr lang="en" sz="1000" i="1" dirty="0">
                <a:hlinkClick r:id="rId5"/>
              </a:rPr>
              <a:t>jesse.michel@esimplicity.com</a:t>
            </a:r>
            <a:r>
              <a:rPr lang="en" sz="1000" i="1" dirty="0">
                <a:solidFill>
                  <a:srgbClr val="004F84"/>
                </a:solidFill>
              </a:rPr>
              <a:t> </a:t>
            </a:r>
            <a:endParaRPr lang="en-US" sz="1000" dirty="0"/>
          </a:p>
          <a:p>
            <a:pPr marL="0" lvl="0" indent="0" algn="l">
              <a:lnSpc>
                <a:spcPct val="114999"/>
              </a:lnSpc>
              <a:spcBef>
                <a:spcPts val="0"/>
              </a:spcBef>
              <a:spcAft>
                <a:spcPts val="0"/>
              </a:spcAft>
              <a:buNone/>
            </a:pPr>
            <a:endParaRPr lang="en" sz="1000" b="1" dirty="0"/>
          </a:p>
        </p:txBody>
      </p:sp>
      <p:pic>
        <p:nvPicPr>
          <p:cNvPr id="160" name="Google Shape;160;p19"/>
          <p:cNvPicPr preferRelativeResize="0"/>
          <p:nvPr/>
        </p:nvPicPr>
        <p:blipFill>
          <a:blip r:embed="rId6">
            <a:alphaModFix/>
          </a:blip>
          <a:stretch>
            <a:fillRect/>
          </a:stretch>
        </p:blipFill>
        <p:spPr>
          <a:xfrm>
            <a:off x="5358500" y="1170125"/>
            <a:ext cx="2076300" cy="2076300"/>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0"/>
          <p:cNvSpPr txBox="1">
            <a:spLocks noGrp="1"/>
          </p:cNvSpPr>
          <p:nvPr>
            <p:ph type="title"/>
          </p:nvPr>
        </p:nvSpPr>
        <p:spPr>
          <a:xfrm>
            <a:off x="311700" y="201675"/>
            <a:ext cx="8520600" cy="572700"/>
          </a:xfrm>
          <a:prstGeom prst="rect">
            <a:avLst/>
          </a:prstGeom>
        </p:spPr>
        <p:txBody>
          <a:bodyPr spcFirstLastPara="1" wrap="square" lIns="91425" tIns="91425" rIns="91425" bIns="91425" anchor="t" anchorCtr="0">
            <a:noAutofit/>
          </a:bodyPr>
          <a:lstStyle/>
          <a:p>
            <a:pPr>
              <a:buSzPts val="990"/>
            </a:pPr>
            <a:r>
              <a:rPr lang="en" sz="2050" dirty="0"/>
              <a:t>We apply content design and strategy to both internal and user-facing tools, resources, and support channels</a:t>
            </a:r>
            <a:endParaRPr lang="en-US" sz="2050"/>
          </a:p>
        </p:txBody>
      </p:sp>
      <p:sp>
        <p:nvSpPr>
          <p:cNvPr id="239" name="Google Shape;239;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pic>
        <p:nvPicPr>
          <p:cNvPr id="240" name="Google Shape;240;p30"/>
          <p:cNvPicPr preferRelativeResize="0"/>
          <p:nvPr/>
        </p:nvPicPr>
        <p:blipFill rotWithShape="1">
          <a:blip r:embed="rId3">
            <a:alphaModFix/>
          </a:blip>
          <a:srcRect r="27188"/>
          <a:stretch/>
        </p:blipFill>
        <p:spPr>
          <a:xfrm>
            <a:off x="117625" y="1230038"/>
            <a:ext cx="4187926" cy="3502001"/>
          </a:xfrm>
          <a:prstGeom prst="rect">
            <a:avLst/>
          </a:prstGeom>
          <a:noFill/>
          <a:ln>
            <a:noFill/>
          </a:ln>
        </p:spPr>
      </p:pic>
      <p:pic>
        <p:nvPicPr>
          <p:cNvPr id="241" name="Google Shape;241;p30"/>
          <p:cNvPicPr preferRelativeResize="0"/>
          <p:nvPr/>
        </p:nvPicPr>
        <p:blipFill rotWithShape="1">
          <a:blip r:embed="rId4">
            <a:alphaModFix/>
          </a:blip>
          <a:srcRect t="-7840" b="7840"/>
          <a:stretch/>
        </p:blipFill>
        <p:spPr>
          <a:xfrm>
            <a:off x="5004976" y="1067363"/>
            <a:ext cx="3827330" cy="3827330"/>
          </a:xfrm>
          <a:prstGeom prst="rect">
            <a:avLst/>
          </a:prstGeom>
          <a:noFill/>
          <a:ln>
            <a:noFill/>
          </a:ln>
        </p:spPr>
      </p:pic>
      <p:sp>
        <p:nvSpPr>
          <p:cNvPr id="242" name="Google Shape;242;p30"/>
          <p:cNvSpPr/>
          <p:nvPr/>
        </p:nvSpPr>
        <p:spPr>
          <a:xfrm>
            <a:off x="4415850" y="2393625"/>
            <a:ext cx="478800" cy="533100"/>
          </a:xfrm>
          <a:prstGeom prst="rightArrow">
            <a:avLst>
              <a:gd name="adj1" fmla="val 50000"/>
              <a:gd name="adj2" fmla="val 50000"/>
            </a:avLst>
          </a:prstGeom>
          <a:solidFill>
            <a:srgbClr val="02BFE7"/>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8"/>
          <p:cNvSpPr txBox="1">
            <a:spLocks noGrp="1"/>
          </p:cNvSpPr>
          <p:nvPr>
            <p:ph type="title"/>
          </p:nvPr>
        </p:nvSpPr>
        <p:spPr>
          <a:xfrm>
            <a:off x="1079937" y="2076875"/>
            <a:ext cx="6984126" cy="924000"/>
          </a:xfrm>
          <a:prstGeom prst="rect">
            <a:avLst/>
          </a:prstGeom>
        </p:spPr>
        <p:txBody>
          <a:bodyPr spcFirstLastPara="1" wrap="square" lIns="91425" tIns="91425" rIns="91425" bIns="91425" anchor="ctr" anchorCtr="0">
            <a:noAutofit/>
          </a:bodyPr>
          <a:lstStyle/>
          <a:p>
            <a:r>
              <a:rPr lang="en" sz="2600" dirty="0"/>
              <a:t>Where does the Matrix Model come in? And what makes it so ✨special✨?</a:t>
            </a:r>
            <a:endParaRPr lang="en-US" sz="2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22</a:t>
            </a:fld>
            <a:endParaRPr/>
          </a:p>
        </p:txBody>
      </p:sp>
      <p:sp>
        <p:nvSpPr>
          <p:cNvPr id="304" name="Google Shape;304;p39"/>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990"/>
              <a:buNone/>
            </a:pPr>
            <a:r>
              <a:rPr lang="en" sz="2400" dirty="0"/>
              <a:t>The Matrix Model has helped us avoid this trade-off</a:t>
            </a:r>
            <a:endParaRPr sz="2400" dirty="0"/>
          </a:p>
        </p:txBody>
      </p:sp>
      <p:pic>
        <p:nvPicPr>
          <p:cNvPr id="305" name="Google Shape;305;p39"/>
          <p:cNvPicPr preferRelativeResize="0"/>
          <p:nvPr/>
        </p:nvPicPr>
        <p:blipFill>
          <a:blip r:embed="rId3">
            <a:alphaModFix/>
          </a:blip>
          <a:stretch>
            <a:fillRect/>
          </a:stretch>
        </p:blipFill>
        <p:spPr>
          <a:xfrm>
            <a:off x="426916" y="1921893"/>
            <a:ext cx="8291191" cy="169489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1"/>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r>
              <a:rPr lang="en" sz="2550" dirty="0"/>
              <a:t>T-MSIS HCD operates as individuals on separate teams </a:t>
            </a:r>
            <a:r>
              <a:rPr lang="en" sz="2550" i="1" dirty="0"/>
              <a:t>and</a:t>
            </a:r>
            <a:r>
              <a:rPr lang="en" sz="2550" dirty="0"/>
              <a:t> as a cohesive practice.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24</a:t>
            </a:fld>
            <a:endParaRPr/>
          </a:p>
        </p:txBody>
      </p:sp>
      <p:sp>
        <p:nvSpPr>
          <p:cNvPr id="311" name="Google Shape;311;p40"/>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990"/>
              <a:buNone/>
            </a:pPr>
            <a:r>
              <a:rPr lang="en" sz="2670"/>
              <a:t>We build strategic relationships by immersing ourselves with our product teams</a:t>
            </a:r>
            <a:endParaRPr sz="2670"/>
          </a:p>
        </p:txBody>
      </p:sp>
      <p:sp>
        <p:nvSpPr>
          <p:cNvPr id="312" name="Google Shape;312;p40"/>
          <p:cNvSpPr txBox="1">
            <a:spLocks noGrp="1"/>
          </p:cNvSpPr>
          <p:nvPr>
            <p:ph type="body" idx="1"/>
          </p:nvPr>
        </p:nvSpPr>
        <p:spPr>
          <a:xfrm>
            <a:off x="354825" y="1193175"/>
            <a:ext cx="4292400" cy="3212700"/>
          </a:xfrm>
          <a:prstGeom prst="rect">
            <a:avLst/>
          </a:prstGeom>
        </p:spPr>
        <p:txBody>
          <a:bodyPr spcFirstLastPara="1" wrap="square" lIns="91425" tIns="91425" rIns="91425" bIns="91425" anchor="ctr" anchorCtr="0">
            <a:normAutofit/>
          </a:bodyPr>
          <a:lstStyle/>
          <a:p>
            <a:pPr marL="285750" indent="-285750">
              <a:lnSpc>
                <a:spcPct val="95000"/>
              </a:lnSpc>
              <a:spcBef>
                <a:spcPts val="500"/>
              </a:spcBef>
              <a:spcAft>
                <a:spcPts val="1000"/>
              </a:spcAft>
              <a:buFont typeface="Wingdings"/>
              <a:buChar char="§"/>
            </a:pPr>
            <a:r>
              <a:rPr lang="en" sz="1500" dirty="0">
                <a:solidFill>
                  <a:srgbClr val="333333"/>
                </a:solidFill>
              </a:rPr>
              <a:t>Practitioners are fully immersed in their product teams’ Agile ceremonies and day-to-day work</a:t>
            </a:r>
            <a:endParaRPr lang="en-US" sz="1500" b="1" dirty="0">
              <a:solidFill>
                <a:srgbClr val="333333"/>
              </a:solidFill>
            </a:endParaRPr>
          </a:p>
          <a:p>
            <a:pPr marL="285750" indent="-285750">
              <a:lnSpc>
                <a:spcPct val="95000"/>
              </a:lnSpc>
              <a:spcBef>
                <a:spcPts val="500"/>
              </a:spcBef>
              <a:spcAft>
                <a:spcPts val="1000"/>
              </a:spcAft>
              <a:buFont typeface="Wingdings"/>
              <a:buChar char="§"/>
            </a:pPr>
            <a:r>
              <a:rPr lang="en" sz="1500" dirty="0">
                <a:solidFill>
                  <a:srgbClr val="333333"/>
                </a:solidFill>
              </a:rPr>
              <a:t>Working this way, HCD is able to gain a deep understanding of the subject matter that we use to drive best practices across cross-functional workstreams.</a:t>
            </a:r>
          </a:p>
        </p:txBody>
      </p:sp>
      <p:pic>
        <p:nvPicPr>
          <p:cNvPr id="313" name="Google Shape;313;p40"/>
          <p:cNvPicPr preferRelativeResize="0">
            <a:picLocks noGrp="1"/>
          </p:cNvPicPr>
          <p:nvPr>
            <p:ph type="pic" idx="2"/>
          </p:nvPr>
        </p:nvPicPr>
        <p:blipFill rotWithShape="1">
          <a:blip r:embed="rId3">
            <a:alphaModFix/>
          </a:blip>
          <a:srcRect l="-15036" t="-1557" r="-15036" b="-1557"/>
          <a:stretch/>
        </p:blipFill>
        <p:spPr>
          <a:xfrm>
            <a:off x="5292450" y="1575575"/>
            <a:ext cx="3180000" cy="26784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25</a:t>
            </a:fld>
            <a:endParaRPr/>
          </a:p>
        </p:txBody>
      </p:sp>
      <p:sp>
        <p:nvSpPr>
          <p:cNvPr id="319" name="Google Shape;319;p41"/>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What does this look like?</a:t>
            </a:r>
            <a:endParaRPr/>
          </a:p>
        </p:txBody>
      </p:sp>
      <p:sp>
        <p:nvSpPr>
          <p:cNvPr id="320" name="Google Shape;320;p41"/>
          <p:cNvSpPr txBox="1">
            <a:spLocks noGrp="1"/>
          </p:cNvSpPr>
          <p:nvPr>
            <p:ph type="body" idx="1"/>
          </p:nvPr>
        </p:nvSpPr>
        <p:spPr>
          <a:xfrm>
            <a:off x="362625" y="1133150"/>
            <a:ext cx="4292400" cy="3624600"/>
          </a:xfrm>
          <a:prstGeom prst="rect">
            <a:avLst/>
          </a:prstGeom>
        </p:spPr>
        <p:txBody>
          <a:bodyPr spcFirstLastPara="1" wrap="square" lIns="91425" tIns="91425" rIns="91425" bIns="91425" anchor="ctr" anchorCtr="0">
            <a:normAutofit/>
          </a:bodyPr>
          <a:lstStyle/>
          <a:p>
            <a:pPr indent="-330200">
              <a:lnSpc>
                <a:spcPct val="95000"/>
              </a:lnSpc>
              <a:spcBef>
                <a:spcPts val="500"/>
              </a:spcBef>
              <a:buClr>
                <a:srgbClr val="333333"/>
              </a:buClr>
              <a:buSzPts val="1600"/>
            </a:pPr>
            <a:r>
              <a:rPr lang="en" sz="1600" dirty="0">
                <a:solidFill>
                  <a:srgbClr val="333333"/>
                </a:solidFill>
              </a:rPr>
              <a:t>Prioritization of work based on business value/user needs</a:t>
            </a:r>
          </a:p>
          <a:p>
            <a:pPr indent="-330200">
              <a:lnSpc>
                <a:spcPct val="95000"/>
              </a:lnSpc>
              <a:spcBef>
                <a:spcPts val="500"/>
              </a:spcBef>
              <a:buClr>
                <a:srgbClr val="333333"/>
              </a:buClr>
              <a:buSzPts val="1600"/>
            </a:pPr>
            <a:r>
              <a:rPr lang="en" sz="1600" dirty="0">
                <a:solidFill>
                  <a:srgbClr val="333333"/>
                </a:solidFill>
              </a:rPr>
              <a:t>Deploying instrumentation to measure feedback loops</a:t>
            </a:r>
          </a:p>
          <a:p>
            <a:pPr marL="457200" lvl="0" indent="-330200" algn="l" rtl="0">
              <a:lnSpc>
                <a:spcPct val="95000"/>
              </a:lnSpc>
              <a:spcBef>
                <a:spcPts val="1000"/>
              </a:spcBef>
              <a:spcAft>
                <a:spcPts val="1000"/>
              </a:spcAft>
              <a:buClr>
                <a:srgbClr val="333333"/>
              </a:buClr>
              <a:buSzPts val="1600"/>
              <a:buFont typeface="Open Sans"/>
              <a:buChar char="➔"/>
            </a:pPr>
            <a:r>
              <a:rPr lang="en" sz="1600" dirty="0">
                <a:solidFill>
                  <a:srgbClr val="333333"/>
                </a:solidFill>
              </a:rPr>
              <a:t>Culture, partnership, and relationship-building</a:t>
            </a:r>
            <a:endParaRPr sz="1600" dirty="0"/>
          </a:p>
        </p:txBody>
      </p:sp>
      <p:pic>
        <p:nvPicPr>
          <p:cNvPr id="321" name="Google Shape;321;p41"/>
          <p:cNvPicPr preferRelativeResize="0">
            <a:picLocks noGrp="1"/>
          </p:cNvPicPr>
          <p:nvPr>
            <p:ph type="pic" idx="2"/>
          </p:nvPr>
        </p:nvPicPr>
        <p:blipFill rotWithShape="1">
          <a:blip r:embed="rId3">
            <a:alphaModFix/>
          </a:blip>
          <a:srcRect l="-15036" t="-1557" r="-15036" b="-1557"/>
          <a:stretch/>
        </p:blipFill>
        <p:spPr>
          <a:xfrm>
            <a:off x="5292450" y="1575575"/>
            <a:ext cx="3180000" cy="26784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26</a:t>
            </a:fld>
            <a:endParaRPr/>
          </a:p>
        </p:txBody>
      </p:sp>
      <p:sp>
        <p:nvSpPr>
          <p:cNvPr id="327" name="Google Shape;327;p42"/>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2600"/>
              <a:t>We build strong HCD culture at the practice level.</a:t>
            </a:r>
            <a:endParaRPr/>
          </a:p>
        </p:txBody>
      </p:sp>
      <p:sp>
        <p:nvSpPr>
          <p:cNvPr id="328" name="Google Shape;328;p42"/>
          <p:cNvSpPr txBox="1">
            <a:spLocks noGrp="1"/>
          </p:cNvSpPr>
          <p:nvPr>
            <p:ph type="body" idx="1"/>
          </p:nvPr>
        </p:nvSpPr>
        <p:spPr>
          <a:xfrm>
            <a:off x="362625" y="1104100"/>
            <a:ext cx="4292400" cy="3797100"/>
          </a:xfrm>
          <a:prstGeom prst="rect">
            <a:avLst/>
          </a:prstGeom>
        </p:spPr>
        <p:txBody>
          <a:bodyPr spcFirstLastPara="1" wrap="square" lIns="91425" tIns="91425" rIns="91425" bIns="91425" anchor="ctr" anchorCtr="0">
            <a:normAutofit/>
          </a:bodyPr>
          <a:lstStyle/>
          <a:p>
            <a:pPr marL="285750" indent="-285750">
              <a:lnSpc>
                <a:spcPct val="95000"/>
              </a:lnSpc>
              <a:spcBef>
                <a:spcPts val="500"/>
              </a:spcBef>
              <a:spcAft>
                <a:spcPts val="1000"/>
              </a:spcAft>
            </a:pPr>
            <a:r>
              <a:rPr lang="en" sz="1600" dirty="0">
                <a:solidFill>
                  <a:srgbClr val="333333"/>
                </a:solidFill>
              </a:rPr>
              <a:t>Practitioners routinely work together at the practice level to discuss strategies and approach</a:t>
            </a:r>
            <a:endParaRPr lang="en" sz="1600" i="1" dirty="0">
              <a:solidFill>
                <a:srgbClr val="333333"/>
              </a:solidFill>
            </a:endParaRPr>
          </a:p>
          <a:p>
            <a:pPr marL="285750" indent="-285750">
              <a:lnSpc>
                <a:spcPct val="95000"/>
              </a:lnSpc>
              <a:spcBef>
                <a:spcPts val="500"/>
              </a:spcBef>
              <a:spcAft>
                <a:spcPts val="1000"/>
              </a:spcAft>
            </a:pPr>
            <a:r>
              <a:rPr lang="en" sz="1600" dirty="0">
                <a:solidFill>
                  <a:srgbClr val="333333"/>
                </a:solidFill>
              </a:rPr>
              <a:t>This also helps us maintain happy and healthy relationships with our work and with each other</a:t>
            </a:r>
            <a:endParaRPr lang="en-US" sz="1600" dirty="0">
              <a:solidFill>
                <a:srgbClr val="333333"/>
              </a:solidFill>
            </a:endParaRPr>
          </a:p>
        </p:txBody>
      </p:sp>
      <p:pic>
        <p:nvPicPr>
          <p:cNvPr id="329" name="Google Shape;329;p42"/>
          <p:cNvPicPr preferRelativeResize="0">
            <a:picLocks noGrp="1"/>
          </p:cNvPicPr>
          <p:nvPr>
            <p:ph type="pic" idx="2"/>
          </p:nvPr>
        </p:nvPicPr>
        <p:blipFill rotWithShape="1">
          <a:blip r:embed="rId3">
            <a:alphaModFix/>
          </a:blip>
          <a:srcRect l="-3579" t="-9580" r="-3579" b="-9580"/>
          <a:stretch/>
        </p:blipFill>
        <p:spPr>
          <a:xfrm>
            <a:off x="5292450" y="1286825"/>
            <a:ext cx="3180000" cy="321935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27</a:t>
            </a:fld>
            <a:endParaRPr/>
          </a:p>
        </p:txBody>
      </p:sp>
      <p:sp>
        <p:nvSpPr>
          <p:cNvPr id="335" name="Google Shape;335;p43"/>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What does this look like?</a:t>
            </a:r>
            <a:endParaRPr/>
          </a:p>
        </p:txBody>
      </p:sp>
      <p:sp>
        <p:nvSpPr>
          <p:cNvPr id="336" name="Google Shape;336;p43"/>
          <p:cNvSpPr txBox="1">
            <a:spLocks noGrp="1"/>
          </p:cNvSpPr>
          <p:nvPr>
            <p:ph type="body" idx="1"/>
          </p:nvPr>
        </p:nvSpPr>
        <p:spPr>
          <a:xfrm>
            <a:off x="362625" y="1059250"/>
            <a:ext cx="4292400" cy="3924900"/>
          </a:xfrm>
          <a:prstGeom prst="rect">
            <a:avLst/>
          </a:prstGeom>
        </p:spPr>
        <p:txBody>
          <a:bodyPr spcFirstLastPara="1" wrap="square" lIns="91425" tIns="91425" rIns="91425" bIns="91425" anchor="ctr" anchorCtr="0">
            <a:normAutofit/>
          </a:bodyPr>
          <a:lstStyle/>
          <a:p>
            <a:pPr marL="457200" lvl="0" indent="-330200" algn="l" rtl="0">
              <a:lnSpc>
                <a:spcPct val="95000"/>
              </a:lnSpc>
              <a:spcBef>
                <a:spcPts val="500"/>
              </a:spcBef>
              <a:spcAft>
                <a:spcPts val="0"/>
              </a:spcAft>
              <a:buClr>
                <a:srgbClr val="333333"/>
              </a:buClr>
              <a:buSzPts val="1600"/>
              <a:buFont typeface="Open Sans"/>
              <a:buChar char="➔"/>
            </a:pPr>
            <a:r>
              <a:rPr lang="en" sz="1600" dirty="0">
                <a:solidFill>
                  <a:srgbClr val="333333"/>
                </a:solidFill>
              </a:rPr>
              <a:t>Learning &amp; growth</a:t>
            </a:r>
            <a:endParaRPr sz="1600" dirty="0">
              <a:solidFill>
                <a:srgbClr val="333333"/>
              </a:solidFill>
            </a:endParaRPr>
          </a:p>
          <a:p>
            <a:pPr marL="457200" lvl="0" indent="-330200" algn="l" rtl="0">
              <a:lnSpc>
                <a:spcPct val="95000"/>
              </a:lnSpc>
              <a:spcBef>
                <a:spcPts val="1000"/>
              </a:spcBef>
              <a:spcAft>
                <a:spcPts val="0"/>
              </a:spcAft>
              <a:buClr>
                <a:srgbClr val="333333"/>
              </a:buClr>
              <a:buSzPts val="1600"/>
              <a:buFont typeface="Open Sans"/>
              <a:buChar char="➔"/>
            </a:pPr>
            <a:r>
              <a:rPr lang="en" sz="1600" dirty="0">
                <a:solidFill>
                  <a:schemeClr val="dk1"/>
                </a:solidFill>
              </a:rPr>
              <a:t>Alignment </a:t>
            </a:r>
            <a:endParaRPr sz="1600" dirty="0">
              <a:solidFill>
                <a:schemeClr val="dk1"/>
              </a:solidFill>
            </a:endParaRPr>
          </a:p>
          <a:p>
            <a:pPr indent="-330200">
              <a:lnSpc>
                <a:spcPct val="95000"/>
              </a:lnSpc>
              <a:spcBef>
                <a:spcPts val="1000"/>
              </a:spcBef>
              <a:buClr>
                <a:srgbClr val="333333"/>
              </a:buClr>
              <a:buSzPts val="1600"/>
            </a:pPr>
            <a:r>
              <a:rPr lang="en" sz="1600" dirty="0">
                <a:solidFill>
                  <a:schemeClr val="dk1"/>
                </a:solidFill>
              </a:rPr>
              <a:t>Operations &amp; delivery</a:t>
            </a:r>
            <a:endParaRPr sz="1600" dirty="0">
              <a:solidFill>
                <a:schemeClr val="dk1"/>
              </a:solidFill>
            </a:endParaRPr>
          </a:p>
          <a:p>
            <a:pPr marL="457200" lvl="0" indent="-330200" algn="l" rtl="0">
              <a:lnSpc>
                <a:spcPct val="95000"/>
              </a:lnSpc>
              <a:spcBef>
                <a:spcPts val="1000"/>
              </a:spcBef>
              <a:spcAft>
                <a:spcPts val="0"/>
              </a:spcAft>
              <a:buClr>
                <a:schemeClr val="dk1"/>
              </a:buClr>
              <a:buSzPts val="1600"/>
              <a:buFont typeface="Arial"/>
              <a:buChar char="➔"/>
            </a:pPr>
            <a:r>
              <a:rPr lang="en" sz="1600" dirty="0">
                <a:solidFill>
                  <a:schemeClr val="dk1"/>
                </a:solidFill>
              </a:rPr>
              <a:t>Vibe checks</a:t>
            </a:r>
            <a:endParaRPr sz="1600" dirty="0">
              <a:solidFill>
                <a:schemeClr val="dk1"/>
              </a:solidFill>
            </a:endParaRPr>
          </a:p>
          <a:p>
            <a:pPr marL="457200" lvl="0" indent="-330200" algn="l" rtl="0">
              <a:lnSpc>
                <a:spcPct val="95000"/>
              </a:lnSpc>
              <a:spcBef>
                <a:spcPts val="1000"/>
              </a:spcBef>
              <a:spcAft>
                <a:spcPts val="1000"/>
              </a:spcAft>
              <a:buClr>
                <a:schemeClr val="dk1"/>
              </a:buClr>
              <a:buSzPts val="1600"/>
              <a:buFont typeface="Arial"/>
              <a:buChar char="➔"/>
            </a:pPr>
            <a:r>
              <a:rPr lang="en" sz="1600" dirty="0">
                <a:solidFill>
                  <a:schemeClr val="dk1"/>
                </a:solidFill>
              </a:rPr>
              <a:t>Space-making</a:t>
            </a:r>
            <a:endParaRPr sz="1600" dirty="0">
              <a:solidFill>
                <a:schemeClr val="dk1"/>
              </a:solidFill>
            </a:endParaRPr>
          </a:p>
        </p:txBody>
      </p:sp>
      <p:pic>
        <p:nvPicPr>
          <p:cNvPr id="337" name="Google Shape;337;p43"/>
          <p:cNvPicPr preferRelativeResize="0">
            <a:picLocks noGrp="1"/>
          </p:cNvPicPr>
          <p:nvPr>
            <p:ph type="pic" idx="2"/>
          </p:nvPr>
        </p:nvPicPr>
        <p:blipFill rotWithShape="1">
          <a:blip r:embed="rId3">
            <a:alphaModFix/>
          </a:blip>
          <a:srcRect l="-3579" t="-9580" r="-3579" b="-9580"/>
          <a:stretch/>
        </p:blipFill>
        <p:spPr>
          <a:xfrm>
            <a:off x="5292450" y="1286825"/>
            <a:ext cx="3180000" cy="321935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28</a:t>
            </a:fld>
            <a:endParaRPr/>
          </a:p>
        </p:txBody>
      </p:sp>
      <p:sp>
        <p:nvSpPr>
          <p:cNvPr id="343" name="Google Shape;343;p44"/>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fontScale="90000"/>
          </a:bodyPr>
          <a:lstStyle/>
          <a:p>
            <a:r>
              <a:rPr lang="en" sz="2700" dirty="0"/>
              <a:t>We leverage </a:t>
            </a:r>
            <a:r>
              <a:rPr lang="en" sz="2700" dirty="0" err="1"/>
              <a:t>SAFe</a:t>
            </a:r>
            <a:r>
              <a:rPr lang="en" sz="2700" dirty="0"/>
              <a:t>/Agile to make the Matrix work for us</a:t>
            </a:r>
            <a:endParaRPr dirty="0"/>
          </a:p>
        </p:txBody>
      </p:sp>
      <p:sp>
        <p:nvSpPr>
          <p:cNvPr id="344" name="Google Shape;344;p44"/>
          <p:cNvSpPr txBox="1">
            <a:spLocks noGrp="1"/>
          </p:cNvSpPr>
          <p:nvPr>
            <p:ph type="body" idx="1"/>
          </p:nvPr>
        </p:nvSpPr>
        <p:spPr>
          <a:xfrm>
            <a:off x="362625" y="1232625"/>
            <a:ext cx="4292400" cy="3525000"/>
          </a:xfrm>
          <a:prstGeom prst="rect">
            <a:avLst/>
          </a:prstGeom>
        </p:spPr>
        <p:txBody>
          <a:bodyPr spcFirstLastPara="1" wrap="square" lIns="91425" tIns="91425" rIns="91425" bIns="91425" anchor="ctr" anchorCtr="0">
            <a:normAutofit/>
          </a:bodyPr>
          <a:lstStyle/>
          <a:p>
            <a:pPr marL="0" lvl="0" indent="0" algn="l" rtl="0">
              <a:lnSpc>
                <a:spcPct val="95000"/>
              </a:lnSpc>
              <a:spcBef>
                <a:spcPts val="500"/>
              </a:spcBef>
              <a:spcAft>
                <a:spcPts val="1000"/>
              </a:spcAft>
              <a:buNone/>
            </a:pPr>
            <a:r>
              <a:rPr lang="en" sz="2000" dirty="0">
                <a:solidFill>
                  <a:srgbClr val="333333"/>
                </a:solidFill>
              </a:rPr>
              <a:t>Embracing </a:t>
            </a:r>
            <a:r>
              <a:rPr lang="en" sz="2000" b="1" dirty="0">
                <a:solidFill>
                  <a:srgbClr val="333333"/>
                </a:solidFill>
              </a:rPr>
              <a:t>Agile</a:t>
            </a:r>
            <a:r>
              <a:rPr lang="en" sz="2000" dirty="0">
                <a:solidFill>
                  <a:srgbClr val="333333"/>
                </a:solidFill>
              </a:rPr>
              <a:t> and </a:t>
            </a:r>
            <a:r>
              <a:rPr lang="en" sz="2000" b="1" err="1">
                <a:solidFill>
                  <a:srgbClr val="333333"/>
                </a:solidFill>
              </a:rPr>
              <a:t>SAFe</a:t>
            </a:r>
            <a:r>
              <a:rPr lang="en" sz="2000" dirty="0">
                <a:solidFill>
                  <a:srgbClr val="333333"/>
                </a:solidFill>
              </a:rPr>
              <a:t> as the program’s framework has been critical to operationalizing and maintaining the Matrix model.</a:t>
            </a:r>
          </a:p>
          <a:p>
            <a:pPr marL="0" indent="0">
              <a:lnSpc>
                <a:spcPct val="95000"/>
              </a:lnSpc>
              <a:spcBef>
                <a:spcPts val="500"/>
              </a:spcBef>
              <a:spcAft>
                <a:spcPts val="1000"/>
              </a:spcAft>
              <a:buNone/>
            </a:pPr>
            <a:r>
              <a:rPr lang="en" sz="2000" dirty="0">
                <a:solidFill>
                  <a:srgbClr val="333333"/>
                </a:solidFill>
              </a:rPr>
              <a:t>Measuring business value and outcomes through feedback loops is a key part of our job.</a:t>
            </a:r>
          </a:p>
        </p:txBody>
      </p:sp>
      <p:pic>
        <p:nvPicPr>
          <p:cNvPr id="345" name="Google Shape;345;p44"/>
          <p:cNvPicPr preferRelativeResize="0">
            <a:picLocks noGrp="1"/>
          </p:cNvPicPr>
          <p:nvPr>
            <p:ph type="pic" idx="2"/>
          </p:nvPr>
        </p:nvPicPr>
        <p:blipFill rotWithShape="1">
          <a:blip r:embed="rId3">
            <a:alphaModFix/>
          </a:blip>
          <a:srcRect l="612" r="612"/>
          <a:stretch/>
        </p:blipFill>
        <p:spPr>
          <a:xfrm>
            <a:off x="5292450" y="1286825"/>
            <a:ext cx="3180000" cy="321935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29</a:t>
            </a:fld>
            <a:endParaRPr/>
          </a:p>
        </p:txBody>
      </p:sp>
      <p:sp>
        <p:nvSpPr>
          <p:cNvPr id="343" name="Google Shape;343;p44"/>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r>
              <a:rPr lang="en" sz="2700" dirty="0"/>
              <a:t>What does this look like?</a:t>
            </a:r>
            <a:endParaRPr lang="en-US" dirty="0"/>
          </a:p>
        </p:txBody>
      </p:sp>
      <p:sp>
        <p:nvSpPr>
          <p:cNvPr id="344" name="Google Shape;344;p44"/>
          <p:cNvSpPr txBox="1">
            <a:spLocks noGrp="1"/>
          </p:cNvSpPr>
          <p:nvPr>
            <p:ph type="body" idx="1"/>
          </p:nvPr>
        </p:nvSpPr>
        <p:spPr>
          <a:xfrm>
            <a:off x="315560" y="1131772"/>
            <a:ext cx="4292400" cy="3525000"/>
          </a:xfrm>
          <a:prstGeom prst="rect">
            <a:avLst/>
          </a:prstGeom>
        </p:spPr>
        <p:txBody>
          <a:bodyPr spcFirstLastPara="1" wrap="square" lIns="91425" tIns="91425" rIns="91425" bIns="91425" anchor="ctr" anchorCtr="0">
            <a:normAutofit/>
          </a:bodyPr>
          <a:lstStyle/>
          <a:p>
            <a:pPr indent="-330200">
              <a:lnSpc>
                <a:spcPct val="95000"/>
              </a:lnSpc>
              <a:spcBef>
                <a:spcPts val="500"/>
              </a:spcBef>
              <a:buFont typeface="Open Sans,Sans-Serif"/>
              <a:buChar char="➔"/>
            </a:pPr>
            <a:r>
              <a:rPr lang="en" sz="1900" dirty="0">
                <a:solidFill>
                  <a:srgbClr val="333333"/>
                </a:solidFill>
              </a:rPr>
              <a:t>Continuous delivery</a:t>
            </a:r>
          </a:p>
          <a:p>
            <a:pPr indent="-330200">
              <a:lnSpc>
                <a:spcPct val="95000"/>
              </a:lnSpc>
              <a:spcBef>
                <a:spcPts val="1000"/>
              </a:spcBef>
              <a:buFont typeface="Open Sans,Sans-Serif"/>
              <a:buChar char="➔"/>
            </a:pPr>
            <a:r>
              <a:rPr lang="en" sz="1900" dirty="0">
                <a:solidFill>
                  <a:schemeClr val="dk1"/>
                </a:solidFill>
              </a:rPr>
              <a:t>Sequencing</a:t>
            </a:r>
          </a:p>
          <a:p>
            <a:pPr indent="-330200">
              <a:lnSpc>
                <a:spcPct val="95000"/>
              </a:lnSpc>
              <a:spcBef>
                <a:spcPts val="1000"/>
              </a:spcBef>
              <a:buFont typeface="Open Sans,Sans-Serif"/>
              <a:buChar char="➔"/>
            </a:pPr>
            <a:r>
              <a:rPr lang="en" sz="1900" dirty="0">
                <a:solidFill>
                  <a:schemeClr val="dk1"/>
                </a:solidFill>
              </a:rPr>
              <a:t>Just in Time (JIT) planning</a:t>
            </a:r>
          </a:p>
          <a:p>
            <a:pPr indent="-330200">
              <a:lnSpc>
                <a:spcPct val="95000"/>
              </a:lnSpc>
              <a:spcBef>
                <a:spcPts val="1000"/>
              </a:spcBef>
              <a:buFont typeface="Open Sans,Sans-Serif"/>
              <a:buChar char="➔"/>
            </a:pPr>
            <a:r>
              <a:rPr lang="en" sz="1900" dirty="0">
                <a:solidFill>
                  <a:schemeClr val="dk1"/>
                </a:solidFill>
              </a:rPr>
              <a:t>Business value, success metrics, and outcomes</a:t>
            </a:r>
          </a:p>
        </p:txBody>
      </p:sp>
      <p:pic>
        <p:nvPicPr>
          <p:cNvPr id="345" name="Google Shape;345;p44"/>
          <p:cNvPicPr preferRelativeResize="0">
            <a:picLocks noGrp="1"/>
          </p:cNvPicPr>
          <p:nvPr>
            <p:ph type="pic" idx="2"/>
          </p:nvPr>
        </p:nvPicPr>
        <p:blipFill rotWithShape="1">
          <a:blip r:embed="rId3">
            <a:alphaModFix/>
          </a:blip>
          <a:srcRect l="612" r="612"/>
          <a:stretch/>
        </p:blipFill>
        <p:spPr>
          <a:xfrm>
            <a:off x="5292450" y="1286825"/>
            <a:ext cx="3180000" cy="3219350"/>
          </a:xfrm>
          <a:prstGeom prst="rect">
            <a:avLst/>
          </a:prstGeom>
        </p:spPr>
      </p:pic>
    </p:spTree>
    <p:extLst>
      <p:ext uri="{BB962C8B-B14F-4D97-AF65-F5344CB8AC3E}">
        <p14:creationId xmlns:p14="http://schemas.microsoft.com/office/powerpoint/2010/main" val="4071752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3</a:t>
            </a:fld>
            <a:endParaRPr/>
          </a:p>
        </p:txBody>
      </p:sp>
      <p:sp>
        <p:nvSpPr>
          <p:cNvPr id="166" name="Google Shape;166;p20"/>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Here’s what we’ll cover today</a:t>
            </a:r>
            <a:endParaRPr/>
          </a:p>
        </p:txBody>
      </p:sp>
      <p:sp>
        <p:nvSpPr>
          <p:cNvPr id="167" name="Google Shape;167;p20"/>
          <p:cNvSpPr txBox="1">
            <a:spLocks noGrp="1"/>
          </p:cNvSpPr>
          <p:nvPr>
            <p:ph type="subTitle" idx="1"/>
          </p:nvPr>
        </p:nvSpPr>
        <p:spPr>
          <a:xfrm>
            <a:off x="272150" y="2507650"/>
            <a:ext cx="1675800" cy="393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45 min</a:t>
            </a:r>
            <a:endParaRPr/>
          </a:p>
        </p:txBody>
      </p:sp>
      <p:sp>
        <p:nvSpPr>
          <p:cNvPr id="168" name="Google Shape;168;p20"/>
          <p:cNvSpPr txBox="1">
            <a:spLocks noGrp="1"/>
          </p:cNvSpPr>
          <p:nvPr>
            <p:ph type="subTitle" idx="2"/>
          </p:nvPr>
        </p:nvSpPr>
        <p:spPr>
          <a:xfrm>
            <a:off x="2880975" y="1094850"/>
            <a:ext cx="6122100" cy="2953800"/>
          </a:xfrm>
          <a:prstGeom prst="rect">
            <a:avLst/>
          </a:prstGeom>
        </p:spPr>
        <p:txBody>
          <a:bodyPr spcFirstLastPara="1" wrap="square" lIns="91425" tIns="91425" rIns="91425" bIns="91425" anchor="ctr" anchorCtr="0">
            <a:normAutofit/>
          </a:bodyPr>
          <a:lstStyle/>
          <a:p>
            <a:pPr indent="-330200">
              <a:lnSpc>
                <a:spcPct val="114999"/>
              </a:lnSpc>
              <a:spcBef>
                <a:spcPts val="500"/>
              </a:spcBef>
              <a:buClr>
                <a:schemeClr val="accent2"/>
              </a:buClr>
              <a:buChar char="●"/>
            </a:pPr>
            <a:r>
              <a:rPr lang="en" dirty="0">
                <a:solidFill>
                  <a:schemeClr val="accent2"/>
                </a:solidFill>
              </a:rPr>
              <a:t>What does HCD look like on T-MSIS?</a:t>
            </a:r>
            <a:endParaRPr lang="en-US" dirty="0">
              <a:solidFill>
                <a:schemeClr val="accent2"/>
              </a:solidFill>
            </a:endParaRPr>
          </a:p>
          <a:p>
            <a:pPr marL="457200" lvl="0" indent="-330200" algn="l" rtl="0">
              <a:spcBef>
                <a:spcPts val="0"/>
              </a:spcBef>
              <a:spcAft>
                <a:spcPts val="0"/>
              </a:spcAft>
              <a:buClr>
                <a:schemeClr val="accent2"/>
              </a:buClr>
              <a:buSzPts val="1600"/>
              <a:buChar char="●"/>
            </a:pPr>
            <a:r>
              <a:rPr lang="en" dirty="0">
                <a:solidFill>
                  <a:schemeClr val="accent2"/>
                </a:solidFill>
              </a:rPr>
              <a:t>Centralized vs Decentralized vs Matrixed</a:t>
            </a:r>
            <a:endParaRPr dirty="0">
              <a:solidFill>
                <a:schemeClr val="accent2"/>
              </a:solidFill>
            </a:endParaRPr>
          </a:p>
          <a:p>
            <a:pPr marL="457200" lvl="0" indent="-330200" algn="l" rtl="0">
              <a:spcBef>
                <a:spcPts val="0"/>
              </a:spcBef>
              <a:spcAft>
                <a:spcPts val="0"/>
              </a:spcAft>
              <a:buClr>
                <a:schemeClr val="accent2"/>
              </a:buClr>
              <a:buSzPts val="1600"/>
              <a:buChar char="●"/>
            </a:pPr>
            <a:r>
              <a:rPr lang="en" dirty="0">
                <a:solidFill>
                  <a:schemeClr val="accent2"/>
                </a:solidFill>
              </a:rPr>
              <a:t>What does the Matrix Model help us do?</a:t>
            </a:r>
            <a:endParaRPr dirty="0">
              <a:solidFill>
                <a:schemeClr val="accent2"/>
              </a:solidFill>
            </a:endParaRPr>
          </a:p>
          <a:p>
            <a:pPr marL="457200" lvl="0" indent="-330200" algn="l" rtl="0">
              <a:spcBef>
                <a:spcPts val="0"/>
              </a:spcBef>
              <a:spcAft>
                <a:spcPts val="0"/>
              </a:spcAft>
              <a:buClr>
                <a:schemeClr val="accent2"/>
              </a:buClr>
              <a:buSzPts val="1600"/>
              <a:buChar char="●"/>
            </a:pPr>
            <a:r>
              <a:rPr lang="en" dirty="0">
                <a:solidFill>
                  <a:schemeClr val="accent2"/>
                </a:solidFill>
              </a:rPr>
              <a:t>A quick case study</a:t>
            </a:r>
            <a:endParaRPr dirty="0">
              <a:solidFill>
                <a:schemeClr val="accent2"/>
              </a:solidFill>
            </a:endParaRPr>
          </a:p>
          <a:p>
            <a:pPr marL="457200" lvl="0" indent="-330200" algn="l" rtl="0">
              <a:spcBef>
                <a:spcPts val="0"/>
              </a:spcBef>
              <a:spcAft>
                <a:spcPts val="0"/>
              </a:spcAft>
              <a:buClr>
                <a:schemeClr val="accent2"/>
              </a:buClr>
              <a:buSzPts val="1600"/>
              <a:buChar char="●"/>
            </a:pPr>
            <a:r>
              <a:rPr lang="en" dirty="0">
                <a:solidFill>
                  <a:schemeClr val="accent2"/>
                </a:solidFill>
              </a:rPr>
              <a:t>Shortcomings and challenges of the Matrix</a:t>
            </a:r>
            <a:endParaRPr dirty="0">
              <a:solidFill>
                <a:schemeClr val="accent2"/>
              </a:solidFill>
            </a:endParaRPr>
          </a:p>
          <a:p>
            <a:pPr marL="457200" lvl="0" indent="-330200" algn="l" rtl="0">
              <a:spcBef>
                <a:spcPts val="0"/>
              </a:spcBef>
              <a:spcAft>
                <a:spcPts val="0"/>
              </a:spcAft>
              <a:buClr>
                <a:schemeClr val="accent2"/>
              </a:buClr>
              <a:buSzPts val="1600"/>
              <a:buChar char="●"/>
            </a:pPr>
            <a:r>
              <a:rPr lang="en" dirty="0">
                <a:solidFill>
                  <a:schemeClr val="accent2"/>
                </a:solidFill>
              </a:rPr>
              <a:t>Mobilizing the Matrix</a:t>
            </a:r>
            <a:endParaRPr dirty="0">
              <a:solidFill>
                <a:schemeClr val="accent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5"/>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rmAutofit fontScale="90000"/>
          </a:bodyPr>
          <a:lstStyle/>
          <a:p>
            <a:r>
              <a:rPr lang="en" dirty="0"/>
              <a:t>Poll: </a:t>
            </a:r>
            <a:r>
              <a:rPr lang="en" b="0" dirty="0"/>
              <a:t>What tools, processes, technologies, or methodologies have helped you grow </a:t>
            </a:r>
            <a:r>
              <a:rPr lang="en" b="0" i="1" dirty="0"/>
              <a:t>your </a:t>
            </a:r>
            <a:r>
              <a:rPr lang="en" b="0"/>
              <a:t>HCD practice or your product practice? </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6"/>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r>
              <a:rPr lang="en" sz="2550" dirty="0"/>
              <a:t>Case study 1: v4 Solutions</a:t>
            </a:r>
            <a:endParaRPr sz="2570" dirty="0"/>
          </a:p>
        </p:txBody>
      </p:sp>
    </p:spTree>
    <p:extLst>
      <p:ext uri="{BB962C8B-B14F-4D97-AF65-F5344CB8AC3E}">
        <p14:creationId xmlns:p14="http://schemas.microsoft.com/office/powerpoint/2010/main" val="3545532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E5C8E6-15B2-8C26-CBB2-57159C2A4A1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32</a:t>
            </a:fld>
            <a:endParaRPr lang="en"/>
          </a:p>
        </p:txBody>
      </p:sp>
      <p:sp>
        <p:nvSpPr>
          <p:cNvPr id="3" name="Title 2">
            <a:extLst>
              <a:ext uri="{FF2B5EF4-FFF2-40B4-BE49-F238E27FC236}">
                <a16:creationId xmlns:a16="http://schemas.microsoft.com/office/drawing/2014/main" id="{72B9BD7A-2700-B098-A5D5-431A8B0767B6}"/>
              </a:ext>
            </a:extLst>
          </p:cNvPr>
          <p:cNvSpPr>
            <a:spLocks noGrp="1"/>
          </p:cNvSpPr>
          <p:nvPr>
            <p:ph type="title"/>
          </p:nvPr>
        </p:nvSpPr>
        <p:spPr/>
        <p:txBody>
          <a:bodyPr/>
          <a:lstStyle/>
          <a:p>
            <a:r>
              <a:rPr lang="en-US" dirty="0"/>
              <a:t>V4 is a pretty big deal for us...</a:t>
            </a:r>
          </a:p>
        </p:txBody>
      </p:sp>
      <p:sp>
        <p:nvSpPr>
          <p:cNvPr id="4" name="Text Placeholder 3">
            <a:extLst>
              <a:ext uri="{FF2B5EF4-FFF2-40B4-BE49-F238E27FC236}">
                <a16:creationId xmlns:a16="http://schemas.microsoft.com/office/drawing/2014/main" id="{E6548359-54C8-ABAC-44F6-391AF4A56A2F}"/>
              </a:ext>
            </a:extLst>
          </p:cNvPr>
          <p:cNvSpPr>
            <a:spLocks noGrp="1"/>
          </p:cNvSpPr>
          <p:nvPr>
            <p:ph type="body" idx="1"/>
          </p:nvPr>
        </p:nvSpPr>
        <p:spPr/>
        <p:txBody>
          <a:bodyPr>
            <a:noAutofit/>
          </a:bodyPr>
          <a:lstStyle/>
          <a:p>
            <a:r>
              <a:rPr lang="en-US" sz="2000" dirty="0"/>
              <a:t>It's the biggest data "layout" change in the history of T-MSIS</a:t>
            </a:r>
          </a:p>
          <a:p>
            <a:pPr>
              <a:lnSpc>
                <a:spcPct val="114999"/>
              </a:lnSpc>
            </a:pPr>
            <a:r>
              <a:rPr lang="en-US" sz="2000" dirty="0"/>
              <a:t>It makes state Medicaid data significantly more usable for our data consumers</a:t>
            </a:r>
          </a:p>
          <a:p>
            <a:pPr>
              <a:lnSpc>
                <a:spcPct val="114999"/>
              </a:lnSpc>
            </a:pPr>
            <a:r>
              <a:rPr lang="en-US" sz="2000" dirty="0"/>
              <a:t>It constitutes a big lift on the part of states to adopt this format</a:t>
            </a:r>
          </a:p>
          <a:p>
            <a:pPr>
              <a:lnSpc>
                <a:spcPct val="114999"/>
              </a:lnSpc>
            </a:pPr>
            <a:r>
              <a:rPr lang="en-US" sz="2000" dirty="0"/>
              <a:t>The program needs ideas to help states prioritize work, allocate resources, and accelerate adoption</a:t>
            </a:r>
          </a:p>
        </p:txBody>
      </p:sp>
    </p:spTree>
    <p:extLst>
      <p:ext uri="{BB962C8B-B14F-4D97-AF65-F5344CB8AC3E}">
        <p14:creationId xmlns:p14="http://schemas.microsoft.com/office/powerpoint/2010/main" val="3404271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33</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MESC was a major opportunity for us</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p:txBody>
          <a:bodyPr>
            <a:normAutofit/>
          </a:bodyPr>
          <a:lstStyle/>
          <a:p>
            <a:pPr marL="139700" indent="0">
              <a:lnSpc>
                <a:spcPct val="114999"/>
              </a:lnSpc>
              <a:buNone/>
            </a:pPr>
            <a:r>
              <a:rPr lang="en-US" sz="2000" dirty="0"/>
              <a:t>Prior to MESC:</a:t>
            </a:r>
          </a:p>
          <a:p>
            <a:pPr marL="139700" indent="0">
              <a:lnSpc>
                <a:spcPct val="114999"/>
              </a:lnSpc>
              <a:buNone/>
            </a:pPr>
            <a:endParaRPr lang="en-US" dirty="0"/>
          </a:p>
          <a:p>
            <a:pPr marL="425450" indent="-285750">
              <a:lnSpc>
                <a:spcPct val="114999"/>
              </a:lnSpc>
            </a:pPr>
            <a:r>
              <a:rPr lang="en-US" dirty="0"/>
              <a:t>HCD developed the top-5 user pain points to lead a workshop on.</a:t>
            </a:r>
          </a:p>
          <a:p>
            <a:pPr marL="425450" indent="-285750">
              <a:lnSpc>
                <a:spcPct val="114999"/>
              </a:lnSpc>
            </a:pPr>
            <a:r>
              <a:rPr lang="en-US" dirty="0"/>
              <a:t>Additionally, </a:t>
            </a:r>
            <a:r>
              <a:rPr lang="en-US" b="1" dirty="0"/>
              <a:t>HCD researchers on Team 4</a:t>
            </a:r>
            <a:r>
              <a:rPr lang="en-US" dirty="0"/>
              <a:t> worked closely with </a:t>
            </a:r>
            <a:r>
              <a:rPr lang="en-US" b="1" dirty="0"/>
              <a:t>data engineers on Team 2</a:t>
            </a:r>
            <a:r>
              <a:rPr lang="en-US" dirty="0"/>
              <a:t> to develop a v4-specific workshop to evaluate enablers and blockers for adoption efforts.</a:t>
            </a:r>
          </a:p>
          <a:p>
            <a:pPr marL="425450" indent="-285750">
              <a:lnSpc>
                <a:spcPct val="114999"/>
              </a:lnSpc>
            </a:pPr>
            <a:r>
              <a:rPr lang="en-US" dirty="0"/>
              <a:t>We came away with a </a:t>
            </a:r>
            <a:r>
              <a:rPr lang="en-US" b="1" dirty="0"/>
              <a:t>LOT </a:t>
            </a:r>
            <a:r>
              <a:rPr lang="en-US" dirty="0"/>
              <a:t>of data (much of it in </a:t>
            </a:r>
            <a:r>
              <a:rPr lang="en-US" i="1" dirty="0"/>
              <a:t>terrible </a:t>
            </a:r>
            <a:r>
              <a:rPr lang="en-US" dirty="0"/>
              <a:t>handwriting...)</a:t>
            </a:r>
          </a:p>
        </p:txBody>
      </p:sp>
      <p:pic>
        <p:nvPicPr>
          <p:cNvPr id="6" name="Picture 5">
            <a:extLst>
              <a:ext uri="{FF2B5EF4-FFF2-40B4-BE49-F238E27FC236}">
                <a16:creationId xmlns:a16="http://schemas.microsoft.com/office/drawing/2014/main" id="{44D098EA-57E5-42E6-C593-7A3E74091EDC}"/>
              </a:ext>
            </a:extLst>
          </p:cNvPr>
          <p:cNvPicPr>
            <a:picLocks noChangeAspect="1"/>
          </p:cNvPicPr>
          <p:nvPr/>
        </p:nvPicPr>
        <p:blipFill>
          <a:blip r:embed="rId3"/>
          <a:srcRect l="12186" t="15158" r="13391" b="15950"/>
          <a:stretch/>
        </p:blipFill>
        <p:spPr>
          <a:xfrm>
            <a:off x="4866112" y="1563916"/>
            <a:ext cx="3626487" cy="2760379"/>
          </a:xfrm>
          <a:prstGeom prst="rect">
            <a:avLst/>
          </a:prstGeom>
        </p:spPr>
      </p:pic>
    </p:spTree>
    <p:extLst>
      <p:ext uri="{BB962C8B-B14F-4D97-AF65-F5344CB8AC3E}">
        <p14:creationId xmlns:p14="http://schemas.microsoft.com/office/powerpoint/2010/main" val="35996080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34</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We worked across teams to synthesize</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a:xfrm>
            <a:off x="362625" y="1349325"/>
            <a:ext cx="3847901" cy="3212700"/>
          </a:xfrm>
        </p:spPr>
        <p:txBody>
          <a:bodyPr spcFirstLastPara="1" wrap="square" lIns="91425" tIns="91425" rIns="91425" bIns="91425" anchor="ctr" anchorCtr="0">
            <a:normAutofit/>
          </a:bodyPr>
          <a:lstStyle/>
          <a:p>
            <a:pPr marL="139700" indent="0">
              <a:lnSpc>
                <a:spcPct val="114999"/>
              </a:lnSpc>
              <a:buNone/>
            </a:pPr>
            <a:r>
              <a:rPr lang="en-US" sz="1600" dirty="0"/>
              <a:t>Working once again with </a:t>
            </a:r>
            <a:r>
              <a:rPr lang="en-US" sz="1600" b="1" dirty="0"/>
              <a:t>data engineers on Team 2</a:t>
            </a:r>
            <a:r>
              <a:rPr lang="en-US" sz="1600" dirty="0"/>
              <a:t>, </a:t>
            </a:r>
            <a:r>
              <a:rPr lang="en-US" sz="1600" b="1" dirty="0"/>
              <a:t>HCD researchers on Team 4</a:t>
            </a:r>
            <a:r>
              <a:rPr lang="en-US" sz="1600" dirty="0"/>
              <a:t> digitized and synthesized the feedback we received into several insights and key takeaways.</a:t>
            </a:r>
          </a:p>
        </p:txBody>
      </p:sp>
      <p:pic>
        <p:nvPicPr>
          <p:cNvPr id="5" name="Picture 4">
            <a:extLst>
              <a:ext uri="{FF2B5EF4-FFF2-40B4-BE49-F238E27FC236}">
                <a16:creationId xmlns:a16="http://schemas.microsoft.com/office/drawing/2014/main" id="{34E2DC22-64C9-5907-D2EB-F439A251E6C2}"/>
              </a:ext>
            </a:extLst>
          </p:cNvPr>
          <p:cNvPicPr>
            <a:picLocks noChangeAspect="1"/>
          </p:cNvPicPr>
          <p:nvPr/>
        </p:nvPicPr>
        <p:blipFill>
          <a:blip r:embed="rId2"/>
          <a:srcRect l="4018" r="4473" b="168"/>
          <a:stretch/>
        </p:blipFill>
        <p:spPr>
          <a:xfrm>
            <a:off x="4361089" y="1349640"/>
            <a:ext cx="4660065" cy="3011185"/>
          </a:xfrm>
          <a:prstGeom prst="rect">
            <a:avLst/>
          </a:prstGeom>
        </p:spPr>
      </p:pic>
    </p:spTree>
    <p:extLst>
      <p:ext uri="{BB962C8B-B14F-4D97-AF65-F5344CB8AC3E}">
        <p14:creationId xmlns:p14="http://schemas.microsoft.com/office/powerpoint/2010/main" val="22944399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35</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We developed a solutions workshop</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a:xfrm>
            <a:off x="362625" y="1317575"/>
            <a:ext cx="3578782" cy="3244450"/>
          </a:xfrm>
        </p:spPr>
        <p:txBody>
          <a:bodyPr spcFirstLastPara="1" wrap="square" lIns="91425" tIns="91425" rIns="91425" bIns="91425" anchor="ctr" anchorCtr="0">
            <a:normAutofit/>
          </a:bodyPr>
          <a:lstStyle/>
          <a:p>
            <a:pPr marL="139700" indent="0">
              <a:lnSpc>
                <a:spcPct val="114999"/>
              </a:lnSpc>
              <a:buNone/>
            </a:pPr>
            <a:r>
              <a:rPr lang="en-US" sz="1600" dirty="0"/>
              <a:t>Working closely with our program's </a:t>
            </a:r>
            <a:r>
              <a:rPr lang="en-US" sz="1600" b="1" dirty="0"/>
              <a:t>product Lead</a:t>
            </a:r>
            <a:r>
              <a:rPr lang="en-US" sz="1600" dirty="0"/>
              <a:t>, </a:t>
            </a:r>
            <a:r>
              <a:rPr lang="en-US" sz="1600" b="1" dirty="0"/>
              <a:t>HCD researchers on Team 4</a:t>
            </a:r>
            <a:r>
              <a:rPr lang="en-US" sz="1600" dirty="0"/>
              <a:t> developed a 2-session workshop to identify solutions we felt would be most effective, based on the goals we wanted to achieve.</a:t>
            </a:r>
          </a:p>
        </p:txBody>
      </p:sp>
      <p:pic>
        <p:nvPicPr>
          <p:cNvPr id="7" name="Picture 6">
            <a:extLst>
              <a:ext uri="{FF2B5EF4-FFF2-40B4-BE49-F238E27FC236}">
                <a16:creationId xmlns:a16="http://schemas.microsoft.com/office/drawing/2014/main" id="{ECD33D22-37DA-36CE-4905-9D3AC142AE77}"/>
              </a:ext>
            </a:extLst>
          </p:cNvPr>
          <p:cNvPicPr>
            <a:picLocks noChangeAspect="1"/>
          </p:cNvPicPr>
          <p:nvPr/>
        </p:nvPicPr>
        <p:blipFill>
          <a:blip r:embed="rId2"/>
          <a:stretch>
            <a:fillRect/>
          </a:stretch>
        </p:blipFill>
        <p:spPr>
          <a:xfrm>
            <a:off x="4054928" y="1451549"/>
            <a:ext cx="4966607" cy="3211044"/>
          </a:xfrm>
          <a:prstGeom prst="rect">
            <a:avLst/>
          </a:prstGeom>
        </p:spPr>
      </p:pic>
    </p:spTree>
    <p:extLst>
      <p:ext uri="{BB962C8B-B14F-4D97-AF65-F5344CB8AC3E}">
        <p14:creationId xmlns:p14="http://schemas.microsoft.com/office/powerpoint/2010/main" val="42316413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36</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We operationalized the work</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a:xfrm>
            <a:off x="250279" y="1349325"/>
            <a:ext cx="3684615" cy="3212700"/>
          </a:xfrm>
        </p:spPr>
        <p:txBody>
          <a:bodyPr spcFirstLastPara="1" wrap="square" lIns="91425" tIns="91425" rIns="91425" bIns="91425" anchor="ctr" anchorCtr="0">
            <a:normAutofit/>
          </a:bodyPr>
          <a:lstStyle/>
          <a:p>
            <a:pPr marL="139700" indent="0">
              <a:lnSpc>
                <a:spcPct val="114999"/>
              </a:lnSpc>
              <a:buNone/>
            </a:pPr>
            <a:r>
              <a:rPr lang="en-US" dirty="0"/>
              <a:t>Working with our </a:t>
            </a:r>
            <a:r>
              <a:rPr lang="en-US" b="1" dirty="0"/>
              <a:t>program's product lead</a:t>
            </a:r>
            <a:r>
              <a:rPr lang="en-US" dirty="0"/>
              <a:t> as well as </a:t>
            </a:r>
            <a:r>
              <a:rPr lang="en-US" b="1" dirty="0"/>
              <a:t>cross-functional partners on Team 4</a:t>
            </a:r>
            <a:r>
              <a:rPr lang="en-US" dirty="0"/>
              <a:t>, we were able to build out a roadmap for the most critical work we identified, incorporate it responsibly into our workplan, and identify partners across the program who could support.</a:t>
            </a:r>
          </a:p>
        </p:txBody>
      </p:sp>
      <p:pic>
        <p:nvPicPr>
          <p:cNvPr id="6" name="Picture 5">
            <a:extLst>
              <a:ext uri="{FF2B5EF4-FFF2-40B4-BE49-F238E27FC236}">
                <a16:creationId xmlns:a16="http://schemas.microsoft.com/office/drawing/2014/main" id="{5A9FEECF-95CC-16EA-BC73-D77D3CD781AA}"/>
              </a:ext>
            </a:extLst>
          </p:cNvPr>
          <p:cNvPicPr>
            <a:picLocks noChangeAspect="1"/>
          </p:cNvPicPr>
          <p:nvPr/>
        </p:nvPicPr>
        <p:blipFill>
          <a:blip r:embed="rId2"/>
          <a:stretch>
            <a:fillRect/>
          </a:stretch>
        </p:blipFill>
        <p:spPr>
          <a:xfrm>
            <a:off x="4005385" y="1350851"/>
            <a:ext cx="5016500" cy="2983991"/>
          </a:xfrm>
          <a:prstGeom prst="rect">
            <a:avLst/>
          </a:prstGeom>
        </p:spPr>
      </p:pic>
    </p:spTree>
    <p:extLst>
      <p:ext uri="{BB962C8B-B14F-4D97-AF65-F5344CB8AC3E}">
        <p14:creationId xmlns:p14="http://schemas.microsoft.com/office/powerpoint/2010/main" val="2668922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37</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How was the Matrix helpful here?</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a:xfrm>
            <a:off x="362625" y="1349325"/>
            <a:ext cx="8379079" cy="3212700"/>
          </a:xfrm>
        </p:spPr>
        <p:txBody>
          <a:bodyPr spcFirstLastPara="1" wrap="square" lIns="91425" tIns="91425" rIns="91425" bIns="91425" anchor="ctr" anchorCtr="0">
            <a:normAutofit/>
          </a:bodyPr>
          <a:lstStyle/>
          <a:p>
            <a:pPr marL="425450" indent="-285750">
              <a:lnSpc>
                <a:spcPct val="114999"/>
              </a:lnSpc>
            </a:pPr>
            <a:r>
              <a:rPr lang="en-US" sz="1600" b="1" dirty="0"/>
              <a:t>Flexibility</a:t>
            </a:r>
            <a:br>
              <a:rPr lang="en-US" sz="1600" dirty="0"/>
            </a:br>
            <a:r>
              <a:rPr lang="en-US" sz="1600" dirty="0"/>
              <a:t>While this initiative began at the program/practice level, we were able to engage product teams at critical points to drive the work using the domain knowledge and expertise of SMEs across the program.</a:t>
            </a:r>
            <a:endParaRPr lang="en-US" sz="1600"/>
          </a:p>
          <a:p>
            <a:pPr marL="425450" indent="-285750">
              <a:lnSpc>
                <a:spcPct val="114999"/>
              </a:lnSpc>
            </a:pPr>
            <a:endParaRPr lang="en-US" sz="1600" b="1" dirty="0"/>
          </a:p>
          <a:p>
            <a:pPr marL="425450" indent="-285750">
              <a:lnSpc>
                <a:spcPct val="114999"/>
              </a:lnSpc>
            </a:pPr>
            <a:r>
              <a:rPr lang="en-US" sz="1600" b="1" dirty="0"/>
              <a:t>Follow through &amp; operationalization</a:t>
            </a:r>
            <a:br>
              <a:rPr lang="en-US" sz="1600" dirty="0"/>
            </a:br>
            <a:r>
              <a:rPr lang="en-US" sz="1600" dirty="0"/>
              <a:t>The outcome is a program-approved disposition of work that is rooted in direct user feedback. This work is co-owned by cross-functional teams, and officially incorporated into our product roadmap.</a:t>
            </a:r>
            <a:endParaRPr lang="en-US"/>
          </a:p>
        </p:txBody>
      </p:sp>
    </p:spTree>
    <p:extLst>
      <p:ext uri="{BB962C8B-B14F-4D97-AF65-F5344CB8AC3E}">
        <p14:creationId xmlns:p14="http://schemas.microsoft.com/office/powerpoint/2010/main" val="11930360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6"/>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r>
              <a:rPr lang="en" sz="2550" dirty="0"/>
              <a:t>Case study 2: Driving solutions when content strategy exposes problems</a:t>
            </a:r>
            <a:endParaRPr sz="255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Clr>
                <a:srgbClr val="000000"/>
              </a:buClr>
              <a:buSzPts val="1300"/>
              <a:buFont typeface="Arial"/>
              <a:buNone/>
            </a:pPr>
            <a:fld id="{00000000-1234-1234-1234-123412341234}" type="slidenum">
              <a:rPr lang="en"/>
              <a:t>39</a:t>
            </a:fld>
            <a:endParaRPr/>
          </a:p>
        </p:txBody>
      </p:sp>
      <p:sp>
        <p:nvSpPr>
          <p:cNvPr id="361" name="Google Shape;361;p47"/>
          <p:cNvSpPr txBox="1">
            <a:spLocks noGrp="1"/>
          </p:cNvSpPr>
          <p:nvPr>
            <p:ph type="title"/>
          </p:nvPr>
        </p:nvSpPr>
        <p:spPr>
          <a:xfrm>
            <a:off x="228601" y="493775"/>
            <a:ext cx="2210400" cy="131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970"/>
              <a:t>We needed users to be able to find this</a:t>
            </a:r>
            <a:endParaRPr sz="1970"/>
          </a:p>
        </p:txBody>
      </p:sp>
      <p:pic>
        <p:nvPicPr>
          <p:cNvPr id="362" name="Google Shape;362;p47"/>
          <p:cNvPicPr preferRelativeResize="0"/>
          <p:nvPr/>
        </p:nvPicPr>
        <p:blipFill>
          <a:blip r:embed="rId3">
            <a:alphaModFix/>
          </a:blip>
          <a:stretch>
            <a:fillRect/>
          </a:stretch>
        </p:blipFill>
        <p:spPr>
          <a:xfrm>
            <a:off x="3768111" y="0"/>
            <a:ext cx="3975988"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2"/>
          <p:cNvSpPr txBox="1">
            <a:spLocks noGrp="1"/>
          </p:cNvSpPr>
          <p:nvPr>
            <p:ph type="title"/>
          </p:nvPr>
        </p:nvSpPr>
        <p:spPr>
          <a:xfrm>
            <a:off x="849450" y="1605100"/>
            <a:ext cx="7445100" cy="1720200"/>
          </a:xfrm>
          <a:prstGeom prst="rect">
            <a:avLst/>
          </a:prstGeom>
        </p:spPr>
        <p:txBody>
          <a:bodyPr spcFirstLastPara="1" wrap="square" lIns="91425" tIns="91425" rIns="91425" bIns="91425" anchor="ctr" anchorCtr="0">
            <a:normAutofit/>
          </a:bodyPr>
          <a:lstStyle/>
          <a:p>
            <a:r>
              <a:rPr lang="en" dirty="0"/>
              <a:t>What does HCD on T-MSIS look like?</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pic>
        <p:nvPicPr>
          <p:cNvPr id="367" name="Google Shape;367;p48"/>
          <p:cNvPicPr preferRelativeResize="0"/>
          <p:nvPr/>
        </p:nvPicPr>
        <p:blipFill>
          <a:blip r:embed="rId3">
            <a:alphaModFix/>
          </a:blip>
          <a:stretch>
            <a:fillRect/>
          </a:stretch>
        </p:blipFill>
        <p:spPr>
          <a:xfrm>
            <a:off x="8434" y="156263"/>
            <a:ext cx="9127127" cy="4830976"/>
          </a:xfrm>
          <a:prstGeom prst="rect">
            <a:avLst/>
          </a:prstGeom>
          <a:noFill/>
          <a:ln>
            <a:noFill/>
          </a:ln>
        </p:spPr>
      </p:pic>
      <p:cxnSp>
        <p:nvCxnSpPr>
          <p:cNvPr id="368" name="Google Shape;368;p48"/>
          <p:cNvCxnSpPr/>
          <p:nvPr/>
        </p:nvCxnSpPr>
        <p:spPr>
          <a:xfrm>
            <a:off x="7480400" y="1395900"/>
            <a:ext cx="1166100" cy="0"/>
          </a:xfrm>
          <a:prstGeom prst="straightConnector1">
            <a:avLst/>
          </a:prstGeom>
          <a:noFill/>
          <a:ln w="38100" cap="flat" cmpd="sng">
            <a:solidFill>
              <a:srgbClr val="FF0000"/>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
                                        </p:tgtEl>
                                        <p:attrNameLst>
                                          <p:attrName>style.visibility</p:attrName>
                                        </p:attrNameLst>
                                      </p:cBhvr>
                                      <p:to>
                                        <p:strVal val="visible"/>
                                      </p:to>
                                    </p:set>
                                    <p:animEffect transition="in" filter="fade">
                                      <p:cBhvr>
                                        <p:cTn id="7" dur="1000"/>
                                        <p:tgtEl>
                                          <p:spTgt spid="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4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fld id="{00000000-1234-1234-1234-123412341234}" type="slidenum">
              <a:rPr lang="en"/>
              <a:t>41</a:t>
            </a:fld>
            <a:endParaRPr/>
          </a:p>
        </p:txBody>
      </p:sp>
      <p:sp>
        <p:nvSpPr>
          <p:cNvPr id="374" name="Google Shape;374;p49"/>
          <p:cNvSpPr txBox="1">
            <a:spLocks noGrp="1"/>
          </p:cNvSpPr>
          <p:nvPr>
            <p:ph type="title"/>
          </p:nvPr>
        </p:nvSpPr>
        <p:spPr>
          <a:xfrm>
            <a:off x="228601" y="594900"/>
            <a:ext cx="2210400" cy="131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970"/>
              <a:t>How do you communicate this to users?</a:t>
            </a:r>
            <a:endParaRPr sz="1970"/>
          </a:p>
        </p:txBody>
      </p:sp>
      <p:pic>
        <p:nvPicPr>
          <p:cNvPr id="375" name="Google Shape;375;p49"/>
          <p:cNvPicPr preferRelativeResize="0"/>
          <p:nvPr/>
        </p:nvPicPr>
        <p:blipFill>
          <a:blip r:embed="rId3">
            <a:alphaModFix/>
          </a:blip>
          <a:stretch>
            <a:fillRect/>
          </a:stretch>
        </p:blipFill>
        <p:spPr>
          <a:xfrm>
            <a:off x="3225450" y="0"/>
            <a:ext cx="528501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5"/>
                                        </p:tgtEl>
                                        <p:attrNameLst>
                                          <p:attrName>style.visibility</p:attrName>
                                        </p:attrNameLst>
                                      </p:cBhvr>
                                      <p:to>
                                        <p:strVal val="visible"/>
                                      </p:to>
                                    </p:set>
                                    <p:animEffect transition="in" filter="fade">
                                      <p:cBhvr>
                                        <p:cTn id="7" dur="1000"/>
                                        <p:tgtEl>
                                          <p:spTgt spid="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fld id="{00000000-1234-1234-1234-123412341234}" type="slidenum">
              <a:rPr lang="en"/>
              <a:t>42</a:t>
            </a:fld>
            <a:endParaRPr/>
          </a:p>
        </p:txBody>
      </p:sp>
      <p:sp>
        <p:nvSpPr>
          <p:cNvPr id="386" name="Google Shape;386;p51"/>
          <p:cNvSpPr txBox="1">
            <a:spLocks noGrp="1"/>
          </p:cNvSpPr>
          <p:nvPr>
            <p:ph type="title"/>
          </p:nvPr>
        </p:nvSpPr>
        <p:spPr>
          <a:xfrm>
            <a:off x="228600" y="594900"/>
            <a:ext cx="2210400" cy="309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1470"/>
              <a:t>By uncovering a specific challenge at the product level, we were able to elevate it to the practice level, then work with another product team on an implementation plan.</a:t>
            </a:r>
            <a:endParaRPr sz="1470"/>
          </a:p>
        </p:txBody>
      </p:sp>
      <p:pic>
        <p:nvPicPr>
          <p:cNvPr id="387" name="Google Shape;387;p51"/>
          <p:cNvPicPr preferRelativeResize="0"/>
          <p:nvPr/>
        </p:nvPicPr>
        <p:blipFill>
          <a:blip r:embed="rId3">
            <a:alphaModFix/>
          </a:blip>
          <a:stretch>
            <a:fillRect/>
          </a:stretch>
        </p:blipFill>
        <p:spPr>
          <a:xfrm>
            <a:off x="3010176" y="349225"/>
            <a:ext cx="5865631" cy="4445048"/>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fld id="{00000000-1234-1234-1234-123412341234}" type="slidenum">
              <a:rPr lang="en"/>
              <a:t>43</a:t>
            </a:fld>
            <a:endParaRPr/>
          </a:p>
        </p:txBody>
      </p:sp>
      <p:sp>
        <p:nvSpPr>
          <p:cNvPr id="393" name="Google Shape;393;p52"/>
          <p:cNvSpPr txBox="1">
            <a:spLocks noGrp="1"/>
          </p:cNvSpPr>
          <p:nvPr>
            <p:ph type="title"/>
          </p:nvPr>
        </p:nvSpPr>
        <p:spPr>
          <a:xfrm>
            <a:off x="228601" y="282875"/>
            <a:ext cx="2210400" cy="3642976"/>
          </a:xfrm>
          <a:prstGeom prst="rect">
            <a:avLst/>
          </a:prstGeom>
        </p:spPr>
        <p:txBody>
          <a:bodyPr spcFirstLastPara="1" wrap="square" lIns="91425" tIns="91425" rIns="91425" bIns="91425" anchor="t" anchorCtr="0">
            <a:noAutofit/>
          </a:bodyPr>
          <a:lstStyle/>
          <a:p>
            <a:pPr>
              <a:buSzPts val="990"/>
            </a:pPr>
            <a:r>
              <a:rPr lang="en" sz="1250" dirty="0"/>
              <a:t>We are implementing a global footer to make it easy to refer users to critical documentation from anywhere on the site.</a:t>
            </a:r>
            <a:br>
              <a:rPr lang="en" sz="1250" dirty="0"/>
            </a:br>
            <a:br>
              <a:rPr lang="en" sz="1250" dirty="0"/>
            </a:br>
            <a:r>
              <a:rPr lang="en" sz="1250" dirty="0"/>
              <a:t>This was a low-risk design proposal based on first-principals and our own observations. </a:t>
            </a:r>
            <a:br>
              <a:rPr lang="en" sz="1250" dirty="0"/>
            </a:br>
            <a:br>
              <a:rPr lang="en" sz="1250" dirty="0"/>
            </a:br>
            <a:r>
              <a:rPr lang="en" sz="1250" dirty="0"/>
              <a:t>By adding key content that is available globally, we can more easily drive users to the information they need.</a:t>
            </a:r>
            <a:br>
              <a:rPr lang="en" sz="1250" dirty="0"/>
            </a:br>
            <a:br>
              <a:rPr lang="en" sz="1250" dirty="0"/>
            </a:br>
            <a:endParaRPr lang="en" sz="1250" dirty="0"/>
          </a:p>
        </p:txBody>
      </p:sp>
      <p:pic>
        <p:nvPicPr>
          <p:cNvPr id="394" name="Google Shape;394;p52"/>
          <p:cNvPicPr preferRelativeResize="0"/>
          <p:nvPr/>
        </p:nvPicPr>
        <p:blipFill rotWithShape="1">
          <a:blip r:embed="rId3">
            <a:alphaModFix/>
          </a:blip>
          <a:srcRect t="33717"/>
          <a:stretch/>
        </p:blipFill>
        <p:spPr>
          <a:xfrm>
            <a:off x="3361721" y="10964"/>
            <a:ext cx="4852055" cy="5121577"/>
          </a:xfrm>
          <a:prstGeom prst="rect">
            <a:avLst/>
          </a:prstGeom>
          <a:noFill/>
          <a:ln>
            <a:noFill/>
          </a:ln>
        </p:spPr>
      </p:pic>
      <p:sp>
        <p:nvSpPr>
          <p:cNvPr id="3" name="TextBox 2">
            <a:extLst>
              <a:ext uri="{FF2B5EF4-FFF2-40B4-BE49-F238E27FC236}">
                <a16:creationId xmlns:a16="http://schemas.microsoft.com/office/drawing/2014/main" id="{4BA0D4CD-C259-5A3C-F7B5-F55E270F08DD}"/>
              </a:ext>
            </a:extLst>
          </p:cNvPr>
          <p:cNvSpPr txBox="1"/>
          <p:nvPr/>
        </p:nvSpPr>
        <p:spPr>
          <a:xfrm>
            <a:off x="6797201" y="-1"/>
            <a:ext cx="2346797" cy="276999"/>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i="1" dirty="0">
                <a:solidFill>
                  <a:srgbClr val="FFFFFF"/>
                </a:solidFill>
                <a:latin typeface="Open Sans"/>
                <a:ea typeface="Open Sans"/>
                <a:cs typeface="Open Sans"/>
              </a:rPr>
              <a:t>Future/proposed concept</a:t>
            </a:r>
            <a:endParaRPr lang="en-US" sz="1200" dirty="0">
              <a:solidFill>
                <a:srgbClr val="FFFFFF"/>
              </a:solidFill>
              <a:latin typeface="Open Sans"/>
              <a:ea typeface="Open Sans"/>
              <a:cs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29082-FCDC-2FC2-208C-12042C2049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44</a:t>
            </a:fld>
            <a:endParaRPr lang="en"/>
          </a:p>
        </p:txBody>
      </p:sp>
      <p:sp>
        <p:nvSpPr>
          <p:cNvPr id="3" name="Title 2">
            <a:extLst>
              <a:ext uri="{FF2B5EF4-FFF2-40B4-BE49-F238E27FC236}">
                <a16:creationId xmlns:a16="http://schemas.microsoft.com/office/drawing/2014/main" id="{28E40C59-3CED-102D-ACA5-E22E7603D279}"/>
              </a:ext>
            </a:extLst>
          </p:cNvPr>
          <p:cNvSpPr>
            <a:spLocks noGrp="1"/>
          </p:cNvSpPr>
          <p:nvPr>
            <p:ph type="title"/>
          </p:nvPr>
        </p:nvSpPr>
        <p:spPr/>
        <p:txBody>
          <a:bodyPr/>
          <a:lstStyle/>
          <a:p>
            <a:r>
              <a:rPr lang="en-US" dirty="0"/>
              <a:t>How was the Matrix helpful here?</a:t>
            </a:r>
          </a:p>
        </p:txBody>
      </p:sp>
      <p:sp>
        <p:nvSpPr>
          <p:cNvPr id="4" name="Text Placeholder 3">
            <a:extLst>
              <a:ext uri="{FF2B5EF4-FFF2-40B4-BE49-F238E27FC236}">
                <a16:creationId xmlns:a16="http://schemas.microsoft.com/office/drawing/2014/main" id="{2C985E69-E668-CEFC-695B-ECA7B7437028}"/>
              </a:ext>
            </a:extLst>
          </p:cNvPr>
          <p:cNvSpPr>
            <a:spLocks noGrp="1"/>
          </p:cNvSpPr>
          <p:nvPr>
            <p:ph type="body" idx="1"/>
          </p:nvPr>
        </p:nvSpPr>
        <p:spPr>
          <a:xfrm>
            <a:off x="362625" y="1349325"/>
            <a:ext cx="8379079" cy="3212700"/>
          </a:xfrm>
        </p:spPr>
        <p:txBody>
          <a:bodyPr spcFirstLastPara="1" wrap="square" lIns="91425" tIns="91425" rIns="91425" bIns="91425" anchor="ctr" anchorCtr="0">
            <a:normAutofit/>
          </a:bodyPr>
          <a:lstStyle/>
          <a:p>
            <a:pPr marL="425450" indent="-285750">
              <a:lnSpc>
                <a:spcPct val="114999"/>
              </a:lnSpc>
            </a:pPr>
            <a:r>
              <a:rPr lang="en-US" sz="1600" b="1" dirty="0"/>
              <a:t>Escalating problems to the practice level</a:t>
            </a:r>
            <a:br>
              <a:rPr lang="en-US" sz="1600" dirty="0"/>
            </a:br>
            <a:r>
              <a:rPr lang="en-US" sz="1600" dirty="0"/>
              <a:t>HCD practitioners with deep knowledge of the problem were able to bring an issue to the wider team, where we could triage it and determine how to address it as part of already-planned work.</a:t>
            </a:r>
          </a:p>
          <a:p>
            <a:pPr marL="425450" indent="-285750">
              <a:lnSpc>
                <a:spcPct val="114999"/>
              </a:lnSpc>
            </a:pPr>
            <a:endParaRPr lang="en-US" sz="1600" b="1" dirty="0"/>
          </a:p>
          <a:p>
            <a:pPr marL="425450" indent="-285750">
              <a:lnSpc>
                <a:spcPct val="114999"/>
              </a:lnSpc>
            </a:pPr>
            <a:r>
              <a:rPr lang="en-US" sz="1600" b="1" dirty="0"/>
              <a:t>Routing work to the right team</a:t>
            </a:r>
            <a:br>
              <a:rPr lang="en-US" sz="1600" dirty="0"/>
            </a:br>
            <a:r>
              <a:rPr lang="en-US" sz="1600" dirty="0"/>
              <a:t>Practitioners on Team 4 aren't on the team that could address this problem. By escalating the issue, however, we were able to bring it to the product owner on the appropriate team, and get it incorporated into our product roadmap.</a:t>
            </a:r>
          </a:p>
        </p:txBody>
      </p:sp>
    </p:spTree>
    <p:extLst>
      <p:ext uri="{BB962C8B-B14F-4D97-AF65-F5344CB8AC3E}">
        <p14:creationId xmlns:p14="http://schemas.microsoft.com/office/powerpoint/2010/main" val="26253255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53"/>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570"/>
              <a:t>The Matrix is awesome but…</a:t>
            </a:r>
            <a:endParaRPr sz="257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4"/>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570"/>
              <a:t>…It’s not all sunshine and rainbows 🌞🌈</a:t>
            </a:r>
            <a:endParaRPr sz="257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47</a:t>
            </a:fld>
            <a:endParaRPr/>
          </a:p>
        </p:txBody>
      </p:sp>
      <p:sp>
        <p:nvSpPr>
          <p:cNvPr id="410" name="Google Shape;410;p55"/>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990"/>
              <a:buNone/>
            </a:pPr>
            <a:r>
              <a:rPr lang="en" sz="3200"/>
              <a:t>The matrix can be tough on practitioners</a:t>
            </a:r>
            <a:endParaRPr sz="3200"/>
          </a:p>
        </p:txBody>
      </p:sp>
      <p:sp>
        <p:nvSpPr>
          <p:cNvPr id="411" name="Google Shape;411;p55"/>
          <p:cNvSpPr txBox="1"/>
          <p:nvPr/>
        </p:nvSpPr>
        <p:spPr>
          <a:xfrm>
            <a:off x="2212136" y="2590471"/>
            <a:ext cx="6071984" cy="646787"/>
          </a:xfrm>
          <a:prstGeom prst="rect">
            <a:avLst/>
          </a:prstGeom>
          <a:noFill/>
          <a:ln>
            <a:noFill/>
          </a:ln>
        </p:spPr>
        <p:txBody>
          <a:bodyPr spcFirstLastPara="1" wrap="square" lIns="91425" tIns="91425" rIns="91425" bIns="91425" anchor="t" anchorCtr="0">
            <a:spAutoFit/>
          </a:bodyPr>
          <a:lstStyle/>
          <a:p>
            <a:pPr>
              <a:buSzPts val="1100"/>
            </a:pPr>
            <a:r>
              <a:rPr lang="en" sz="1600" b="1" dirty="0">
                <a:latin typeface="Open Sans"/>
                <a:ea typeface="Open Sans"/>
                <a:cs typeface="Open Sans"/>
                <a:sym typeface="Open Sans"/>
              </a:rPr>
              <a:t>2 – You may end up with a </a:t>
            </a:r>
            <a:r>
              <a:rPr lang="en" sz="1600" b="1" dirty="0" err="1">
                <a:latin typeface="Open Sans"/>
                <a:ea typeface="Open Sans"/>
                <a:cs typeface="Open Sans"/>
                <a:sym typeface="Open Sans"/>
              </a:rPr>
              <a:t>lotttttt</a:t>
            </a:r>
            <a:r>
              <a:rPr lang="en" sz="1600" b="1" dirty="0">
                <a:latin typeface="Open Sans"/>
                <a:ea typeface="Open Sans"/>
                <a:cs typeface="Open Sans"/>
                <a:sym typeface="Open Sans"/>
              </a:rPr>
              <a:t> of meetings</a:t>
            </a:r>
            <a:endParaRPr lang="en-US" sz="1600" dirty="0">
              <a:latin typeface="Open Sans"/>
              <a:ea typeface="Open Sans"/>
              <a:cs typeface="Open Sans"/>
            </a:endParaRPr>
          </a:p>
          <a:p>
            <a:pPr marL="0" lvl="0" indent="0" algn="l">
              <a:spcBef>
                <a:spcPts val="0"/>
              </a:spcBef>
              <a:spcAft>
                <a:spcPts val="0"/>
              </a:spcAft>
              <a:buSzPts val="1100"/>
              <a:buFont typeface="Arial"/>
              <a:buNone/>
            </a:pPr>
            <a:r>
              <a:rPr lang="en" sz="1300" dirty="0">
                <a:latin typeface="Open Sans"/>
                <a:ea typeface="Open Sans"/>
                <a:cs typeface="Open Sans"/>
                <a:sym typeface="Open Sans"/>
              </a:rPr>
              <a:t>Team ceremonies plus HCD practice meetings. </a:t>
            </a:r>
            <a:endParaRPr sz="1300">
              <a:latin typeface="Open Sans"/>
              <a:ea typeface="Open Sans"/>
              <a:cs typeface="Open Sans"/>
            </a:endParaRPr>
          </a:p>
        </p:txBody>
      </p:sp>
      <p:sp>
        <p:nvSpPr>
          <p:cNvPr id="412" name="Google Shape;412;p55"/>
          <p:cNvSpPr txBox="1"/>
          <p:nvPr/>
        </p:nvSpPr>
        <p:spPr>
          <a:xfrm>
            <a:off x="2212136" y="1549400"/>
            <a:ext cx="6077276" cy="630912"/>
          </a:xfrm>
          <a:prstGeom prst="rect">
            <a:avLst/>
          </a:prstGeom>
          <a:noFill/>
          <a:ln>
            <a:noFill/>
          </a:ln>
        </p:spPr>
        <p:txBody>
          <a:bodyPr spcFirstLastPara="1" wrap="square" lIns="91425" tIns="91425" rIns="91425" bIns="91425" anchor="t" anchorCtr="0">
            <a:spAutoFit/>
          </a:bodyPr>
          <a:lstStyle/>
          <a:p>
            <a:r>
              <a:rPr lang="en" sz="1600" b="1" dirty="0">
                <a:latin typeface="Open Sans"/>
                <a:ea typeface="Open Sans"/>
                <a:cs typeface="Open Sans"/>
                <a:sym typeface="Open Sans"/>
              </a:rPr>
              <a:t>1 – You may feel as if you have two “families”</a:t>
            </a:r>
            <a:r>
              <a:rPr lang="en" sz="1600" dirty="0">
                <a:latin typeface="Open Sans"/>
                <a:ea typeface="Open Sans"/>
                <a:cs typeface="Open Sans"/>
                <a:sym typeface="Open Sans"/>
              </a:rPr>
              <a:t> </a:t>
            </a:r>
            <a:endParaRPr lang="en-US" sz="1600" b="1">
              <a:latin typeface="Open Sans"/>
              <a:ea typeface="Open Sans"/>
              <a:cs typeface="Open Sans"/>
            </a:endParaRPr>
          </a:p>
          <a:p>
            <a:pPr marL="0" lvl="0" indent="0" algn="l">
              <a:spcBef>
                <a:spcPts val="0"/>
              </a:spcBef>
              <a:spcAft>
                <a:spcPts val="0"/>
              </a:spcAft>
              <a:buNone/>
            </a:pPr>
            <a:r>
              <a:rPr lang="en" sz="1300" dirty="0">
                <a:latin typeface="Open Sans"/>
                <a:ea typeface="Open Sans"/>
                <a:cs typeface="Open Sans"/>
                <a:sym typeface="Open Sans"/>
              </a:rPr>
              <a:t>which can make them feel disconnected from both teams.</a:t>
            </a:r>
            <a:endParaRPr sz="1300" b="1" dirty="0">
              <a:latin typeface="Open Sans"/>
              <a:ea typeface="Open Sans"/>
              <a:cs typeface="Open Sans"/>
            </a:endParaRPr>
          </a:p>
        </p:txBody>
      </p:sp>
      <p:sp>
        <p:nvSpPr>
          <p:cNvPr id="413" name="Google Shape;413;p55"/>
          <p:cNvSpPr txBox="1"/>
          <p:nvPr/>
        </p:nvSpPr>
        <p:spPr>
          <a:xfrm>
            <a:off x="2212136" y="3653692"/>
            <a:ext cx="6299725" cy="830966"/>
          </a:xfrm>
          <a:prstGeom prst="rect">
            <a:avLst/>
          </a:prstGeom>
          <a:noFill/>
          <a:ln>
            <a:noFill/>
          </a:ln>
        </p:spPr>
        <p:txBody>
          <a:bodyPr spcFirstLastPara="1" wrap="square" lIns="91425" tIns="91425" rIns="91425" bIns="91425" anchor="t" anchorCtr="0">
            <a:spAutoFit/>
          </a:bodyPr>
          <a:lstStyle/>
          <a:p>
            <a:pPr>
              <a:buSzPts val="1100"/>
            </a:pPr>
            <a:r>
              <a:rPr lang="en" sz="1600" b="1" dirty="0">
                <a:latin typeface="Open Sans"/>
                <a:ea typeface="Open Sans"/>
                <a:cs typeface="Open Sans"/>
                <a:sym typeface="Open Sans"/>
              </a:rPr>
              <a:t>3 –</a:t>
            </a:r>
            <a:r>
              <a:rPr lang="en" sz="1600" dirty="0">
                <a:latin typeface="Open Sans"/>
                <a:ea typeface="Open Sans"/>
                <a:cs typeface="Open Sans"/>
                <a:sym typeface="Open Sans"/>
              </a:rPr>
              <a:t> </a:t>
            </a:r>
            <a:r>
              <a:rPr lang="en" sz="1600" b="1" dirty="0">
                <a:latin typeface="Open Sans"/>
                <a:ea typeface="Open Sans"/>
                <a:cs typeface="Open Sans"/>
                <a:sym typeface="Open Sans"/>
              </a:rPr>
              <a:t>You may encounter extra steps to delivery</a:t>
            </a:r>
            <a:endParaRPr lang="en-US" sz="1300" dirty="0">
              <a:latin typeface="Open Sans"/>
              <a:ea typeface="Open Sans"/>
              <a:cs typeface="Open Sans"/>
              <a:sym typeface="Open Sans"/>
            </a:endParaRPr>
          </a:p>
          <a:p>
            <a:pPr>
              <a:buSzPts val="1100"/>
            </a:pPr>
            <a:r>
              <a:rPr lang="en" sz="1300" dirty="0">
                <a:latin typeface="Open Sans"/>
                <a:ea typeface="Open Sans"/>
                <a:cs typeface="Open Sans"/>
                <a:sym typeface="Open Sans"/>
              </a:rPr>
              <a:t>Work gets reviewed and approved at the practice level in addition to the product team level.</a:t>
            </a:r>
            <a:endParaRPr lang="en-US" sz="1300">
              <a:latin typeface="Open Sans"/>
              <a:ea typeface="Open Sans"/>
              <a:cs typeface="Open Sans"/>
            </a:endParaRPr>
          </a:p>
        </p:txBody>
      </p:sp>
      <p:pic>
        <p:nvPicPr>
          <p:cNvPr id="414" name="Google Shape;414;p55"/>
          <p:cNvPicPr preferRelativeResize="0"/>
          <p:nvPr/>
        </p:nvPicPr>
        <p:blipFill>
          <a:blip r:embed="rId3">
            <a:alphaModFix/>
          </a:blip>
          <a:stretch>
            <a:fillRect/>
          </a:stretch>
        </p:blipFill>
        <p:spPr>
          <a:xfrm>
            <a:off x="838183" y="1169400"/>
            <a:ext cx="1196888" cy="1196888"/>
          </a:xfrm>
          <a:prstGeom prst="rect">
            <a:avLst/>
          </a:prstGeom>
          <a:noFill/>
          <a:ln>
            <a:noFill/>
          </a:ln>
        </p:spPr>
      </p:pic>
      <p:pic>
        <p:nvPicPr>
          <p:cNvPr id="415" name="Google Shape;415;p55"/>
          <p:cNvPicPr preferRelativeResize="0"/>
          <p:nvPr/>
        </p:nvPicPr>
        <p:blipFill>
          <a:blip r:embed="rId4">
            <a:alphaModFix/>
          </a:blip>
          <a:stretch>
            <a:fillRect/>
          </a:stretch>
        </p:blipFill>
        <p:spPr>
          <a:xfrm>
            <a:off x="981058" y="2537100"/>
            <a:ext cx="905850" cy="769997"/>
          </a:xfrm>
          <a:prstGeom prst="rect">
            <a:avLst/>
          </a:prstGeom>
          <a:noFill/>
          <a:ln>
            <a:noFill/>
          </a:ln>
        </p:spPr>
      </p:pic>
      <p:pic>
        <p:nvPicPr>
          <p:cNvPr id="416" name="Google Shape;416;p55"/>
          <p:cNvPicPr preferRelativeResize="0"/>
          <p:nvPr/>
        </p:nvPicPr>
        <p:blipFill>
          <a:blip r:embed="rId5">
            <a:alphaModFix/>
          </a:blip>
          <a:stretch>
            <a:fillRect/>
          </a:stretch>
        </p:blipFill>
        <p:spPr>
          <a:xfrm>
            <a:off x="981058" y="3628050"/>
            <a:ext cx="905850" cy="92175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48</a:t>
            </a:fld>
            <a:endParaRPr/>
          </a:p>
        </p:txBody>
      </p:sp>
      <p:sp>
        <p:nvSpPr>
          <p:cNvPr id="422" name="Google Shape;422;p56"/>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The matrix can be tough on HCD Leads</a:t>
            </a:r>
            <a:endParaRPr/>
          </a:p>
        </p:txBody>
      </p:sp>
      <p:sp>
        <p:nvSpPr>
          <p:cNvPr id="423" name="Google Shape;423;p56"/>
          <p:cNvSpPr txBox="1"/>
          <p:nvPr/>
        </p:nvSpPr>
        <p:spPr>
          <a:xfrm>
            <a:off x="2120807" y="2618495"/>
            <a:ext cx="6445389" cy="877133"/>
          </a:xfrm>
          <a:prstGeom prst="rect">
            <a:avLst/>
          </a:prstGeom>
          <a:noFill/>
          <a:ln>
            <a:noFill/>
          </a:ln>
        </p:spPr>
        <p:txBody>
          <a:bodyPr spcFirstLastPara="1" wrap="square" lIns="91425" tIns="91425" rIns="91425" bIns="91425" anchor="t" anchorCtr="0">
            <a:spAutoFit/>
          </a:bodyPr>
          <a:lstStyle/>
          <a:p>
            <a:pPr>
              <a:buSzPts val="1100"/>
            </a:pPr>
            <a:r>
              <a:rPr lang="en" sz="1600" b="1" dirty="0">
                <a:latin typeface="Open Sans"/>
                <a:ea typeface="Open Sans"/>
                <a:cs typeface="Open Sans"/>
                <a:sym typeface="Open Sans"/>
              </a:rPr>
              <a:t>2 – You'll Juggle a lot of concurrent work and support a lot of people-to-people connections</a:t>
            </a:r>
            <a:endParaRPr lang="en" sz="1600" b="1" dirty="0">
              <a:latin typeface="Open Sans"/>
              <a:ea typeface="Open Sans"/>
              <a:cs typeface="Open Sans"/>
            </a:endParaRPr>
          </a:p>
          <a:p>
            <a:pPr marL="0" lvl="0" indent="0" algn="l">
              <a:spcBef>
                <a:spcPts val="0"/>
              </a:spcBef>
              <a:spcAft>
                <a:spcPts val="0"/>
              </a:spcAft>
              <a:buSzPts val="1100"/>
              <a:buFont typeface="Arial"/>
              <a:buNone/>
            </a:pPr>
            <a:r>
              <a:rPr lang="en" sz="1300" dirty="0">
                <a:latin typeface="Open Sans"/>
                <a:ea typeface="Open Sans"/>
                <a:cs typeface="Open Sans"/>
                <a:sym typeface="Open Sans"/>
              </a:rPr>
              <a:t>Coordinating and managing work across multiple product teams.</a:t>
            </a:r>
            <a:endParaRPr sz="1300" dirty="0">
              <a:latin typeface="Open Sans"/>
              <a:ea typeface="Open Sans"/>
              <a:cs typeface="Open Sans"/>
            </a:endParaRPr>
          </a:p>
        </p:txBody>
      </p:sp>
      <p:sp>
        <p:nvSpPr>
          <p:cNvPr id="424" name="Google Shape;424;p56"/>
          <p:cNvSpPr txBox="1"/>
          <p:nvPr/>
        </p:nvSpPr>
        <p:spPr>
          <a:xfrm>
            <a:off x="2120807" y="1399300"/>
            <a:ext cx="6308802" cy="1031021"/>
          </a:xfrm>
          <a:prstGeom prst="rect">
            <a:avLst/>
          </a:prstGeom>
          <a:noFill/>
          <a:ln>
            <a:noFill/>
          </a:ln>
        </p:spPr>
        <p:txBody>
          <a:bodyPr spcFirstLastPara="1" wrap="square" lIns="91425" tIns="91425" rIns="91425" bIns="91425" anchor="t" anchorCtr="0">
            <a:spAutoFit/>
          </a:bodyPr>
          <a:lstStyle/>
          <a:p>
            <a:r>
              <a:rPr lang="en" sz="1600" b="1" dirty="0">
                <a:latin typeface="Open Sans"/>
                <a:ea typeface="Open Sans"/>
                <a:cs typeface="Open Sans"/>
                <a:sym typeface="Open Sans"/>
              </a:rPr>
              <a:t>1 – You'll wear many hats</a:t>
            </a:r>
            <a:endParaRPr lang="en" sz="1600" dirty="0">
              <a:latin typeface="Open Sans"/>
              <a:ea typeface="Open Sans"/>
              <a:cs typeface="Open Sans"/>
            </a:endParaRPr>
          </a:p>
          <a:p>
            <a:r>
              <a:rPr lang="en" sz="1300" dirty="0">
                <a:latin typeface="Open Sans"/>
                <a:ea typeface="Open Sans"/>
                <a:cs typeface="Open Sans"/>
                <a:sym typeface="Open Sans"/>
              </a:rPr>
              <a:t>As an HCD Lead on a matrixed team, you'll likely be expected to drive product, program, and delivery efforts like OKRs and PI planning when working in this way.</a:t>
            </a:r>
            <a:endParaRPr sz="1300" b="1">
              <a:latin typeface="Open Sans"/>
              <a:ea typeface="Open Sans"/>
              <a:cs typeface="Open Sans"/>
            </a:endParaRPr>
          </a:p>
        </p:txBody>
      </p:sp>
      <p:sp>
        <p:nvSpPr>
          <p:cNvPr id="425" name="Google Shape;425;p56"/>
          <p:cNvSpPr txBox="1"/>
          <p:nvPr/>
        </p:nvSpPr>
        <p:spPr>
          <a:xfrm>
            <a:off x="2123174" y="3760306"/>
            <a:ext cx="6489353" cy="1083912"/>
          </a:xfrm>
          <a:prstGeom prst="rect">
            <a:avLst/>
          </a:prstGeom>
          <a:noFill/>
          <a:ln>
            <a:noFill/>
          </a:ln>
        </p:spPr>
        <p:txBody>
          <a:bodyPr spcFirstLastPara="1" wrap="square" lIns="91425" tIns="91425" rIns="91425" bIns="91425" anchor="t" anchorCtr="0">
            <a:spAutoFit/>
          </a:bodyPr>
          <a:lstStyle/>
          <a:p>
            <a:r>
              <a:rPr lang="en" sz="1600" b="1" dirty="0">
                <a:latin typeface="Open Sans"/>
                <a:ea typeface="Open Sans"/>
                <a:cs typeface="Open Sans"/>
                <a:sym typeface="Open Sans"/>
              </a:rPr>
              <a:t>3 – You probably won't get to do much individual contributor work</a:t>
            </a:r>
            <a:endParaRPr lang="en-US" sz="1600">
              <a:latin typeface="Open Sans"/>
              <a:ea typeface="Open Sans"/>
              <a:cs typeface="Open Sans"/>
            </a:endParaRPr>
          </a:p>
          <a:p>
            <a:r>
              <a:rPr lang="en" sz="1300" dirty="0">
                <a:latin typeface="Open Sans"/>
                <a:ea typeface="Open Sans"/>
                <a:cs typeface="Open Sans"/>
                <a:sym typeface="Open Sans"/>
              </a:rPr>
              <a:t>Matrix team leads will likely be unable to augment product team HCD capacity in surge times due to the operational overhead.</a:t>
            </a:r>
            <a:endParaRPr sz="1300">
              <a:latin typeface="Open Sans"/>
              <a:ea typeface="Open Sans"/>
              <a:cs typeface="Open Sans"/>
            </a:endParaRPr>
          </a:p>
        </p:txBody>
      </p:sp>
      <p:pic>
        <p:nvPicPr>
          <p:cNvPr id="426" name="Google Shape;426;p56"/>
          <p:cNvPicPr preferRelativeResize="0"/>
          <p:nvPr/>
        </p:nvPicPr>
        <p:blipFill>
          <a:blip r:embed="rId3">
            <a:alphaModFix/>
          </a:blip>
          <a:stretch>
            <a:fillRect/>
          </a:stretch>
        </p:blipFill>
        <p:spPr>
          <a:xfrm>
            <a:off x="892707" y="3761063"/>
            <a:ext cx="905450" cy="905450"/>
          </a:xfrm>
          <a:prstGeom prst="rect">
            <a:avLst/>
          </a:prstGeom>
          <a:noFill/>
          <a:ln>
            <a:noFill/>
          </a:ln>
        </p:spPr>
      </p:pic>
      <p:pic>
        <p:nvPicPr>
          <p:cNvPr id="427" name="Google Shape;427;p56"/>
          <p:cNvPicPr preferRelativeResize="0"/>
          <p:nvPr/>
        </p:nvPicPr>
        <p:blipFill>
          <a:blip r:embed="rId4">
            <a:alphaModFix/>
          </a:blip>
          <a:stretch>
            <a:fillRect/>
          </a:stretch>
        </p:blipFill>
        <p:spPr>
          <a:xfrm>
            <a:off x="972488" y="1477265"/>
            <a:ext cx="738899" cy="737826"/>
          </a:xfrm>
          <a:prstGeom prst="rect">
            <a:avLst/>
          </a:prstGeom>
          <a:noFill/>
          <a:ln>
            <a:noFill/>
          </a:ln>
        </p:spPr>
      </p:pic>
      <p:pic>
        <p:nvPicPr>
          <p:cNvPr id="428" name="Google Shape;428;p56"/>
          <p:cNvPicPr preferRelativeResize="0"/>
          <p:nvPr/>
        </p:nvPicPr>
        <p:blipFill>
          <a:blip r:embed="rId5">
            <a:alphaModFix/>
          </a:blip>
          <a:stretch>
            <a:fillRect/>
          </a:stretch>
        </p:blipFill>
        <p:spPr>
          <a:xfrm>
            <a:off x="892707" y="2668613"/>
            <a:ext cx="905461" cy="7845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49</a:t>
            </a:fld>
            <a:endParaRPr/>
          </a:p>
        </p:txBody>
      </p:sp>
      <p:sp>
        <p:nvSpPr>
          <p:cNvPr id="434" name="Google Shape;434;p57"/>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r>
              <a:rPr lang="en" dirty="0"/>
              <a:t>So what’s the verdict on the Matrix?</a:t>
            </a:r>
            <a:endParaRPr dirty="0"/>
          </a:p>
        </p:txBody>
      </p:sp>
      <p:sp>
        <p:nvSpPr>
          <p:cNvPr id="435" name="Google Shape;435;p57"/>
          <p:cNvSpPr txBox="1">
            <a:spLocks noGrp="1"/>
          </p:cNvSpPr>
          <p:nvPr>
            <p:ph type="body" idx="1"/>
          </p:nvPr>
        </p:nvSpPr>
        <p:spPr>
          <a:xfrm>
            <a:off x="3745550" y="1267225"/>
            <a:ext cx="5038500" cy="845100"/>
          </a:xfrm>
          <a:prstGeom prst="rect">
            <a:avLst/>
          </a:prstGeom>
        </p:spPr>
        <p:txBody>
          <a:bodyPr spcFirstLastPara="1" wrap="square" lIns="91425" tIns="91425" rIns="91425" bIns="91425" anchor="t" anchorCtr="0">
            <a:noAutofit/>
          </a:bodyPr>
          <a:lstStyle/>
          <a:p>
            <a:pPr marL="0" lvl="0" indent="0" algn="l" rtl="0">
              <a:spcBef>
                <a:spcPts val="500"/>
              </a:spcBef>
              <a:spcAft>
                <a:spcPts val="1500"/>
              </a:spcAft>
              <a:buClr>
                <a:schemeClr val="dk1"/>
              </a:buClr>
              <a:buSzPts val="1100"/>
              <a:buFont typeface="Arial"/>
              <a:buNone/>
            </a:pPr>
            <a:r>
              <a:rPr lang="en" sz="1600" b="1" dirty="0">
                <a:solidFill>
                  <a:srgbClr val="333333"/>
                </a:solidFill>
              </a:rPr>
              <a:t>The Matrix might be a good choice if you need to “level up” in the following areas:</a:t>
            </a:r>
            <a:endParaRPr sz="1600" b="1" dirty="0"/>
          </a:p>
        </p:txBody>
      </p:sp>
      <p:sp>
        <p:nvSpPr>
          <p:cNvPr id="436" name="Google Shape;436;p57"/>
          <p:cNvSpPr txBox="1">
            <a:spLocks noGrp="1"/>
          </p:cNvSpPr>
          <p:nvPr>
            <p:ph type="body" idx="2"/>
          </p:nvPr>
        </p:nvSpPr>
        <p:spPr>
          <a:xfrm>
            <a:off x="3745550" y="2120125"/>
            <a:ext cx="5038500" cy="2723400"/>
          </a:xfrm>
          <a:prstGeom prst="rect">
            <a:avLst/>
          </a:prstGeom>
        </p:spPr>
        <p:txBody>
          <a:bodyPr spcFirstLastPara="1" wrap="square" lIns="91425" tIns="91425" rIns="91425" bIns="91425" anchor="t" anchorCtr="0">
            <a:normAutofit lnSpcReduction="10000"/>
          </a:bodyPr>
          <a:lstStyle/>
          <a:p>
            <a:pPr marL="457200" lvl="0" indent="-317500" algn="l" rtl="0">
              <a:spcBef>
                <a:spcPts val="500"/>
              </a:spcBef>
              <a:spcAft>
                <a:spcPts val="0"/>
              </a:spcAft>
              <a:buClr>
                <a:srgbClr val="333333"/>
              </a:buClr>
              <a:buSzPts val="1400"/>
              <a:buFont typeface="Open Sans"/>
              <a:buChar char="➔"/>
            </a:pPr>
            <a:r>
              <a:rPr lang="en" dirty="0">
                <a:solidFill>
                  <a:srgbClr val="333333"/>
                </a:solidFill>
              </a:rPr>
              <a:t>You would like to achieve greater alignment with your program and accelerate delivery</a:t>
            </a:r>
            <a:endParaRPr dirty="0">
              <a:solidFill>
                <a:srgbClr val="333333"/>
              </a:solidFill>
            </a:endParaRPr>
          </a:p>
          <a:p>
            <a:pPr>
              <a:spcBef>
                <a:spcPts val="500"/>
              </a:spcBef>
              <a:buClr>
                <a:srgbClr val="333333"/>
              </a:buClr>
            </a:pPr>
            <a:r>
              <a:rPr lang="en" dirty="0">
                <a:solidFill>
                  <a:srgbClr val="333333"/>
                </a:solidFill>
              </a:rPr>
              <a:t>You would like to build strategic relationships across your program</a:t>
            </a:r>
          </a:p>
          <a:p>
            <a:pPr>
              <a:spcBef>
                <a:spcPts val="500"/>
              </a:spcBef>
              <a:buClr>
                <a:srgbClr val="333333"/>
              </a:buClr>
            </a:pPr>
            <a:r>
              <a:rPr lang="en" dirty="0">
                <a:solidFill>
                  <a:srgbClr val="333333"/>
                </a:solidFill>
              </a:rPr>
              <a:t>You need to find a "point of ingress" for HCD</a:t>
            </a:r>
            <a:endParaRPr dirty="0">
              <a:solidFill>
                <a:srgbClr val="333333"/>
              </a:solidFill>
            </a:endParaRPr>
          </a:p>
          <a:p>
            <a:pPr marL="457200" lvl="0" indent="-317500" algn="l" rtl="0">
              <a:spcBef>
                <a:spcPts val="500"/>
              </a:spcBef>
              <a:spcAft>
                <a:spcPts val="0"/>
              </a:spcAft>
              <a:buClr>
                <a:srgbClr val="333333"/>
              </a:buClr>
              <a:buSzPts val="1400"/>
              <a:buFont typeface="Arial"/>
              <a:buChar char="➔"/>
            </a:pPr>
            <a:r>
              <a:rPr lang="en" dirty="0">
                <a:solidFill>
                  <a:srgbClr val="333333"/>
                </a:solidFill>
              </a:rPr>
              <a:t>You’d like to acquire more domain knowledge</a:t>
            </a:r>
            <a:endParaRPr dirty="0">
              <a:solidFill>
                <a:srgbClr val="333333"/>
              </a:solidFill>
            </a:endParaRPr>
          </a:p>
          <a:p>
            <a:pPr marL="457200" lvl="0" indent="-317500" algn="l" rtl="0">
              <a:spcBef>
                <a:spcPts val="500"/>
              </a:spcBef>
              <a:spcAft>
                <a:spcPts val="0"/>
              </a:spcAft>
              <a:buClr>
                <a:srgbClr val="333333"/>
              </a:buClr>
              <a:buSzPts val="1400"/>
              <a:buFont typeface="Arial"/>
              <a:buChar char="➔"/>
            </a:pPr>
            <a:r>
              <a:rPr lang="en" dirty="0">
                <a:solidFill>
                  <a:srgbClr val="333333"/>
                </a:solidFill>
              </a:rPr>
              <a:t>You’d like to incorporate more product strategy</a:t>
            </a:r>
            <a:endParaRPr dirty="0">
              <a:solidFill>
                <a:srgbClr val="333333"/>
              </a:solidFill>
            </a:endParaRPr>
          </a:p>
          <a:p>
            <a:pPr marL="457200" lvl="0" indent="-317500" algn="l" rtl="0">
              <a:spcBef>
                <a:spcPts val="500"/>
              </a:spcBef>
              <a:spcAft>
                <a:spcPts val="500"/>
              </a:spcAft>
              <a:buClr>
                <a:srgbClr val="333333"/>
              </a:buClr>
              <a:buSzPts val="1400"/>
              <a:buFont typeface="Arial"/>
              <a:buChar char="➔"/>
            </a:pPr>
            <a:r>
              <a:rPr lang="en" dirty="0">
                <a:solidFill>
                  <a:srgbClr val="333333"/>
                </a:solidFill>
              </a:rPr>
              <a:t>You’d like to support product teams in more specific ways</a:t>
            </a:r>
            <a:endParaRPr dirty="0">
              <a:solidFill>
                <a:srgbClr val="33333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fld id="{00000000-1234-1234-1234-123412341234}" type="slidenum">
              <a:rPr lang="en"/>
              <a:t>5</a:t>
            </a:fld>
            <a:endParaRPr/>
          </a:p>
        </p:txBody>
      </p:sp>
      <p:sp>
        <p:nvSpPr>
          <p:cNvPr id="184" name="Google Shape;184;p23"/>
          <p:cNvSpPr txBox="1">
            <a:spLocks noGrp="1"/>
          </p:cNvSpPr>
          <p:nvPr>
            <p:ph type="title"/>
          </p:nvPr>
        </p:nvSpPr>
        <p:spPr>
          <a:xfrm>
            <a:off x="253226" y="460925"/>
            <a:ext cx="2210400" cy="131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570"/>
              <a:t>T-MSIS is a massive data ingest</a:t>
            </a:r>
            <a:endParaRPr sz="2570"/>
          </a:p>
        </p:txBody>
      </p:sp>
      <p:sp>
        <p:nvSpPr>
          <p:cNvPr id="185" name="Google Shape;185;p23"/>
          <p:cNvSpPr txBox="1">
            <a:spLocks noGrp="1"/>
          </p:cNvSpPr>
          <p:nvPr>
            <p:ph type="subTitle" idx="1"/>
          </p:nvPr>
        </p:nvSpPr>
        <p:spPr>
          <a:xfrm>
            <a:off x="272150" y="1936175"/>
            <a:ext cx="2092200" cy="2299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54 states and territories submit their Medicaid data to T-MSIS on a monthly basis. We check the data using automated rules and measures logic, and make it available to various groups and tools for reporting, analysis, and political advisory.</a:t>
            </a:r>
            <a:endParaRPr/>
          </a:p>
        </p:txBody>
      </p:sp>
      <p:pic>
        <p:nvPicPr>
          <p:cNvPr id="2" name="Picture 1">
            <a:extLst>
              <a:ext uri="{FF2B5EF4-FFF2-40B4-BE49-F238E27FC236}">
                <a16:creationId xmlns:a16="http://schemas.microsoft.com/office/drawing/2014/main" id="{070C8132-FF69-BBE6-1112-66B5C365B54F}"/>
              </a:ext>
            </a:extLst>
          </p:cNvPr>
          <p:cNvPicPr>
            <a:picLocks noChangeAspect="1"/>
          </p:cNvPicPr>
          <p:nvPr/>
        </p:nvPicPr>
        <p:blipFill>
          <a:blip r:embed="rId3"/>
          <a:stretch>
            <a:fillRect/>
          </a:stretch>
        </p:blipFill>
        <p:spPr>
          <a:xfrm>
            <a:off x="2938564" y="164403"/>
            <a:ext cx="6096971" cy="4470227"/>
          </a:xfrm>
          <a:prstGeom prst="rect">
            <a:avLst/>
          </a:prstGeom>
        </p:spPr>
      </p:pic>
      <p:sp>
        <p:nvSpPr>
          <p:cNvPr id="4" name="TextBox 3">
            <a:extLst>
              <a:ext uri="{FF2B5EF4-FFF2-40B4-BE49-F238E27FC236}">
                <a16:creationId xmlns:a16="http://schemas.microsoft.com/office/drawing/2014/main" id="{AD7E35F8-3ABD-FA30-80D3-2A51B8C4F588}"/>
              </a:ext>
            </a:extLst>
          </p:cNvPr>
          <p:cNvSpPr txBox="1"/>
          <p:nvPr/>
        </p:nvSpPr>
        <p:spPr>
          <a:xfrm>
            <a:off x="4460832" y="4750496"/>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i="1"/>
              <a:t>Source: </a:t>
            </a:r>
            <a:r>
              <a:rPr lang="en-US" sz="1000" i="1">
                <a:hlinkClick r:id="rId4"/>
              </a:rPr>
              <a:t>https://www.medicaid.gov/</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50</a:t>
            </a:fld>
            <a:endParaRPr/>
          </a:p>
        </p:txBody>
      </p:sp>
      <p:sp>
        <p:nvSpPr>
          <p:cNvPr id="442" name="Google Shape;442;p58"/>
          <p:cNvSpPr txBox="1">
            <a:spLocks noGrp="1"/>
          </p:cNvSpPr>
          <p:nvPr>
            <p:ph type="title"/>
          </p:nvPr>
        </p:nvSpPr>
        <p:spPr>
          <a:xfrm>
            <a:off x="249625" y="81950"/>
            <a:ext cx="8708400" cy="813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How to mobilize the matrix</a:t>
            </a:r>
            <a:endParaRPr dirty="0"/>
          </a:p>
        </p:txBody>
      </p:sp>
      <p:sp>
        <p:nvSpPr>
          <p:cNvPr id="443" name="Google Shape;443;p58"/>
          <p:cNvSpPr txBox="1">
            <a:spLocks noGrp="1"/>
          </p:cNvSpPr>
          <p:nvPr>
            <p:ph type="subTitle" idx="1"/>
          </p:nvPr>
        </p:nvSpPr>
        <p:spPr>
          <a:xfrm>
            <a:off x="289475" y="1210324"/>
            <a:ext cx="3781500" cy="4869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1400" dirty="0"/>
              <a:t>Step 1: Talk to your HCD team</a:t>
            </a:r>
            <a:endParaRPr lang="en-US" sz="1400" dirty="0"/>
          </a:p>
        </p:txBody>
      </p:sp>
      <p:sp>
        <p:nvSpPr>
          <p:cNvPr id="444" name="Google Shape;444;p58"/>
          <p:cNvSpPr txBox="1">
            <a:spLocks noGrp="1"/>
          </p:cNvSpPr>
          <p:nvPr>
            <p:ph type="body" idx="2"/>
          </p:nvPr>
        </p:nvSpPr>
        <p:spPr>
          <a:xfrm>
            <a:off x="289475" y="1570974"/>
            <a:ext cx="3874500" cy="1329600"/>
          </a:xfrm>
          <a:prstGeom prst="rect">
            <a:avLst/>
          </a:prstGeom>
        </p:spPr>
        <p:txBody>
          <a:bodyPr spcFirstLastPara="1" wrap="square" lIns="91425" tIns="91425" rIns="91425" bIns="91425" anchor="t" anchorCtr="0">
            <a:normAutofit/>
          </a:bodyPr>
          <a:lstStyle/>
          <a:p>
            <a:pPr marL="0" lvl="0" indent="0" algn="l" rtl="0">
              <a:spcBef>
                <a:spcPts val="0"/>
              </a:spcBef>
              <a:spcAft>
                <a:spcPts val="500"/>
              </a:spcAft>
              <a:buClr>
                <a:schemeClr val="dk1"/>
              </a:buClr>
              <a:buSzPts val="1100"/>
              <a:buFont typeface="Arial"/>
              <a:buNone/>
            </a:pPr>
            <a:r>
              <a:rPr lang="en">
                <a:solidFill>
                  <a:schemeClr val="dk1"/>
                </a:solidFill>
              </a:rPr>
              <a:t>Assess whether your team feels they could produce work more effectively or achieve program alignment in a Matrix model.</a:t>
            </a:r>
            <a:endParaRPr/>
          </a:p>
        </p:txBody>
      </p:sp>
      <p:sp>
        <p:nvSpPr>
          <p:cNvPr id="445" name="Google Shape;445;p58"/>
          <p:cNvSpPr txBox="1">
            <a:spLocks noGrp="1"/>
          </p:cNvSpPr>
          <p:nvPr>
            <p:ph type="subTitle" idx="3"/>
          </p:nvPr>
        </p:nvSpPr>
        <p:spPr>
          <a:xfrm>
            <a:off x="4926350" y="1210324"/>
            <a:ext cx="3781500" cy="486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400" dirty="0"/>
              <a:t>Step 2: Talk to your program leadership</a:t>
            </a:r>
            <a:endParaRPr lang="en-US" sz="1400"/>
          </a:p>
        </p:txBody>
      </p:sp>
      <p:sp>
        <p:nvSpPr>
          <p:cNvPr id="446" name="Google Shape;446;p58"/>
          <p:cNvSpPr txBox="1">
            <a:spLocks noGrp="1"/>
          </p:cNvSpPr>
          <p:nvPr>
            <p:ph type="body" idx="4"/>
          </p:nvPr>
        </p:nvSpPr>
        <p:spPr>
          <a:xfrm>
            <a:off x="4926350" y="1570974"/>
            <a:ext cx="3874500" cy="1329600"/>
          </a:xfrm>
          <a:prstGeom prst="rect">
            <a:avLst/>
          </a:prstGeom>
        </p:spPr>
        <p:txBody>
          <a:bodyPr spcFirstLastPara="1" wrap="square" lIns="91425" tIns="91425" rIns="91425" bIns="91425" anchor="t" anchorCtr="0">
            <a:normAutofit/>
          </a:bodyPr>
          <a:lstStyle/>
          <a:p>
            <a:pPr marL="0" lvl="0" indent="0" algn="l" rtl="0">
              <a:spcBef>
                <a:spcPts val="0"/>
              </a:spcBef>
              <a:spcAft>
                <a:spcPts val="500"/>
              </a:spcAft>
              <a:buClr>
                <a:schemeClr val="dk1"/>
              </a:buClr>
              <a:buSzPts val="1100"/>
              <a:buFont typeface="Arial"/>
              <a:buNone/>
            </a:pPr>
            <a:r>
              <a:rPr lang="en">
                <a:solidFill>
                  <a:schemeClr val="dk1"/>
                </a:solidFill>
              </a:rPr>
              <a:t>See if it’s possible to arrange your practitioners in a matrix across the program.</a:t>
            </a:r>
            <a:endParaRPr/>
          </a:p>
        </p:txBody>
      </p:sp>
      <p:sp>
        <p:nvSpPr>
          <p:cNvPr id="447" name="Google Shape;447;p58"/>
          <p:cNvSpPr txBox="1">
            <a:spLocks noGrp="1"/>
          </p:cNvSpPr>
          <p:nvPr>
            <p:ph type="subTitle" idx="5"/>
          </p:nvPr>
        </p:nvSpPr>
        <p:spPr>
          <a:xfrm>
            <a:off x="289475" y="3357924"/>
            <a:ext cx="3781500" cy="4869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 sz="1400" dirty="0"/>
              <a:t>Step 3: Make a plan</a:t>
            </a:r>
            <a:endParaRPr lang="en-US" sz="1400" dirty="0"/>
          </a:p>
        </p:txBody>
      </p:sp>
      <p:sp>
        <p:nvSpPr>
          <p:cNvPr id="448" name="Google Shape;448;p58"/>
          <p:cNvSpPr txBox="1">
            <a:spLocks noGrp="1"/>
          </p:cNvSpPr>
          <p:nvPr>
            <p:ph type="body" idx="6"/>
          </p:nvPr>
        </p:nvSpPr>
        <p:spPr>
          <a:xfrm>
            <a:off x="289475" y="3718574"/>
            <a:ext cx="3874500" cy="1287300"/>
          </a:xfrm>
          <a:prstGeom prst="rect">
            <a:avLst/>
          </a:prstGeom>
        </p:spPr>
        <p:txBody>
          <a:bodyPr spcFirstLastPara="1" wrap="square" lIns="91425" tIns="91425" rIns="91425" bIns="91425" anchor="t" anchorCtr="0">
            <a:normAutofit/>
          </a:bodyPr>
          <a:lstStyle/>
          <a:p>
            <a:pPr marL="0" lvl="0" indent="0" algn="l" rtl="0">
              <a:spcBef>
                <a:spcPts val="0"/>
              </a:spcBef>
              <a:spcAft>
                <a:spcPts val="500"/>
              </a:spcAft>
              <a:buClr>
                <a:schemeClr val="dk1"/>
              </a:buClr>
              <a:buSzPts val="1100"/>
              <a:buFont typeface="Arial"/>
              <a:buNone/>
            </a:pPr>
            <a:r>
              <a:rPr lang="en">
                <a:solidFill>
                  <a:schemeClr val="dk1"/>
                </a:solidFill>
              </a:rPr>
              <a:t>Embedded practitioners will require new working arrangements on each product team, and with the program as a whole. Work with the product leadership to ensure a smooth transition.</a:t>
            </a:r>
            <a:endParaRPr/>
          </a:p>
        </p:txBody>
      </p:sp>
      <p:sp>
        <p:nvSpPr>
          <p:cNvPr id="449" name="Google Shape;449;p58"/>
          <p:cNvSpPr txBox="1">
            <a:spLocks noGrp="1"/>
          </p:cNvSpPr>
          <p:nvPr>
            <p:ph type="subTitle" idx="7"/>
          </p:nvPr>
        </p:nvSpPr>
        <p:spPr>
          <a:xfrm>
            <a:off x="4879850" y="3357924"/>
            <a:ext cx="3781500" cy="4869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 sz="1400" dirty="0"/>
              <a:t>Step 4: Start matrixing</a:t>
            </a:r>
            <a:endParaRPr lang="en-US" sz="1400" dirty="0"/>
          </a:p>
        </p:txBody>
      </p:sp>
      <p:sp>
        <p:nvSpPr>
          <p:cNvPr id="450" name="Google Shape;450;p58"/>
          <p:cNvSpPr txBox="1">
            <a:spLocks noGrp="1"/>
          </p:cNvSpPr>
          <p:nvPr>
            <p:ph type="body" idx="8"/>
          </p:nvPr>
        </p:nvSpPr>
        <p:spPr>
          <a:xfrm>
            <a:off x="4879850" y="3718574"/>
            <a:ext cx="3874500" cy="1287300"/>
          </a:xfrm>
          <a:prstGeom prst="rect">
            <a:avLst/>
          </a:prstGeom>
        </p:spPr>
        <p:txBody>
          <a:bodyPr spcFirstLastPara="1" wrap="square" lIns="91425" tIns="91425" rIns="91425" bIns="91425" anchor="t" anchorCtr="0">
            <a:normAutofit/>
          </a:bodyPr>
          <a:lstStyle/>
          <a:p>
            <a:pPr marL="0" lvl="0" indent="0" algn="l" rtl="0">
              <a:spcBef>
                <a:spcPts val="0"/>
              </a:spcBef>
              <a:spcAft>
                <a:spcPts val="500"/>
              </a:spcAft>
              <a:buClr>
                <a:schemeClr val="dk1"/>
              </a:buClr>
              <a:buSzPts val="1100"/>
              <a:buFont typeface="Arial"/>
              <a:buNone/>
            </a:pPr>
            <a:r>
              <a:rPr lang="en">
                <a:solidFill>
                  <a:schemeClr val="dk1"/>
                </a:solidFill>
              </a:rPr>
              <a:t>Embed your practitioners. They’ll attend their embedded product team’s ceremonies, plan work with their respective team, and report to their product owner for day-to-day work.</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51</a:t>
            </a:fld>
            <a:endParaRPr/>
          </a:p>
        </p:txBody>
      </p:sp>
      <p:sp>
        <p:nvSpPr>
          <p:cNvPr id="456" name="Google Shape;456;p59"/>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Step 5: Maintain alignment</a:t>
            </a:r>
            <a:endParaRPr dirty="0"/>
          </a:p>
        </p:txBody>
      </p:sp>
      <p:sp>
        <p:nvSpPr>
          <p:cNvPr id="457" name="Google Shape;457;p59"/>
          <p:cNvSpPr txBox="1">
            <a:spLocks noGrp="1"/>
          </p:cNvSpPr>
          <p:nvPr>
            <p:ph type="body" idx="1"/>
          </p:nvPr>
        </p:nvSpPr>
        <p:spPr>
          <a:xfrm>
            <a:off x="362625" y="1349325"/>
            <a:ext cx="4292400" cy="3212700"/>
          </a:xfrm>
          <a:prstGeom prst="rect">
            <a:avLst/>
          </a:prstGeom>
        </p:spPr>
        <p:txBody>
          <a:bodyPr spcFirstLastPara="1" wrap="square" lIns="91425" tIns="91425" rIns="91425" bIns="91425" anchor="ctr" anchorCtr="0">
            <a:normAutofit/>
          </a:bodyPr>
          <a:lstStyle/>
          <a:p>
            <a:pPr marL="0" indent="0">
              <a:buNone/>
            </a:pPr>
            <a:r>
              <a:rPr lang="en" sz="1600" b="1" dirty="0">
                <a:solidFill>
                  <a:schemeClr val="dk1"/>
                </a:solidFill>
              </a:rPr>
              <a:t>Touchpoints that have worked for us:</a:t>
            </a:r>
            <a:endParaRPr lang="en-US" sz="1600" b="1" dirty="0">
              <a:solidFill>
                <a:schemeClr val="dk1"/>
              </a:solidFill>
            </a:endParaRPr>
          </a:p>
          <a:p>
            <a:pPr marL="0" lvl="0" indent="0" algn="l" rtl="0">
              <a:spcBef>
                <a:spcPts val="0"/>
              </a:spcBef>
              <a:spcAft>
                <a:spcPts val="0"/>
              </a:spcAft>
              <a:buNone/>
            </a:pPr>
            <a:endParaRPr b="1">
              <a:solidFill>
                <a:schemeClr val="dk1"/>
              </a:solidFill>
            </a:endParaRPr>
          </a:p>
          <a:p>
            <a:pPr marL="457200" lvl="0" indent="-317500" algn="l" rtl="0">
              <a:spcBef>
                <a:spcPts val="0"/>
              </a:spcBef>
              <a:spcAft>
                <a:spcPts val="0"/>
              </a:spcAft>
              <a:buClr>
                <a:schemeClr val="dk1"/>
              </a:buClr>
              <a:buSzPts val="1400"/>
              <a:buChar char="-"/>
            </a:pPr>
            <a:r>
              <a:rPr lang="en" dirty="0">
                <a:solidFill>
                  <a:schemeClr val="dk1"/>
                </a:solidFill>
              </a:rPr>
              <a:t>Brief Story/Feature reviews to unblock/approve work</a:t>
            </a:r>
            <a:endParaRPr dirty="0">
              <a:solidFill>
                <a:schemeClr val="dk1"/>
              </a:solidFill>
            </a:endParaRPr>
          </a:p>
          <a:p>
            <a:pPr marL="457200" lvl="0" indent="-317500" algn="l" rtl="0">
              <a:spcBef>
                <a:spcPts val="0"/>
              </a:spcBef>
              <a:spcAft>
                <a:spcPts val="0"/>
              </a:spcAft>
              <a:buClr>
                <a:schemeClr val="dk1"/>
              </a:buClr>
              <a:buSzPts val="1400"/>
              <a:buChar char="-"/>
            </a:pPr>
            <a:r>
              <a:rPr lang="en" dirty="0">
                <a:solidFill>
                  <a:schemeClr val="dk1"/>
                </a:solidFill>
              </a:rPr>
              <a:t>Operations/Best Practices (Design, Research, Content Strategy)</a:t>
            </a:r>
            <a:endParaRPr dirty="0">
              <a:solidFill>
                <a:schemeClr val="dk1"/>
              </a:solidFill>
            </a:endParaRPr>
          </a:p>
          <a:p>
            <a:pPr marL="457200" lvl="0" indent="-317500" algn="l" rtl="0">
              <a:spcBef>
                <a:spcPts val="0"/>
              </a:spcBef>
              <a:spcAft>
                <a:spcPts val="0"/>
              </a:spcAft>
              <a:buClr>
                <a:schemeClr val="dk1"/>
              </a:buClr>
              <a:buSzPts val="1400"/>
              <a:buChar char="-"/>
            </a:pPr>
            <a:r>
              <a:rPr lang="en" dirty="0">
                <a:solidFill>
                  <a:schemeClr val="dk1"/>
                </a:solidFill>
              </a:rPr>
              <a:t>Office Hours (Open door meeting)</a:t>
            </a:r>
            <a:endParaRPr dirty="0">
              <a:solidFill>
                <a:schemeClr val="dk1"/>
              </a:solidFill>
            </a:endParaRPr>
          </a:p>
          <a:p>
            <a:pPr marL="457200" lvl="0" indent="-317500" algn="l" rtl="0">
              <a:spcBef>
                <a:spcPts val="0"/>
              </a:spcBef>
              <a:spcAft>
                <a:spcPts val="0"/>
              </a:spcAft>
              <a:buClr>
                <a:schemeClr val="dk1"/>
              </a:buClr>
              <a:buSzPts val="1400"/>
              <a:buChar char="-"/>
            </a:pPr>
            <a:r>
              <a:rPr lang="en" dirty="0">
                <a:solidFill>
                  <a:schemeClr val="dk1"/>
                </a:solidFill>
              </a:rPr>
              <a:t>Co-working (typically crit/internal approval)</a:t>
            </a:r>
            <a:endParaRPr dirty="0">
              <a:solidFill>
                <a:schemeClr val="dk1"/>
              </a:solidFill>
            </a:endParaRPr>
          </a:p>
          <a:p>
            <a:pPr marL="457200" lvl="0" indent="-317500" algn="l" rtl="0">
              <a:spcBef>
                <a:spcPts val="0"/>
              </a:spcBef>
              <a:spcAft>
                <a:spcPts val="0"/>
              </a:spcAft>
              <a:buClr>
                <a:schemeClr val="dk1"/>
              </a:buClr>
              <a:buSzPts val="1400"/>
              <a:buChar char="-"/>
            </a:pPr>
            <a:r>
              <a:rPr lang="en" dirty="0">
                <a:solidFill>
                  <a:schemeClr val="dk1"/>
                </a:solidFill>
              </a:rPr>
              <a:t>Practitioner 1&lt;&gt;1s</a:t>
            </a:r>
            <a:endParaRPr dirty="0">
              <a:solidFill>
                <a:schemeClr val="dk1"/>
              </a:solidFill>
            </a:endParaRPr>
          </a:p>
        </p:txBody>
      </p:sp>
      <p:pic>
        <p:nvPicPr>
          <p:cNvPr id="458" name="Google Shape;458;p59"/>
          <p:cNvPicPr preferRelativeResize="0"/>
          <p:nvPr/>
        </p:nvPicPr>
        <p:blipFill>
          <a:blip r:embed="rId3">
            <a:alphaModFix/>
          </a:blip>
          <a:stretch>
            <a:fillRect/>
          </a:stretch>
        </p:blipFill>
        <p:spPr>
          <a:xfrm>
            <a:off x="5202625" y="1617513"/>
            <a:ext cx="2782175" cy="2777624"/>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52</a:t>
            </a:fld>
            <a:endParaRPr/>
          </a:p>
        </p:txBody>
      </p:sp>
      <p:sp>
        <p:nvSpPr>
          <p:cNvPr id="464" name="Google Shape;464;p60"/>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It doesn’t have to be complicated…</a:t>
            </a:r>
            <a:endParaRPr/>
          </a:p>
        </p:txBody>
      </p:sp>
      <p:sp>
        <p:nvSpPr>
          <p:cNvPr id="465" name="Google Shape;465;p60"/>
          <p:cNvSpPr txBox="1">
            <a:spLocks noGrp="1"/>
          </p:cNvSpPr>
          <p:nvPr>
            <p:ph type="body" idx="1"/>
          </p:nvPr>
        </p:nvSpPr>
        <p:spPr>
          <a:xfrm>
            <a:off x="362625" y="1349325"/>
            <a:ext cx="4292400" cy="32127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sz="1700">
                <a:solidFill>
                  <a:schemeClr val="dk1"/>
                </a:solidFill>
              </a:rPr>
              <a:t>You can start operationalizing Matrix model concepts using small steps.</a:t>
            </a:r>
            <a:endParaRPr sz="1600">
              <a:solidFill>
                <a:schemeClr val="dk1"/>
              </a:solidFill>
            </a:endParaRPr>
          </a:p>
        </p:txBody>
      </p:sp>
      <p:pic>
        <p:nvPicPr>
          <p:cNvPr id="466" name="Google Shape;466;p60"/>
          <p:cNvPicPr preferRelativeResize="0"/>
          <p:nvPr/>
        </p:nvPicPr>
        <p:blipFill>
          <a:blip r:embed="rId3">
            <a:alphaModFix/>
          </a:blip>
          <a:stretch>
            <a:fillRect/>
          </a:stretch>
        </p:blipFill>
        <p:spPr>
          <a:xfrm>
            <a:off x="5385000" y="1456875"/>
            <a:ext cx="3038475" cy="310515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62"/>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570"/>
              <a:t>Questions/Discussion</a:t>
            </a:r>
            <a:endParaRPr sz="257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4"/>
          <p:cNvSpPr txBox="1"/>
          <p:nvPr/>
        </p:nvSpPr>
        <p:spPr>
          <a:xfrm>
            <a:off x="1299050" y="3195365"/>
            <a:ext cx="7011900" cy="615523"/>
          </a:xfrm>
          <a:prstGeom prst="rect">
            <a:avLst/>
          </a:prstGeom>
          <a:noFill/>
          <a:ln>
            <a:noFill/>
          </a:ln>
        </p:spPr>
        <p:txBody>
          <a:bodyPr spcFirstLastPara="1" wrap="square" lIns="91425" tIns="91425" rIns="91425" bIns="91425" anchor="t" anchorCtr="0">
            <a:spAutoFit/>
          </a:bodyPr>
          <a:lstStyle/>
          <a:p>
            <a:r>
              <a:rPr lang="en" sz="1600" b="1" dirty="0">
                <a:solidFill>
                  <a:schemeClr val="dk1"/>
                </a:solidFill>
                <a:latin typeface="Open Sans"/>
                <a:ea typeface="Open Sans"/>
                <a:cs typeface="Open Sans"/>
                <a:sym typeface="Open Sans"/>
              </a:rPr>
              <a:t>3 – Infrastructure and security are the top priorities. </a:t>
            </a:r>
            <a:endParaRPr lang="en-US" dirty="0">
              <a:solidFill>
                <a:schemeClr val="dk1"/>
              </a:solidFill>
            </a:endParaRPr>
          </a:p>
          <a:p>
            <a:r>
              <a:rPr lang="en" sz="1200" dirty="0">
                <a:solidFill>
                  <a:schemeClr val="dk1"/>
                </a:solidFill>
                <a:latin typeface="Open Sans"/>
                <a:ea typeface="Open Sans"/>
                <a:cs typeface="Open Sans"/>
                <a:sym typeface="Open Sans"/>
              </a:rPr>
              <a:t>Data Quality and cost reduction are also priorities.</a:t>
            </a:r>
            <a:endParaRPr lang="en" dirty="0">
              <a:sym typeface="Open Sans"/>
            </a:endParaRPr>
          </a:p>
        </p:txBody>
      </p:sp>
      <p:sp>
        <p:nvSpPr>
          <p:cNvPr id="192" name="Google Shape;19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
        <p:nvSpPr>
          <p:cNvPr id="193" name="Google Shape;193;p24"/>
          <p:cNvSpPr txBox="1">
            <a:spLocks noGrp="1"/>
          </p:cNvSpPr>
          <p:nvPr>
            <p:ph type="title"/>
          </p:nvPr>
        </p:nvSpPr>
        <p:spPr>
          <a:xfrm>
            <a:off x="249625" y="96275"/>
            <a:ext cx="8708400" cy="784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HCD on T-MSIS is a </a:t>
            </a:r>
            <a:r>
              <a:rPr lang="en" sz="3000" b="0">
                <a:solidFill>
                  <a:schemeClr val="accent2"/>
                </a:solidFill>
              </a:rPr>
              <a:t>✨</a:t>
            </a:r>
            <a:r>
              <a:rPr lang="en"/>
              <a:t>fun challenge</a:t>
            </a:r>
            <a:r>
              <a:rPr lang="en" sz="3000" b="0">
                <a:solidFill>
                  <a:schemeClr val="accent2"/>
                </a:solidFill>
              </a:rPr>
              <a:t>✨</a:t>
            </a:r>
            <a:endParaRPr/>
          </a:p>
        </p:txBody>
      </p:sp>
      <p:sp>
        <p:nvSpPr>
          <p:cNvPr id="194" name="Google Shape;194;p24"/>
          <p:cNvSpPr txBox="1"/>
          <p:nvPr/>
        </p:nvSpPr>
        <p:spPr>
          <a:xfrm>
            <a:off x="1299050" y="2202300"/>
            <a:ext cx="6957000" cy="984855"/>
          </a:xfrm>
          <a:prstGeom prst="rect">
            <a:avLst/>
          </a:prstGeom>
          <a:noFill/>
          <a:ln>
            <a:noFill/>
          </a:ln>
        </p:spPr>
        <p:txBody>
          <a:bodyPr spcFirstLastPara="1" wrap="square" lIns="91425" tIns="91425" rIns="91425" bIns="91425" anchor="t" anchorCtr="0">
            <a:spAutoFit/>
          </a:bodyPr>
          <a:lstStyle/>
          <a:p>
            <a:r>
              <a:rPr lang="en" sz="1600" b="1" dirty="0">
                <a:latin typeface="Open Sans"/>
                <a:ea typeface="Open Sans"/>
                <a:cs typeface="Open Sans"/>
                <a:sym typeface="Open Sans"/>
              </a:rPr>
              <a:t>2 – Large and technical ecosystem</a:t>
            </a:r>
            <a:endParaRPr lang="en-US" dirty="0"/>
          </a:p>
          <a:p>
            <a:r>
              <a:rPr lang="en" sz="1200" dirty="0">
                <a:latin typeface="Open Sans"/>
                <a:ea typeface="Open Sans"/>
                <a:cs typeface="Open Sans"/>
                <a:sym typeface="Open Sans"/>
              </a:rPr>
              <a:t>T-MSIS operates a number of products and services that utilize a complex cloud architecture. Subject matter includes state and federal policy, data integrity, state Medicaid systems, state vendors, trading partners, and data utilization. </a:t>
            </a:r>
            <a:endParaRPr lang="en" dirty="0">
              <a:sym typeface="Open Sans"/>
            </a:endParaRPr>
          </a:p>
        </p:txBody>
      </p:sp>
      <p:sp>
        <p:nvSpPr>
          <p:cNvPr id="195" name="Google Shape;195;p24"/>
          <p:cNvSpPr txBox="1"/>
          <p:nvPr/>
        </p:nvSpPr>
        <p:spPr>
          <a:xfrm>
            <a:off x="1299050" y="1223674"/>
            <a:ext cx="70119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Open Sans"/>
                <a:ea typeface="Open Sans"/>
                <a:cs typeface="Open Sans"/>
                <a:sym typeface="Open Sans"/>
              </a:rPr>
              <a:t>1 – Heterogeneous users</a:t>
            </a:r>
            <a:r>
              <a:rPr lang="en" sz="1600" dirty="0">
                <a:latin typeface="Open Sans"/>
                <a:ea typeface="Open Sans"/>
                <a:cs typeface="Open Sans"/>
                <a:sym typeface="Open Sans"/>
              </a:rPr>
              <a:t> </a:t>
            </a:r>
            <a:endParaRPr sz="1600" dirty="0">
              <a:latin typeface="Open Sans"/>
              <a:ea typeface="Open Sans"/>
              <a:cs typeface="Open Sans"/>
              <a:sym typeface="Open Sans"/>
            </a:endParaRPr>
          </a:p>
          <a:p>
            <a:r>
              <a:rPr lang="en" sz="1200" dirty="0">
                <a:latin typeface="Open Sans"/>
                <a:ea typeface="Open Sans"/>
                <a:cs typeface="Open Sans"/>
                <a:sym typeface="Open Sans"/>
              </a:rPr>
              <a:t>We design products and services across multiple audiences means there are rarely silver bullets that will address everyone’s needs.</a:t>
            </a:r>
            <a:endParaRPr sz="1200" dirty="0">
              <a:latin typeface="Open Sans"/>
              <a:ea typeface="Open Sans"/>
              <a:cs typeface="Open Sans"/>
              <a:sym typeface="Open Sans"/>
            </a:endParaRPr>
          </a:p>
        </p:txBody>
      </p:sp>
      <p:sp>
        <p:nvSpPr>
          <p:cNvPr id="196" name="Google Shape;196;p24"/>
          <p:cNvSpPr txBox="1"/>
          <p:nvPr/>
        </p:nvSpPr>
        <p:spPr>
          <a:xfrm>
            <a:off x="1299050" y="4028843"/>
            <a:ext cx="6509400" cy="800189"/>
          </a:xfrm>
          <a:prstGeom prst="rect">
            <a:avLst/>
          </a:prstGeom>
          <a:noFill/>
          <a:ln>
            <a:noFill/>
          </a:ln>
        </p:spPr>
        <p:txBody>
          <a:bodyPr spcFirstLastPara="1" wrap="square" lIns="91425" tIns="91425" rIns="91425" bIns="91425" anchor="t" anchorCtr="0">
            <a:spAutoFit/>
          </a:bodyPr>
          <a:lstStyle/>
          <a:p>
            <a:pPr>
              <a:buSzPts val="1100"/>
            </a:pPr>
            <a:r>
              <a:rPr lang="en" sz="1600" b="1" dirty="0">
                <a:latin typeface="Open Sans"/>
                <a:ea typeface="Open Sans"/>
                <a:cs typeface="Open Sans"/>
                <a:sym typeface="Open Sans"/>
              </a:rPr>
              <a:t>4 –</a:t>
            </a:r>
            <a:r>
              <a:rPr lang="en" sz="1600" dirty="0">
                <a:latin typeface="Open Sans"/>
                <a:ea typeface="Open Sans"/>
                <a:cs typeface="Open Sans"/>
                <a:sym typeface="Open Sans"/>
              </a:rPr>
              <a:t> </a:t>
            </a:r>
            <a:r>
              <a:rPr lang="en" sz="1600" b="1" dirty="0">
                <a:latin typeface="Open Sans"/>
                <a:ea typeface="Open Sans"/>
                <a:cs typeface="Open Sans"/>
                <a:sym typeface="Open Sans"/>
              </a:rPr>
              <a:t>Dev backlog </a:t>
            </a:r>
            <a:endParaRPr lang="en-US" sz="1600" b="1" dirty="0">
              <a:latin typeface="Open Sans"/>
              <a:ea typeface="Open Sans"/>
              <a:cs typeface="Open Sans"/>
            </a:endParaRPr>
          </a:p>
          <a:p>
            <a:pPr marL="0" lvl="0" indent="0" algn="l">
              <a:spcBef>
                <a:spcPts val="0"/>
              </a:spcBef>
              <a:spcAft>
                <a:spcPts val="0"/>
              </a:spcAft>
              <a:buSzPts val="1100"/>
              <a:buFont typeface="Arial"/>
              <a:buNone/>
            </a:pPr>
            <a:r>
              <a:rPr lang="en" sz="1200" dirty="0">
                <a:latin typeface="Open Sans"/>
                <a:ea typeface="Open Sans"/>
                <a:cs typeface="Open Sans"/>
                <a:sym typeface="Open Sans"/>
              </a:rPr>
              <a:t>The program is undergoing modernization improvements. This is a big technical lift that uses a lot of engineering resources.</a:t>
            </a:r>
            <a:endParaRPr sz="1200" b="1" dirty="0">
              <a:latin typeface="Open Sans"/>
              <a:ea typeface="Open Sans"/>
              <a:cs typeface="Open Sans"/>
            </a:endParaRPr>
          </a:p>
        </p:txBody>
      </p:sp>
      <p:pic>
        <p:nvPicPr>
          <p:cNvPr id="197" name="Google Shape;197;p24"/>
          <p:cNvPicPr preferRelativeResize="0"/>
          <p:nvPr/>
        </p:nvPicPr>
        <p:blipFill>
          <a:blip r:embed="rId3">
            <a:alphaModFix/>
          </a:blip>
          <a:stretch>
            <a:fillRect/>
          </a:stretch>
        </p:blipFill>
        <p:spPr>
          <a:xfrm>
            <a:off x="500050" y="1299819"/>
            <a:ext cx="548700" cy="645529"/>
          </a:xfrm>
          <a:prstGeom prst="rect">
            <a:avLst/>
          </a:prstGeom>
          <a:noFill/>
          <a:ln>
            <a:noFill/>
          </a:ln>
        </p:spPr>
      </p:pic>
      <p:pic>
        <p:nvPicPr>
          <p:cNvPr id="198" name="Google Shape;198;p24"/>
          <p:cNvPicPr preferRelativeResize="0"/>
          <p:nvPr/>
        </p:nvPicPr>
        <p:blipFill>
          <a:blip r:embed="rId4">
            <a:alphaModFix/>
          </a:blip>
          <a:stretch>
            <a:fillRect/>
          </a:stretch>
        </p:blipFill>
        <p:spPr>
          <a:xfrm>
            <a:off x="442425" y="2310488"/>
            <a:ext cx="663943" cy="554100"/>
          </a:xfrm>
          <a:prstGeom prst="rect">
            <a:avLst/>
          </a:prstGeom>
          <a:noFill/>
          <a:ln>
            <a:noFill/>
          </a:ln>
        </p:spPr>
      </p:pic>
      <p:pic>
        <p:nvPicPr>
          <p:cNvPr id="199" name="Google Shape;199;p24"/>
          <p:cNvPicPr preferRelativeResize="0"/>
          <p:nvPr/>
        </p:nvPicPr>
        <p:blipFill>
          <a:blip r:embed="rId5">
            <a:alphaModFix/>
          </a:blip>
          <a:stretch>
            <a:fillRect/>
          </a:stretch>
        </p:blipFill>
        <p:spPr>
          <a:xfrm>
            <a:off x="500050" y="3229750"/>
            <a:ext cx="548700" cy="586940"/>
          </a:xfrm>
          <a:prstGeom prst="rect">
            <a:avLst/>
          </a:prstGeom>
          <a:noFill/>
          <a:ln>
            <a:noFill/>
          </a:ln>
        </p:spPr>
      </p:pic>
      <p:pic>
        <p:nvPicPr>
          <p:cNvPr id="200" name="Google Shape;200;p24"/>
          <p:cNvPicPr preferRelativeResize="0"/>
          <p:nvPr/>
        </p:nvPicPr>
        <p:blipFill>
          <a:blip r:embed="rId6">
            <a:alphaModFix/>
          </a:blip>
          <a:stretch>
            <a:fillRect/>
          </a:stretch>
        </p:blipFill>
        <p:spPr>
          <a:xfrm>
            <a:off x="500050" y="4085199"/>
            <a:ext cx="548700" cy="6891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5"/>
          <p:cNvSpPr txBox="1">
            <a:spLocks noGrp="1"/>
          </p:cNvSpPr>
          <p:nvPr>
            <p:ph type="title"/>
          </p:nvPr>
        </p:nvSpPr>
        <p:spPr>
          <a:xfrm>
            <a:off x="849450" y="1605100"/>
            <a:ext cx="7445100" cy="1720200"/>
          </a:xfrm>
          <a:prstGeom prst="rect">
            <a:avLst/>
          </a:prstGeom>
        </p:spPr>
        <p:txBody>
          <a:bodyPr spcFirstLastPara="1" wrap="square" lIns="91425" tIns="91425" rIns="91425" bIns="91425" anchor="ctr" anchorCtr="0">
            <a:normAutofit fontScale="90000"/>
          </a:bodyPr>
          <a:lstStyle/>
          <a:p>
            <a:r>
              <a:rPr lang="en" dirty="0"/>
              <a:t>Our HCD team has also grown and evolved, and we needed a framework to help us adapt to the transition.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dirty="0"/>
              <a:t>8</a:t>
            </a:fld>
            <a:endParaRPr dirty="0"/>
          </a:p>
        </p:txBody>
      </p:sp>
      <p:sp>
        <p:nvSpPr>
          <p:cNvPr id="253" name="Google Shape;253;p32"/>
          <p:cNvSpPr txBox="1">
            <a:spLocks noGrp="1"/>
          </p:cNvSpPr>
          <p:nvPr>
            <p:ph type="title"/>
          </p:nvPr>
        </p:nvSpPr>
        <p:spPr>
          <a:xfrm>
            <a:off x="249625" y="81950"/>
            <a:ext cx="8708400" cy="8133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How the T-MSIS HCD matrix was formed</a:t>
            </a:r>
            <a:endParaRPr dirty="0"/>
          </a:p>
        </p:txBody>
      </p:sp>
      <p:sp>
        <p:nvSpPr>
          <p:cNvPr id="254" name="Google Shape;254;p32"/>
          <p:cNvSpPr txBox="1">
            <a:spLocks noGrp="1"/>
          </p:cNvSpPr>
          <p:nvPr>
            <p:ph type="body" idx="2"/>
          </p:nvPr>
        </p:nvSpPr>
        <p:spPr>
          <a:xfrm>
            <a:off x="289475" y="1210325"/>
            <a:ext cx="3874500" cy="1690200"/>
          </a:xfrm>
          <a:prstGeom prst="rect">
            <a:avLst/>
          </a:prstGeom>
        </p:spPr>
        <p:txBody>
          <a:bodyPr spcFirstLastPara="1" wrap="square" lIns="91425" tIns="91425" rIns="91425" bIns="91425" anchor="t" anchorCtr="0">
            <a:normAutofit/>
          </a:bodyPr>
          <a:lstStyle/>
          <a:p>
            <a:pPr marL="342900" lvl="0" indent="-342900" algn="l" rtl="0">
              <a:spcBef>
                <a:spcPts val="0"/>
              </a:spcBef>
              <a:spcAft>
                <a:spcPts val="0"/>
              </a:spcAft>
              <a:buAutoNum type="arabicPeriod"/>
            </a:pPr>
            <a:r>
              <a:rPr lang="en" sz="1400" b="1" dirty="0">
                <a:solidFill>
                  <a:schemeClr val="accent3"/>
                </a:solidFill>
              </a:rPr>
              <a:t>Where it started…</a:t>
            </a:r>
            <a:endParaRPr lang="en-US" sz="1400" b="1" dirty="0">
              <a:solidFill>
                <a:schemeClr val="accent3"/>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500"/>
              </a:spcBef>
              <a:spcAft>
                <a:spcPts val="500"/>
              </a:spcAft>
              <a:buClr>
                <a:schemeClr val="dk1"/>
              </a:buClr>
              <a:buSzPts val="1100"/>
              <a:buFont typeface="Arial"/>
              <a:buNone/>
            </a:pPr>
            <a:r>
              <a:rPr lang="en" dirty="0">
                <a:solidFill>
                  <a:schemeClr val="dk1"/>
                </a:solidFill>
              </a:rPr>
              <a:t>Prior to 2023, T-MSIS had 1 HCD practitioner who was embedded on a product team.</a:t>
            </a:r>
            <a:endParaRPr dirty="0">
              <a:solidFill>
                <a:schemeClr val="dk1"/>
              </a:solidFill>
            </a:endParaRPr>
          </a:p>
        </p:txBody>
      </p:sp>
      <p:sp>
        <p:nvSpPr>
          <p:cNvPr id="255" name="Google Shape;255;p32"/>
          <p:cNvSpPr txBox="1">
            <a:spLocks noGrp="1"/>
          </p:cNvSpPr>
          <p:nvPr>
            <p:ph type="body" idx="2"/>
          </p:nvPr>
        </p:nvSpPr>
        <p:spPr>
          <a:xfrm>
            <a:off x="4879850" y="1174825"/>
            <a:ext cx="3874500" cy="1690200"/>
          </a:xfrm>
          <a:prstGeom prst="rect">
            <a:avLst/>
          </a:prstGeom>
        </p:spPr>
        <p:txBody>
          <a:bodyPr spcFirstLastPara="1" wrap="square" lIns="91425" tIns="91425" rIns="91425" bIns="91425" anchor="t" anchorCtr="0">
            <a:normAutofit/>
          </a:bodyPr>
          <a:lstStyle/>
          <a:p>
            <a:pPr marL="0" indent="0">
              <a:buNone/>
            </a:pPr>
            <a:r>
              <a:rPr lang="en" sz="1400" b="1" dirty="0">
                <a:solidFill>
                  <a:schemeClr val="accent3"/>
                </a:solidFill>
              </a:rPr>
              <a:t>2. Growth and centralization</a:t>
            </a:r>
            <a:endParaRPr lang="en-US" sz="1400" b="1" dirty="0">
              <a:solidFill>
                <a:schemeClr val="accent3"/>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500"/>
              </a:spcBef>
              <a:spcAft>
                <a:spcPts val="500"/>
              </a:spcAft>
              <a:buClr>
                <a:schemeClr val="dk1"/>
              </a:buClr>
              <a:buSzPts val="1100"/>
              <a:buFont typeface="Arial"/>
              <a:buNone/>
            </a:pPr>
            <a:r>
              <a:rPr lang="en" dirty="0">
                <a:solidFill>
                  <a:schemeClr val="dk1"/>
                </a:solidFill>
              </a:rPr>
              <a:t>The HCD team then grew to 7 practitioners and was established as an entirely separate product team on the program.</a:t>
            </a:r>
            <a:endParaRPr dirty="0">
              <a:solidFill>
                <a:schemeClr val="dk1"/>
              </a:solidFill>
            </a:endParaRPr>
          </a:p>
        </p:txBody>
      </p:sp>
      <p:sp>
        <p:nvSpPr>
          <p:cNvPr id="256" name="Google Shape;256;p32"/>
          <p:cNvSpPr txBox="1">
            <a:spLocks noGrp="1"/>
          </p:cNvSpPr>
          <p:nvPr>
            <p:ph type="body" idx="2"/>
          </p:nvPr>
        </p:nvSpPr>
        <p:spPr>
          <a:xfrm>
            <a:off x="289475" y="3257275"/>
            <a:ext cx="3874500" cy="1690200"/>
          </a:xfrm>
          <a:prstGeom prst="rect">
            <a:avLst/>
          </a:prstGeom>
        </p:spPr>
        <p:txBody>
          <a:bodyPr spcFirstLastPara="1" wrap="square" lIns="91425" tIns="91425" rIns="91425" bIns="91425" anchor="t" anchorCtr="0">
            <a:normAutofit fontScale="92500" lnSpcReduction="20000"/>
          </a:bodyPr>
          <a:lstStyle/>
          <a:p>
            <a:pPr marL="0" indent="0">
              <a:buNone/>
            </a:pPr>
            <a:r>
              <a:rPr lang="en" sz="1400" b="1" dirty="0">
                <a:solidFill>
                  <a:schemeClr val="accent3"/>
                </a:solidFill>
              </a:rPr>
              <a:t>3. Growing pains as we enter the Matrix</a:t>
            </a:r>
            <a:endParaRPr lang="en-US" sz="1400" b="1" dirty="0">
              <a:solidFill>
                <a:schemeClr val="accent3"/>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500"/>
              </a:spcBef>
              <a:spcAft>
                <a:spcPts val="0"/>
              </a:spcAft>
              <a:buClr>
                <a:schemeClr val="dk1"/>
              </a:buClr>
              <a:buSzPts val="1100"/>
              <a:buFont typeface="Arial"/>
              <a:buNone/>
            </a:pPr>
            <a:r>
              <a:rPr lang="en" dirty="0">
                <a:solidFill>
                  <a:schemeClr val="dk1"/>
                </a:solidFill>
              </a:rPr>
              <a:t>After some shuffling, the team was reconfigured in a matrix model, with practitioners across multiple teams, but operating as a cohesive practice.</a:t>
            </a:r>
            <a:endParaRPr dirty="0">
              <a:solidFill>
                <a:schemeClr val="dk1"/>
              </a:solidFill>
            </a:endParaRPr>
          </a:p>
          <a:p>
            <a:pPr marL="0" lvl="0" indent="0" algn="l" rtl="0">
              <a:spcBef>
                <a:spcPts val="500"/>
              </a:spcBef>
              <a:spcAft>
                <a:spcPts val="0"/>
              </a:spcAft>
              <a:buClr>
                <a:schemeClr val="dk1"/>
              </a:buClr>
              <a:buSzPts val="1100"/>
              <a:buFont typeface="Arial"/>
              <a:buNone/>
            </a:pPr>
            <a:endParaRPr>
              <a:solidFill>
                <a:schemeClr val="dk1"/>
              </a:solidFill>
            </a:endParaRPr>
          </a:p>
          <a:p>
            <a:pPr marL="0" lvl="0" indent="0" algn="l" rtl="0">
              <a:spcBef>
                <a:spcPts val="500"/>
              </a:spcBef>
              <a:spcAft>
                <a:spcPts val="500"/>
              </a:spcAft>
              <a:buClr>
                <a:schemeClr val="dk1"/>
              </a:buClr>
              <a:buSzPts val="1100"/>
              <a:buFont typeface="Arial"/>
              <a:buNone/>
            </a:pPr>
            <a:r>
              <a:rPr lang="en" i="1" dirty="0">
                <a:solidFill>
                  <a:schemeClr val="dk1"/>
                </a:solidFill>
              </a:rPr>
              <a:t>Note: This is where Jesse joined the project.</a:t>
            </a:r>
            <a:endParaRPr i="1" dirty="0">
              <a:solidFill>
                <a:schemeClr val="dk1"/>
              </a:solidFill>
            </a:endParaRPr>
          </a:p>
        </p:txBody>
      </p:sp>
      <p:sp>
        <p:nvSpPr>
          <p:cNvPr id="257" name="Google Shape;257;p32"/>
          <p:cNvSpPr txBox="1">
            <a:spLocks noGrp="1"/>
          </p:cNvSpPr>
          <p:nvPr>
            <p:ph type="body" idx="2"/>
          </p:nvPr>
        </p:nvSpPr>
        <p:spPr>
          <a:xfrm>
            <a:off x="4879850" y="3257275"/>
            <a:ext cx="3874500" cy="1690200"/>
          </a:xfrm>
          <a:prstGeom prst="rect">
            <a:avLst/>
          </a:prstGeom>
        </p:spPr>
        <p:txBody>
          <a:bodyPr spcFirstLastPara="1" wrap="square" lIns="91425" tIns="91425" rIns="91425" bIns="91425" anchor="t" anchorCtr="0">
            <a:normAutofit/>
          </a:bodyPr>
          <a:lstStyle/>
          <a:p>
            <a:pPr marL="0" indent="0">
              <a:buNone/>
            </a:pPr>
            <a:r>
              <a:rPr lang="en" sz="1400" b="1" dirty="0">
                <a:solidFill>
                  <a:schemeClr val="accent3"/>
                </a:solidFill>
              </a:rPr>
              <a:t>4. Embrace of the Matrix</a:t>
            </a:r>
            <a:br>
              <a:rPr lang="en" sz="1400" b="1" dirty="0"/>
            </a:br>
            <a:endParaRPr lang="en-US" sz="1400">
              <a:solidFill>
                <a:schemeClr val="dk1"/>
              </a:solidFill>
            </a:endParaRPr>
          </a:p>
          <a:p>
            <a:pPr marL="0" lvl="0" indent="0" algn="l" rtl="0">
              <a:spcBef>
                <a:spcPts val="0"/>
              </a:spcBef>
              <a:spcAft>
                <a:spcPts val="500"/>
              </a:spcAft>
              <a:buClr>
                <a:schemeClr val="dk1"/>
              </a:buClr>
              <a:buSzPts val="1100"/>
              <a:buFont typeface="Arial"/>
              <a:buNone/>
            </a:pPr>
            <a:r>
              <a:rPr lang="en" dirty="0">
                <a:solidFill>
                  <a:schemeClr val="dk1"/>
                </a:solidFill>
              </a:rPr>
              <a:t>The concept of reforming a separate team was floated, but by building strong partnerships across the program, the practice hit its stride in this model and has fully leaned into it.</a:t>
            </a:r>
            <a:endParaRPr dirty="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3"/>
          <p:cNvSpPr txBox="1">
            <a:spLocks noGrp="1"/>
          </p:cNvSpPr>
          <p:nvPr>
            <p:ph type="title"/>
          </p:nvPr>
        </p:nvSpPr>
        <p:spPr>
          <a:xfrm>
            <a:off x="1253425" y="2076875"/>
            <a:ext cx="6509700" cy="92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2570" dirty="0"/>
              <a:t>3 HCD team Structures </a:t>
            </a:r>
            <a:endParaRPr sz="2570" dirty="0"/>
          </a:p>
          <a:p>
            <a:pPr marL="0" lvl="0" indent="0" algn="ctr" rtl="0">
              <a:spcBef>
                <a:spcPts val="0"/>
              </a:spcBef>
              <a:spcAft>
                <a:spcPts val="0"/>
              </a:spcAft>
              <a:buSzPts val="990"/>
              <a:buNone/>
            </a:pPr>
            <a:r>
              <a:rPr lang="en" sz="2570" dirty="0"/>
              <a:t>(According to Nielsen Norman)</a:t>
            </a:r>
            <a:endParaRPr sz="2570" dirty="0"/>
          </a:p>
        </p:txBody>
      </p:sp>
    </p:spTree>
  </p:cSld>
  <p:clrMapOvr>
    <a:masterClrMapping/>
  </p:clrMapOvr>
</p:sld>
</file>

<file path=ppt/theme/theme1.xml><?xml version="1.0" encoding="utf-8"?>
<a:theme xmlns:a="http://schemas.openxmlformats.org/drawingml/2006/main" name="Simple Light">
  <a:themeElements>
    <a:clrScheme name="Simple Light">
      <a:dk1>
        <a:srgbClr val="262626"/>
      </a:dk1>
      <a:lt1>
        <a:srgbClr val="FFFFFF"/>
      </a:lt1>
      <a:dk2>
        <a:srgbClr val="5A5A5A"/>
      </a:dk2>
      <a:lt2>
        <a:srgbClr val="F2F2F2"/>
      </a:lt2>
      <a:accent1>
        <a:srgbClr val="0071BC"/>
      </a:accent1>
      <a:accent2>
        <a:srgbClr val="004F84"/>
      </a:accent2>
      <a:accent3>
        <a:srgbClr val="00395E"/>
      </a:accent3>
      <a:accent4>
        <a:srgbClr val="E6F9FD"/>
      </a:accent4>
      <a:accent5>
        <a:srgbClr val="B3ECF8"/>
      </a:accent5>
      <a:accent6>
        <a:srgbClr val="02ACD0"/>
      </a:accent6>
      <a:hlink>
        <a:srgbClr val="4ED2E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28B74BBBDF604B90DE6188EBB786FC" ma:contentTypeVersion="24" ma:contentTypeDescription="Create a new document." ma:contentTypeScope="" ma:versionID="64eb1ab658e705640d2faead91ba00ad">
  <xsd:schema xmlns:xsd="http://www.w3.org/2001/XMLSchema" xmlns:xs="http://www.w3.org/2001/XMLSchema" xmlns:p="http://schemas.microsoft.com/office/2006/metadata/properties" xmlns:ns2="85224529-8a19-4404-a5a4-2707b294952a" xmlns:ns3="88a52ceb-442d-48e8-b4ae-7ab5730f700f" targetNamespace="http://schemas.microsoft.com/office/2006/metadata/properties" ma:root="true" ma:fieldsID="14511aa23a40934a34ed37452f363cd6" ns2:_="" ns3:_="">
    <xsd:import namespace="85224529-8a19-4404-a5a4-2707b294952a"/>
    <xsd:import namespace="88a52ceb-442d-48e8-b4ae-7ab5730f700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h5dfde27acc9453eb6bf355341e11262" minOccurs="0"/>
                <xsd:element ref="ns3:TaxCatchAll" minOccurs="0"/>
                <xsd:element ref="ns3:TaxKeywordTaxHTField" minOccurs="0"/>
                <xsd:element ref="ns2:MediaLengthInSeconds"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224529-8a19-4404-a5a4-2707b29495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h5dfde27acc9453eb6bf355341e11262" ma:index="21" nillable="true" ma:taxonomy="true" ma:internalName="h5dfde27acc9453eb6bf355341e11262" ma:taxonomyFieldName="HCD_x0020_Team_x0020_Metadata" ma:displayName="HCD Team Metadata" ma:default="" ma:fieldId="{15dfde27-acc9-453e-b6bf-355341e11262}" ma:taxonomyMulti="true" ma:sspId="e0d2dc41-8ad7-4464-b7a7-3dd28e0fc091" ma:termSetId="8548fa11-6629-4f77-b4b4-bb44fe71ef60" ma:anchorId="00000000-0000-0000-0000-000000000000" ma:open="true" ma:isKeyword="false">
      <xsd:complexType>
        <xsd:sequence>
          <xsd:element ref="pc:Terms" minOccurs="0" maxOccurs="1"/>
        </xsd:sequence>
      </xsd:complex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e0d2dc41-8ad7-4464-b7a7-3dd28e0fc09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a52ceb-442d-48e8-b4ae-7ab5730f700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489a48e-0ef9-4848-9823-54ff3f18e734}" ma:internalName="TaxCatchAll" ma:showField="CatchAllData" ma:web="88a52ceb-442d-48e8-b4ae-7ab5730f700f">
      <xsd:complexType>
        <xsd:complexContent>
          <xsd:extension base="dms:MultiChoiceLookup">
            <xsd:sequence>
              <xsd:element name="Value" type="dms:Lookup" maxOccurs="unbounded" minOccurs="0" nillable="true"/>
            </xsd:sequence>
          </xsd:extension>
        </xsd:complexContent>
      </xsd:complexType>
    </xsd:element>
    <xsd:element name="TaxKeywordTaxHTField" ma:index="24" nillable="true" ma:taxonomy="true" ma:internalName="TaxKeywordTaxHTField" ma:taxonomyFieldName="TaxKeyword" ma:displayName="Enterprise Keywords" ma:fieldId="{23f27201-bee3-471e-b2e7-b64fd8b7ca38}" ma:taxonomyMulti="true" ma:sspId="e0d2dc41-8ad7-4464-b7a7-3dd28e0fc091"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88a52ceb-442d-48e8-b4ae-7ab5730f700f">
      <Terms xmlns="http://schemas.microsoft.com/office/infopath/2007/PartnerControls"/>
    </TaxKeywordTaxHTField>
    <lcf76f155ced4ddcb4097134ff3c332f xmlns="85224529-8a19-4404-a5a4-2707b294952a">
      <Terms xmlns="http://schemas.microsoft.com/office/infopath/2007/PartnerControls"/>
    </lcf76f155ced4ddcb4097134ff3c332f>
    <h5dfde27acc9453eb6bf355341e11262 xmlns="85224529-8a19-4404-a5a4-2707b294952a">
      <Terms xmlns="http://schemas.microsoft.com/office/infopath/2007/PartnerControls"/>
    </h5dfde27acc9453eb6bf355341e11262>
    <TaxCatchAll xmlns="88a52ceb-442d-48e8-b4ae-7ab5730f700f" xsi:nil="true"/>
  </documentManagement>
</p:properties>
</file>

<file path=customXml/itemProps1.xml><?xml version="1.0" encoding="utf-8"?>
<ds:datastoreItem xmlns:ds="http://schemas.openxmlformats.org/officeDocument/2006/customXml" ds:itemID="{BF6FA9F0-DAF8-4AA3-8436-C826426118A7}"/>
</file>

<file path=customXml/itemProps2.xml><?xml version="1.0" encoding="utf-8"?>
<ds:datastoreItem xmlns:ds="http://schemas.openxmlformats.org/officeDocument/2006/customXml" ds:itemID="{FB9BF1F1-9F50-40C2-8E2E-2FABA55D4C58}"/>
</file>

<file path=customXml/itemProps3.xml><?xml version="1.0" encoding="utf-8"?>
<ds:datastoreItem xmlns:ds="http://schemas.openxmlformats.org/officeDocument/2006/customXml" ds:itemID="{0680EE70-BF02-4B4E-A84F-4D10EAD5E5A1}"/>
</file>

<file path=docProps/app.xml><?xml version="1.0" encoding="utf-8"?>
<Properties xmlns="http://schemas.openxmlformats.org/officeDocument/2006/extended-properties" xmlns:vt="http://schemas.openxmlformats.org/officeDocument/2006/docPropsVTypes">
  <TotalTime>6</TotalTime>
  <Words>2166</Words>
  <Application>Microsoft Macintosh PowerPoint</Application>
  <PresentationFormat>On-screen Show (16:9)</PresentationFormat>
  <Paragraphs>240</Paragraphs>
  <Slides>53</Slides>
  <Notes>47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Arial</vt:lpstr>
      <vt:lpstr>Open Sans,Sans-Serif</vt:lpstr>
      <vt:lpstr>Open Sans</vt:lpstr>
      <vt:lpstr>Calibri</vt:lpstr>
      <vt:lpstr>Wingdings</vt:lpstr>
      <vt:lpstr>Open Sans Light</vt:lpstr>
      <vt:lpstr>Simple Light</vt:lpstr>
      <vt:lpstr>The Magic Matrix</vt:lpstr>
      <vt:lpstr>Hello! We lead the T-MSIS HCD Team</vt:lpstr>
      <vt:lpstr>Here’s what we’ll cover today</vt:lpstr>
      <vt:lpstr>What does HCD on T-MSIS look like?</vt:lpstr>
      <vt:lpstr>T-MSIS is a massive data ingest</vt:lpstr>
      <vt:lpstr>HCD on T-MSIS is a ✨fun challenge✨</vt:lpstr>
      <vt:lpstr>Our HCD team has also grown and evolved, and we needed a framework to help us adapt to the transition. </vt:lpstr>
      <vt:lpstr>How the T-MSIS HCD matrix was formed</vt:lpstr>
      <vt:lpstr>3 HCD team Structures  (According to Nielsen Norman)</vt:lpstr>
      <vt:lpstr>Centralized UX team</vt:lpstr>
      <vt:lpstr>Decentralized UX team</vt:lpstr>
      <vt:lpstr>Matrix UX team</vt:lpstr>
      <vt:lpstr>Quick poll: What model does your HCD team operate in?</vt:lpstr>
      <vt:lpstr>The Matrix model has been a major key to our success.*</vt:lpstr>
      <vt:lpstr>What does HCD on T-MSIS need to do?</vt:lpstr>
      <vt:lpstr>We work with engineers to deliver product design recommendations</vt:lpstr>
      <vt:lpstr>We establish critical feedback loops through instrumentation and user engagement.</vt:lpstr>
      <vt:lpstr>We build mental models around services and processes so that we may measure and enhance them.</vt:lpstr>
      <vt:lpstr>We conduct research to de-risk program initiatives, establish success metrics, and understand challenging problems.</vt:lpstr>
      <vt:lpstr>We apply content design and strategy to both internal and user-facing tools, resources, and support channels</vt:lpstr>
      <vt:lpstr>Where does the Matrix Model come in? And what makes it so ✨special✨?</vt:lpstr>
      <vt:lpstr>The Matrix Model has helped us avoid this trade-off</vt:lpstr>
      <vt:lpstr>T-MSIS HCD operates as individuals on separate teams and as a cohesive practice.</vt:lpstr>
      <vt:lpstr>We build strategic relationships by immersing ourselves with our product teams</vt:lpstr>
      <vt:lpstr>What does this look like?</vt:lpstr>
      <vt:lpstr>We build strong HCD culture at the practice level.</vt:lpstr>
      <vt:lpstr>What does this look like?</vt:lpstr>
      <vt:lpstr>We leverage SAFe/Agile to make the Matrix work for us</vt:lpstr>
      <vt:lpstr>What does this look like?</vt:lpstr>
      <vt:lpstr>Poll: What tools, processes, technologies, or methodologies have helped you grow your HCD practice or your product practice? </vt:lpstr>
      <vt:lpstr>Case study 1: v4 Solutions</vt:lpstr>
      <vt:lpstr>V4 is a pretty big deal for us...</vt:lpstr>
      <vt:lpstr>MESC was a major opportunity for us</vt:lpstr>
      <vt:lpstr>We worked across teams to synthesize</vt:lpstr>
      <vt:lpstr>We developed a solutions workshop</vt:lpstr>
      <vt:lpstr>We operationalized the work</vt:lpstr>
      <vt:lpstr>How was the Matrix helpful here?</vt:lpstr>
      <vt:lpstr>Case study 2: Driving solutions when content strategy exposes problems</vt:lpstr>
      <vt:lpstr>We needed users to be able to find this</vt:lpstr>
      <vt:lpstr>PowerPoint Presentation</vt:lpstr>
      <vt:lpstr>How do you communicate this to users?</vt:lpstr>
      <vt:lpstr>By uncovering a specific challenge at the product level, we were able to elevate it to the practice level, then work with another product team on an implementation plan.</vt:lpstr>
      <vt:lpstr>We are implementing a global footer to make it easy to refer users to critical documentation from anywhere on the site.  This was a low-risk design proposal based on first-principals and our own observations.   By adding key content that is available globally, we can more easily drive users to the information they need.  </vt:lpstr>
      <vt:lpstr>How was the Matrix helpful here?</vt:lpstr>
      <vt:lpstr>The Matrix is awesome but…</vt:lpstr>
      <vt:lpstr>…It’s not all sunshine and rainbows 🌞🌈</vt:lpstr>
      <vt:lpstr>The matrix can be tough on practitioners</vt:lpstr>
      <vt:lpstr>The matrix can be tough on HCD Leads</vt:lpstr>
      <vt:lpstr>So what’s the verdict on the Matrix?</vt:lpstr>
      <vt:lpstr>How to mobilize the matrix</vt:lpstr>
      <vt:lpstr>Step 5: Maintain alignment</vt:lpstr>
      <vt:lpstr>It doesn’t have to be complicated…</vt:lpstr>
      <vt:lpstr>Questions/Discussion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Jesse Michel</cp:lastModifiedBy>
  <cp:revision>1081</cp:revision>
  <dcterms:modified xsi:type="dcterms:W3CDTF">2024-11-06T15:44:46Z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0x0101008A28B74BBBDF604B90DE6188EBB786FC</vt:lpwstr>
  </property>
</Properties>
</file>