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0"/>
  </p:notesMasterIdLst>
  <p:sldIdLst>
    <p:sldId id="274" r:id="rId2"/>
    <p:sldId id="275" r:id="rId3"/>
    <p:sldId id="277" r:id="rId4"/>
    <p:sldId id="286" r:id="rId5"/>
    <p:sldId id="287" r:id="rId6"/>
    <p:sldId id="289" r:id="rId7"/>
    <p:sldId id="290" r:id="rId8"/>
    <p:sldId id="288"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4DE"/>
    <a:srgbClr val="0180FF"/>
    <a:srgbClr val="0099FF"/>
    <a:srgbClr val="F0F8FE"/>
    <a:srgbClr val="F4FAFE"/>
    <a:srgbClr val="EDF7FD"/>
    <a:srgbClr val="E9F5FD"/>
    <a:srgbClr val="FFFFFF"/>
    <a:srgbClr val="008EEE"/>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71FE8C-43E9-4BEE-8328-5D5CC98128CA}" v="3" dt="2021-07-14T16:46:03.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88014" autoAdjust="0"/>
  </p:normalViewPr>
  <p:slideViewPr>
    <p:cSldViewPr snapToGrid="0">
      <p:cViewPr varScale="1">
        <p:scale>
          <a:sx n="83" d="100"/>
          <a:sy n="83" d="100"/>
        </p:scale>
        <p:origin x="1205" y="62"/>
      </p:cViewPr>
      <p:guideLst/>
    </p:cSldViewPr>
  </p:slideViewPr>
  <p:notesTextViewPr>
    <p:cViewPr>
      <p:scale>
        <a:sx n="1" d="1"/>
        <a:sy n="1" d="1"/>
      </p:scale>
      <p:origin x="0" y="0"/>
    </p:cViewPr>
  </p:notesTextViewPr>
  <p:sorterViewPr>
    <p:cViewPr>
      <p:scale>
        <a:sx n="100" d="100"/>
        <a:sy n="100" d="100"/>
      </p:scale>
      <p:origin x="0" y="-2528"/>
    </p:cViewPr>
  </p:sorterViewPr>
  <p:notesViewPr>
    <p:cSldViewPr snapToGrid="0" showGuides="1">
      <p:cViewPr varScale="1">
        <p:scale>
          <a:sx n="87" d="100"/>
          <a:sy n="87" d="100"/>
        </p:scale>
        <p:origin x="3840"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4599737532809E-2"/>
          <c:y val="6.5585875984252001E-2"/>
          <c:w val="0.72019110892388505"/>
          <c:h val="0.82534645669291395"/>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8D9-4A18-9672-C593137FD5E6}"/>
            </c:ext>
          </c:extLst>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8D9-4A18-9672-C593137FD5E6}"/>
            </c:ext>
          </c:extLst>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8D9-4A18-9672-C593137FD5E6}"/>
            </c:ext>
          </c:extLst>
        </c:ser>
        <c:dLbls>
          <c:showLegendKey val="0"/>
          <c:showVal val="0"/>
          <c:showCatName val="0"/>
          <c:showSerName val="0"/>
          <c:showPercent val="0"/>
          <c:showBubbleSize val="0"/>
        </c:dLbls>
        <c:gapWidth val="150"/>
        <c:axId val="148278272"/>
        <c:axId val="148280064"/>
      </c:barChart>
      <c:catAx>
        <c:axId val="148278272"/>
        <c:scaling>
          <c:orientation val="minMax"/>
        </c:scaling>
        <c:delete val="0"/>
        <c:axPos val="b"/>
        <c:numFmt formatCode="General" sourceLinked="0"/>
        <c:majorTickMark val="out"/>
        <c:minorTickMark val="none"/>
        <c:tickLblPos val="nextTo"/>
        <c:crossAx val="148280064"/>
        <c:crosses val="autoZero"/>
        <c:auto val="1"/>
        <c:lblAlgn val="ctr"/>
        <c:lblOffset val="100"/>
        <c:noMultiLvlLbl val="0"/>
      </c:catAx>
      <c:valAx>
        <c:axId val="148280064"/>
        <c:scaling>
          <c:orientation val="minMax"/>
        </c:scaling>
        <c:delete val="0"/>
        <c:axPos val="l"/>
        <c:majorGridlines/>
        <c:numFmt formatCode="General" sourceLinked="1"/>
        <c:majorTickMark val="out"/>
        <c:minorTickMark val="none"/>
        <c:tickLblPos val="nextTo"/>
        <c:crossAx val="14827827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977C60-C9CE-4B5D-A794-D7BAFF626E00}" type="doc">
      <dgm:prSet loTypeId="urn:microsoft.com/office/officeart/2005/8/layout/hList7#1" loCatId="list" qsTypeId="urn:microsoft.com/office/officeart/2005/8/quickstyle/simple1" qsCatId="simple" csTypeId="urn:microsoft.com/office/officeart/2005/8/colors/accent1_2" csCatId="accent1" phldr="0"/>
      <dgm:spPr/>
    </dgm:pt>
    <dgm:pt modelId="{982A9893-AF29-44BF-9EE1-825C96CCCB84}">
      <dgm:prSet phldrT="[Text]" phldr="1"/>
      <dgm:spPr/>
      <dgm:t>
        <a:bodyPr/>
        <a:lstStyle/>
        <a:p>
          <a:endParaRPr lang="en-US" dirty="0"/>
        </a:p>
      </dgm:t>
    </dgm:pt>
    <dgm:pt modelId="{218B9BB6-ED6A-4AE6-AE96-F46EB8019E39}" type="parTrans" cxnId="{6CD0867F-E7D9-4D6E-8421-3F112030556B}">
      <dgm:prSet/>
      <dgm:spPr/>
      <dgm:t>
        <a:bodyPr/>
        <a:lstStyle/>
        <a:p>
          <a:endParaRPr lang="en-US"/>
        </a:p>
      </dgm:t>
    </dgm:pt>
    <dgm:pt modelId="{743629A4-0FAF-4D8C-AD37-606688062970}" type="sibTrans" cxnId="{6CD0867F-E7D9-4D6E-8421-3F112030556B}">
      <dgm:prSet/>
      <dgm:spPr/>
      <dgm:t>
        <a:bodyPr/>
        <a:lstStyle/>
        <a:p>
          <a:endParaRPr lang="en-US"/>
        </a:p>
      </dgm:t>
    </dgm:pt>
    <dgm:pt modelId="{4100DFDA-6187-4CAB-98EC-F1FCD515AD00}">
      <dgm:prSet phldrT="[Text]" phldr="1"/>
      <dgm:spPr/>
      <dgm:t>
        <a:bodyPr/>
        <a:lstStyle/>
        <a:p>
          <a:endParaRPr lang="en-US" dirty="0"/>
        </a:p>
      </dgm:t>
    </dgm:pt>
    <dgm:pt modelId="{00982176-5CFD-4A9D-B838-1841B248C78E}" type="parTrans" cxnId="{856E57D4-B6CE-4FCF-89EE-DC7E2426A457}">
      <dgm:prSet/>
      <dgm:spPr/>
      <dgm:t>
        <a:bodyPr/>
        <a:lstStyle/>
        <a:p>
          <a:endParaRPr lang="en-US"/>
        </a:p>
      </dgm:t>
    </dgm:pt>
    <dgm:pt modelId="{B1681C19-379C-4EE6-BB21-3F0D567FA05A}" type="sibTrans" cxnId="{856E57D4-B6CE-4FCF-89EE-DC7E2426A457}">
      <dgm:prSet/>
      <dgm:spPr/>
      <dgm:t>
        <a:bodyPr/>
        <a:lstStyle/>
        <a:p>
          <a:endParaRPr lang="en-US"/>
        </a:p>
      </dgm:t>
    </dgm:pt>
    <dgm:pt modelId="{29BCA6C7-AB94-4DDC-9002-88ECCECDD470}">
      <dgm:prSet phldrT="[Text]" phldr="1"/>
      <dgm:spPr/>
      <dgm:t>
        <a:bodyPr/>
        <a:lstStyle/>
        <a:p>
          <a:endParaRPr lang="en-US" dirty="0"/>
        </a:p>
      </dgm:t>
    </dgm:pt>
    <dgm:pt modelId="{708B6C34-6D74-4F56-A826-5CCC00AB734A}" type="parTrans" cxnId="{C2FB1B0A-9CF0-4C48-835C-E396B13158A6}">
      <dgm:prSet/>
      <dgm:spPr/>
      <dgm:t>
        <a:bodyPr/>
        <a:lstStyle/>
        <a:p>
          <a:endParaRPr lang="en-US"/>
        </a:p>
      </dgm:t>
    </dgm:pt>
    <dgm:pt modelId="{95208092-1108-42CA-8183-CAE2CBA67A17}" type="sibTrans" cxnId="{C2FB1B0A-9CF0-4C48-835C-E396B13158A6}">
      <dgm:prSet/>
      <dgm:spPr/>
      <dgm:t>
        <a:bodyPr/>
        <a:lstStyle/>
        <a:p>
          <a:endParaRPr lang="en-US"/>
        </a:p>
      </dgm:t>
    </dgm:pt>
    <dgm:pt modelId="{5259A90A-D943-4F44-B744-430CF8FFFA8D}" type="pres">
      <dgm:prSet presAssocID="{16977C60-C9CE-4B5D-A794-D7BAFF626E00}" presName="Name0" presStyleCnt="0">
        <dgm:presLayoutVars>
          <dgm:dir/>
          <dgm:resizeHandles val="exact"/>
        </dgm:presLayoutVars>
      </dgm:prSet>
      <dgm:spPr/>
    </dgm:pt>
    <dgm:pt modelId="{54CDFF4C-81B0-41BB-9998-7B4B129B3E28}" type="pres">
      <dgm:prSet presAssocID="{16977C60-C9CE-4B5D-A794-D7BAFF626E00}" presName="fgShape" presStyleLbl="fgShp" presStyleIdx="0" presStyleCnt="1"/>
      <dgm:spPr/>
    </dgm:pt>
    <dgm:pt modelId="{CE3A265A-0DB6-49CD-8425-46DFF56BDCDD}" type="pres">
      <dgm:prSet presAssocID="{16977C60-C9CE-4B5D-A794-D7BAFF626E00}" presName="linComp" presStyleCnt="0"/>
      <dgm:spPr/>
    </dgm:pt>
    <dgm:pt modelId="{D8C8F432-9D2A-423F-A480-E04ABC1348EA}" type="pres">
      <dgm:prSet presAssocID="{982A9893-AF29-44BF-9EE1-825C96CCCB84}" presName="compNode" presStyleCnt="0"/>
      <dgm:spPr/>
    </dgm:pt>
    <dgm:pt modelId="{14380E18-9A73-4693-AA09-9A5B938DE7BE}" type="pres">
      <dgm:prSet presAssocID="{982A9893-AF29-44BF-9EE1-825C96CCCB84}" presName="bkgdShape" presStyleLbl="node1" presStyleIdx="0" presStyleCnt="3"/>
      <dgm:spPr/>
    </dgm:pt>
    <dgm:pt modelId="{52792FB9-D706-44E9-8794-BA0A0D87EE97}" type="pres">
      <dgm:prSet presAssocID="{982A9893-AF29-44BF-9EE1-825C96CCCB84}" presName="nodeTx" presStyleLbl="node1" presStyleIdx="0" presStyleCnt="3">
        <dgm:presLayoutVars>
          <dgm:bulletEnabled val="1"/>
        </dgm:presLayoutVars>
      </dgm:prSet>
      <dgm:spPr/>
    </dgm:pt>
    <dgm:pt modelId="{7ED8C7D9-E7AA-49D5-B7CA-202B5E8212D9}" type="pres">
      <dgm:prSet presAssocID="{982A9893-AF29-44BF-9EE1-825C96CCCB84}" presName="invisiNode" presStyleLbl="node1" presStyleIdx="0" presStyleCnt="3"/>
      <dgm:spPr/>
    </dgm:pt>
    <dgm:pt modelId="{878BC7C1-2F4C-46EE-9F04-B02E8B8A9171}" type="pres">
      <dgm:prSet presAssocID="{982A9893-AF29-44BF-9EE1-825C96CCCB84}" presName="imagNode" presStyleLbl="fgImgPlace1" presStyleIdx="0" presStyleCnt="3"/>
      <dgm:spPr/>
    </dgm:pt>
    <dgm:pt modelId="{710D4F04-8E65-41C1-AE1A-EC820565D65D}" type="pres">
      <dgm:prSet presAssocID="{743629A4-0FAF-4D8C-AD37-606688062970}" presName="sibTrans" presStyleLbl="sibTrans2D1" presStyleIdx="0" presStyleCnt="0"/>
      <dgm:spPr/>
    </dgm:pt>
    <dgm:pt modelId="{5B0D38DC-7CF7-4C7E-91E7-940A04B4AF00}" type="pres">
      <dgm:prSet presAssocID="{4100DFDA-6187-4CAB-98EC-F1FCD515AD00}" presName="compNode" presStyleCnt="0"/>
      <dgm:spPr/>
    </dgm:pt>
    <dgm:pt modelId="{8DA777F8-8704-4AAB-9FA5-0F95BB444C08}" type="pres">
      <dgm:prSet presAssocID="{4100DFDA-6187-4CAB-98EC-F1FCD515AD00}" presName="bkgdShape" presStyleLbl="node1" presStyleIdx="1" presStyleCnt="3"/>
      <dgm:spPr/>
    </dgm:pt>
    <dgm:pt modelId="{AEC3DBBF-E3B5-48F9-B68F-834054216858}" type="pres">
      <dgm:prSet presAssocID="{4100DFDA-6187-4CAB-98EC-F1FCD515AD00}" presName="nodeTx" presStyleLbl="node1" presStyleIdx="1" presStyleCnt="3">
        <dgm:presLayoutVars>
          <dgm:bulletEnabled val="1"/>
        </dgm:presLayoutVars>
      </dgm:prSet>
      <dgm:spPr/>
    </dgm:pt>
    <dgm:pt modelId="{0CDE0D8A-336E-4555-9A78-8010E6148BF3}" type="pres">
      <dgm:prSet presAssocID="{4100DFDA-6187-4CAB-98EC-F1FCD515AD00}" presName="invisiNode" presStyleLbl="node1" presStyleIdx="1" presStyleCnt="3"/>
      <dgm:spPr/>
    </dgm:pt>
    <dgm:pt modelId="{CBF537D4-A545-4B6C-939F-63E432C9F5A6}" type="pres">
      <dgm:prSet presAssocID="{4100DFDA-6187-4CAB-98EC-F1FCD515AD00}" presName="imagNode" presStyleLbl="fgImgPlace1" presStyleIdx="1" presStyleCnt="3"/>
      <dgm:spPr/>
    </dgm:pt>
    <dgm:pt modelId="{AB92182A-DE47-4F5D-AAE9-9241E3443498}" type="pres">
      <dgm:prSet presAssocID="{B1681C19-379C-4EE6-BB21-3F0D567FA05A}" presName="sibTrans" presStyleLbl="sibTrans2D1" presStyleIdx="0" presStyleCnt="0"/>
      <dgm:spPr/>
    </dgm:pt>
    <dgm:pt modelId="{4570698D-C253-448B-B958-9248DE8E585F}" type="pres">
      <dgm:prSet presAssocID="{29BCA6C7-AB94-4DDC-9002-88ECCECDD470}" presName="compNode" presStyleCnt="0"/>
      <dgm:spPr/>
    </dgm:pt>
    <dgm:pt modelId="{DC57AA67-BB0C-436A-8311-CCADCB517509}" type="pres">
      <dgm:prSet presAssocID="{29BCA6C7-AB94-4DDC-9002-88ECCECDD470}" presName="bkgdShape" presStyleLbl="node1" presStyleIdx="2" presStyleCnt="3"/>
      <dgm:spPr/>
    </dgm:pt>
    <dgm:pt modelId="{A7079005-9C7D-4CC2-AF0F-671C3A00B010}" type="pres">
      <dgm:prSet presAssocID="{29BCA6C7-AB94-4DDC-9002-88ECCECDD470}" presName="nodeTx" presStyleLbl="node1" presStyleIdx="2" presStyleCnt="3">
        <dgm:presLayoutVars>
          <dgm:bulletEnabled val="1"/>
        </dgm:presLayoutVars>
      </dgm:prSet>
      <dgm:spPr/>
    </dgm:pt>
    <dgm:pt modelId="{B649FBB1-0B4B-4609-871C-FED7BF315C9F}" type="pres">
      <dgm:prSet presAssocID="{29BCA6C7-AB94-4DDC-9002-88ECCECDD470}" presName="invisiNode" presStyleLbl="node1" presStyleIdx="2" presStyleCnt="3"/>
      <dgm:spPr/>
    </dgm:pt>
    <dgm:pt modelId="{50205122-CAA7-4B2D-9630-970F04BD2C9B}" type="pres">
      <dgm:prSet presAssocID="{29BCA6C7-AB94-4DDC-9002-88ECCECDD470}" presName="imagNode" presStyleLbl="fgImgPlace1" presStyleIdx="2" presStyleCnt="3"/>
      <dgm:spPr/>
    </dgm:pt>
  </dgm:ptLst>
  <dgm:cxnLst>
    <dgm:cxn modelId="{C2FB1B0A-9CF0-4C48-835C-E396B13158A6}" srcId="{16977C60-C9CE-4B5D-A794-D7BAFF626E00}" destId="{29BCA6C7-AB94-4DDC-9002-88ECCECDD470}" srcOrd="2" destOrd="0" parTransId="{708B6C34-6D74-4F56-A826-5CCC00AB734A}" sibTransId="{95208092-1108-42CA-8183-CAE2CBA67A17}"/>
    <dgm:cxn modelId="{20E49815-A436-8544-8063-DD2CCCDAA3E8}" type="presOf" srcId="{29BCA6C7-AB94-4DDC-9002-88ECCECDD470}" destId="{DC57AA67-BB0C-436A-8311-CCADCB517509}" srcOrd="0" destOrd="0" presId="urn:microsoft.com/office/officeart/2005/8/layout/hList7#1"/>
    <dgm:cxn modelId="{46A6F015-B8E5-CC45-ADA7-8F092F51A5A4}" type="presOf" srcId="{4100DFDA-6187-4CAB-98EC-F1FCD515AD00}" destId="{AEC3DBBF-E3B5-48F9-B68F-834054216858}" srcOrd="1" destOrd="0" presId="urn:microsoft.com/office/officeart/2005/8/layout/hList7#1"/>
    <dgm:cxn modelId="{E3E72832-4CCE-7B4A-BEB2-3D42D10B719D}" type="presOf" srcId="{29BCA6C7-AB94-4DDC-9002-88ECCECDD470}" destId="{A7079005-9C7D-4CC2-AF0F-671C3A00B010}" srcOrd="1" destOrd="0" presId="urn:microsoft.com/office/officeart/2005/8/layout/hList7#1"/>
    <dgm:cxn modelId="{11E43159-94C9-F141-865B-EA50FECCD399}" type="presOf" srcId="{B1681C19-379C-4EE6-BB21-3F0D567FA05A}" destId="{AB92182A-DE47-4F5D-AAE9-9241E3443498}" srcOrd="0" destOrd="0" presId="urn:microsoft.com/office/officeart/2005/8/layout/hList7#1"/>
    <dgm:cxn modelId="{C832DF5A-3E3D-334E-87E9-F224EFF2BA8D}" type="presOf" srcId="{743629A4-0FAF-4D8C-AD37-606688062970}" destId="{710D4F04-8E65-41C1-AE1A-EC820565D65D}" srcOrd="0" destOrd="0" presId="urn:microsoft.com/office/officeart/2005/8/layout/hList7#1"/>
    <dgm:cxn modelId="{730B117D-673C-D141-80E1-4C2835A20DBC}" type="presOf" srcId="{16977C60-C9CE-4B5D-A794-D7BAFF626E00}" destId="{5259A90A-D943-4F44-B744-430CF8FFFA8D}" srcOrd="0" destOrd="0" presId="urn:microsoft.com/office/officeart/2005/8/layout/hList7#1"/>
    <dgm:cxn modelId="{6CD0867F-E7D9-4D6E-8421-3F112030556B}" srcId="{16977C60-C9CE-4B5D-A794-D7BAFF626E00}" destId="{982A9893-AF29-44BF-9EE1-825C96CCCB84}" srcOrd="0" destOrd="0" parTransId="{218B9BB6-ED6A-4AE6-AE96-F46EB8019E39}" sibTransId="{743629A4-0FAF-4D8C-AD37-606688062970}"/>
    <dgm:cxn modelId="{DBCC4DA6-09AB-1F41-B819-5B1C424079D7}" type="presOf" srcId="{982A9893-AF29-44BF-9EE1-825C96CCCB84}" destId="{52792FB9-D706-44E9-8794-BA0A0D87EE97}" srcOrd="1" destOrd="0" presId="urn:microsoft.com/office/officeart/2005/8/layout/hList7#1"/>
    <dgm:cxn modelId="{856E57D4-B6CE-4FCF-89EE-DC7E2426A457}" srcId="{16977C60-C9CE-4B5D-A794-D7BAFF626E00}" destId="{4100DFDA-6187-4CAB-98EC-F1FCD515AD00}" srcOrd="1" destOrd="0" parTransId="{00982176-5CFD-4A9D-B838-1841B248C78E}" sibTransId="{B1681C19-379C-4EE6-BB21-3F0D567FA05A}"/>
    <dgm:cxn modelId="{2520C6F1-D0DE-F948-9350-DE07E101CEF5}" type="presOf" srcId="{4100DFDA-6187-4CAB-98EC-F1FCD515AD00}" destId="{8DA777F8-8704-4AAB-9FA5-0F95BB444C08}" srcOrd="0" destOrd="0" presId="urn:microsoft.com/office/officeart/2005/8/layout/hList7#1"/>
    <dgm:cxn modelId="{D45A37F4-4829-6F43-BD6A-EE7B5925615C}" type="presOf" srcId="{982A9893-AF29-44BF-9EE1-825C96CCCB84}" destId="{14380E18-9A73-4693-AA09-9A5B938DE7BE}" srcOrd="0" destOrd="0" presId="urn:microsoft.com/office/officeart/2005/8/layout/hList7#1"/>
    <dgm:cxn modelId="{623F7618-CC8D-5649-B8BE-D901AB7F38F3}" type="presParOf" srcId="{5259A90A-D943-4F44-B744-430CF8FFFA8D}" destId="{54CDFF4C-81B0-41BB-9998-7B4B129B3E28}" srcOrd="0" destOrd="0" presId="urn:microsoft.com/office/officeart/2005/8/layout/hList7#1"/>
    <dgm:cxn modelId="{7394D344-A1DC-D346-A4C1-0011DD5C3428}" type="presParOf" srcId="{5259A90A-D943-4F44-B744-430CF8FFFA8D}" destId="{CE3A265A-0DB6-49CD-8425-46DFF56BDCDD}" srcOrd="1" destOrd="0" presId="urn:microsoft.com/office/officeart/2005/8/layout/hList7#1"/>
    <dgm:cxn modelId="{06344920-38F6-784C-AB37-80368BE05EEA}" type="presParOf" srcId="{CE3A265A-0DB6-49CD-8425-46DFF56BDCDD}" destId="{D8C8F432-9D2A-423F-A480-E04ABC1348EA}" srcOrd="0" destOrd="0" presId="urn:microsoft.com/office/officeart/2005/8/layout/hList7#1"/>
    <dgm:cxn modelId="{2C8A5AF7-674E-964A-A80D-0010B8FF1C89}" type="presParOf" srcId="{D8C8F432-9D2A-423F-A480-E04ABC1348EA}" destId="{14380E18-9A73-4693-AA09-9A5B938DE7BE}" srcOrd="0" destOrd="0" presId="urn:microsoft.com/office/officeart/2005/8/layout/hList7#1"/>
    <dgm:cxn modelId="{7C8D25DD-7670-7B45-82DD-5DE2939BDCEA}" type="presParOf" srcId="{D8C8F432-9D2A-423F-A480-E04ABC1348EA}" destId="{52792FB9-D706-44E9-8794-BA0A0D87EE97}" srcOrd="1" destOrd="0" presId="urn:microsoft.com/office/officeart/2005/8/layout/hList7#1"/>
    <dgm:cxn modelId="{78ECDFCF-9DA4-AF45-8F05-821FE467787E}" type="presParOf" srcId="{D8C8F432-9D2A-423F-A480-E04ABC1348EA}" destId="{7ED8C7D9-E7AA-49D5-B7CA-202B5E8212D9}" srcOrd="2" destOrd="0" presId="urn:microsoft.com/office/officeart/2005/8/layout/hList7#1"/>
    <dgm:cxn modelId="{FBB1FD5E-8D0C-3C49-A0F4-C81A83B8BDAE}" type="presParOf" srcId="{D8C8F432-9D2A-423F-A480-E04ABC1348EA}" destId="{878BC7C1-2F4C-46EE-9F04-B02E8B8A9171}" srcOrd="3" destOrd="0" presId="urn:microsoft.com/office/officeart/2005/8/layout/hList7#1"/>
    <dgm:cxn modelId="{16EA1165-E658-9447-83D6-E2DB07C445E0}" type="presParOf" srcId="{CE3A265A-0DB6-49CD-8425-46DFF56BDCDD}" destId="{710D4F04-8E65-41C1-AE1A-EC820565D65D}" srcOrd="1" destOrd="0" presId="urn:microsoft.com/office/officeart/2005/8/layout/hList7#1"/>
    <dgm:cxn modelId="{BEC7DE42-C6E7-BC4B-BF8F-F844D08F0B96}" type="presParOf" srcId="{CE3A265A-0DB6-49CD-8425-46DFF56BDCDD}" destId="{5B0D38DC-7CF7-4C7E-91E7-940A04B4AF00}" srcOrd="2" destOrd="0" presId="urn:microsoft.com/office/officeart/2005/8/layout/hList7#1"/>
    <dgm:cxn modelId="{5CBA38B0-EE76-5641-8232-4A979945962D}" type="presParOf" srcId="{5B0D38DC-7CF7-4C7E-91E7-940A04B4AF00}" destId="{8DA777F8-8704-4AAB-9FA5-0F95BB444C08}" srcOrd="0" destOrd="0" presId="urn:microsoft.com/office/officeart/2005/8/layout/hList7#1"/>
    <dgm:cxn modelId="{88B49B70-395A-4B47-BC4E-AD289E462C28}" type="presParOf" srcId="{5B0D38DC-7CF7-4C7E-91E7-940A04B4AF00}" destId="{AEC3DBBF-E3B5-48F9-B68F-834054216858}" srcOrd="1" destOrd="0" presId="urn:microsoft.com/office/officeart/2005/8/layout/hList7#1"/>
    <dgm:cxn modelId="{A7EB326D-F500-9946-99F0-A4589F8D91E1}" type="presParOf" srcId="{5B0D38DC-7CF7-4C7E-91E7-940A04B4AF00}" destId="{0CDE0D8A-336E-4555-9A78-8010E6148BF3}" srcOrd="2" destOrd="0" presId="urn:microsoft.com/office/officeart/2005/8/layout/hList7#1"/>
    <dgm:cxn modelId="{899BDA00-A159-FD4C-A117-3C17DFE8EABD}" type="presParOf" srcId="{5B0D38DC-7CF7-4C7E-91E7-940A04B4AF00}" destId="{CBF537D4-A545-4B6C-939F-63E432C9F5A6}" srcOrd="3" destOrd="0" presId="urn:microsoft.com/office/officeart/2005/8/layout/hList7#1"/>
    <dgm:cxn modelId="{614A63F2-7CA1-FC44-80B2-118C2B2F68A9}" type="presParOf" srcId="{CE3A265A-0DB6-49CD-8425-46DFF56BDCDD}" destId="{AB92182A-DE47-4F5D-AAE9-9241E3443498}" srcOrd="3" destOrd="0" presId="urn:microsoft.com/office/officeart/2005/8/layout/hList7#1"/>
    <dgm:cxn modelId="{1E6D8442-A94A-A448-922D-752DDBDA531B}" type="presParOf" srcId="{CE3A265A-0DB6-49CD-8425-46DFF56BDCDD}" destId="{4570698D-C253-448B-B958-9248DE8E585F}" srcOrd="4" destOrd="0" presId="urn:microsoft.com/office/officeart/2005/8/layout/hList7#1"/>
    <dgm:cxn modelId="{09090066-2CF5-9041-B61D-2A886B2151A8}" type="presParOf" srcId="{4570698D-C253-448B-B958-9248DE8E585F}" destId="{DC57AA67-BB0C-436A-8311-CCADCB517509}" srcOrd="0" destOrd="0" presId="urn:microsoft.com/office/officeart/2005/8/layout/hList7#1"/>
    <dgm:cxn modelId="{1EAB27FF-ADB7-6F47-9CED-94F1CE0DD0B7}" type="presParOf" srcId="{4570698D-C253-448B-B958-9248DE8E585F}" destId="{A7079005-9C7D-4CC2-AF0F-671C3A00B010}" srcOrd="1" destOrd="0" presId="urn:microsoft.com/office/officeart/2005/8/layout/hList7#1"/>
    <dgm:cxn modelId="{AC8CC67B-BBD1-3047-A460-1DB491D66B29}" type="presParOf" srcId="{4570698D-C253-448B-B958-9248DE8E585F}" destId="{B649FBB1-0B4B-4609-871C-FED7BF315C9F}" srcOrd="2" destOrd="0" presId="urn:microsoft.com/office/officeart/2005/8/layout/hList7#1"/>
    <dgm:cxn modelId="{42E45520-B6D4-6C43-8178-A7C54140E71B}" type="presParOf" srcId="{4570698D-C253-448B-B958-9248DE8E585F}" destId="{50205122-CAA7-4B2D-9630-970F04BD2C9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DE0435-7B07-47B3-B632-4E4182B51D2F}"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n-US"/>
        </a:p>
      </dgm:t>
    </dgm:pt>
    <dgm:pt modelId="{95A89E4E-7DFA-4A39-AD37-1794DF7B2BDC}">
      <dgm:prSet/>
      <dgm:spPr/>
      <dgm:t>
        <a:bodyPr/>
        <a:lstStyle/>
        <a:p>
          <a:r>
            <a:rPr lang="en-US" dirty="0"/>
            <a:t>EQRS Roadmap</a:t>
          </a:r>
        </a:p>
      </dgm:t>
    </dgm:pt>
    <dgm:pt modelId="{866B4E19-5BE6-487B-BC31-C6923E2AFB5F}" type="parTrans" cxnId="{C850271F-FB0F-4C0D-AC8E-E9F9F423A94C}">
      <dgm:prSet/>
      <dgm:spPr/>
      <dgm:t>
        <a:bodyPr/>
        <a:lstStyle/>
        <a:p>
          <a:endParaRPr lang="en-US"/>
        </a:p>
      </dgm:t>
    </dgm:pt>
    <dgm:pt modelId="{E19A1B6A-8553-48F2-A258-05623EC284F0}" type="sibTrans" cxnId="{C850271F-FB0F-4C0D-AC8E-E9F9F423A94C}">
      <dgm:prSet/>
      <dgm:spPr/>
      <dgm:t>
        <a:bodyPr/>
        <a:lstStyle/>
        <a:p>
          <a:endParaRPr lang="en-US"/>
        </a:p>
      </dgm:t>
    </dgm:pt>
    <dgm:pt modelId="{1CF28FE5-7A70-4C37-AAF6-165760421018}">
      <dgm:prSet/>
      <dgm:spPr/>
      <dgm:t>
        <a:bodyPr/>
        <a:lstStyle/>
        <a:p>
          <a:r>
            <a:rPr lang="en-US"/>
            <a:t>What work impacts EDI Submitters?</a:t>
          </a:r>
        </a:p>
      </dgm:t>
    </dgm:pt>
    <dgm:pt modelId="{15A27ADC-5677-4211-9FB2-9622289EF7D6}" type="parTrans" cxnId="{F068B51C-3753-4E0A-953A-C1B5B45CF35C}">
      <dgm:prSet/>
      <dgm:spPr/>
      <dgm:t>
        <a:bodyPr/>
        <a:lstStyle/>
        <a:p>
          <a:endParaRPr lang="en-US"/>
        </a:p>
      </dgm:t>
    </dgm:pt>
    <dgm:pt modelId="{9E1459B8-C17F-45AB-9F02-B360AF33973A}" type="sibTrans" cxnId="{F068B51C-3753-4E0A-953A-C1B5B45CF35C}">
      <dgm:prSet/>
      <dgm:spPr/>
      <dgm:t>
        <a:bodyPr/>
        <a:lstStyle/>
        <a:p>
          <a:endParaRPr lang="en-US"/>
        </a:p>
      </dgm:t>
    </dgm:pt>
    <dgm:pt modelId="{AAAE8DE1-4328-44AC-9D32-74AD9CA5A1D7}">
      <dgm:prSet/>
      <dgm:spPr/>
      <dgm:t>
        <a:bodyPr/>
        <a:lstStyle/>
        <a:p>
          <a:r>
            <a:rPr lang="en-US"/>
            <a:t>Program </a:t>
          </a:r>
          <a:r>
            <a:rPr lang="en-US" dirty="0"/>
            <a:t>Increment 15</a:t>
          </a:r>
        </a:p>
      </dgm:t>
    </dgm:pt>
    <dgm:pt modelId="{CC659B31-7AD4-43B8-876B-EB7E76FAFB8B}" type="parTrans" cxnId="{C32EE50D-8683-4C95-A8A5-E17EB84E83D4}">
      <dgm:prSet/>
      <dgm:spPr/>
      <dgm:t>
        <a:bodyPr/>
        <a:lstStyle/>
        <a:p>
          <a:endParaRPr lang="en-US"/>
        </a:p>
      </dgm:t>
    </dgm:pt>
    <dgm:pt modelId="{D42685DE-499B-44F6-BA17-724B684EB015}" type="sibTrans" cxnId="{C32EE50D-8683-4C95-A8A5-E17EB84E83D4}">
      <dgm:prSet/>
      <dgm:spPr/>
      <dgm:t>
        <a:bodyPr/>
        <a:lstStyle/>
        <a:p>
          <a:endParaRPr lang="en-US"/>
        </a:p>
      </dgm:t>
    </dgm:pt>
    <dgm:pt modelId="{6FBD67B5-4D99-4E6D-9C60-799A6323FD83}">
      <dgm:prSet/>
      <dgm:spPr/>
      <dgm:t>
        <a:bodyPr/>
        <a:lstStyle/>
        <a:p>
          <a:r>
            <a:rPr lang="en-US" dirty="0"/>
            <a:t>PI15, PI16, PI17</a:t>
          </a:r>
        </a:p>
      </dgm:t>
    </dgm:pt>
    <dgm:pt modelId="{1A624AA1-E5FE-418C-8595-91DE884BEDF1}" type="parTrans" cxnId="{1491FFC9-1CC0-4E37-81EF-5E742ECAAE3F}">
      <dgm:prSet/>
      <dgm:spPr/>
      <dgm:t>
        <a:bodyPr/>
        <a:lstStyle/>
        <a:p>
          <a:endParaRPr lang="en-US"/>
        </a:p>
      </dgm:t>
    </dgm:pt>
    <dgm:pt modelId="{0F9C7533-0DDA-441F-9DFE-DD8D77607658}" type="sibTrans" cxnId="{1491FFC9-1CC0-4E37-81EF-5E742ECAAE3F}">
      <dgm:prSet/>
      <dgm:spPr/>
      <dgm:t>
        <a:bodyPr/>
        <a:lstStyle/>
        <a:p>
          <a:endParaRPr lang="en-US"/>
        </a:p>
      </dgm:t>
    </dgm:pt>
    <dgm:pt modelId="{0C1DA7CF-7DEF-4634-AD73-8C69EC404B29}" type="pres">
      <dgm:prSet presAssocID="{0CDE0435-7B07-47B3-B632-4E4182B51D2F}" presName="linear" presStyleCnt="0">
        <dgm:presLayoutVars>
          <dgm:dir/>
          <dgm:animLvl val="lvl"/>
          <dgm:resizeHandles val="exact"/>
        </dgm:presLayoutVars>
      </dgm:prSet>
      <dgm:spPr/>
    </dgm:pt>
    <dgm:pt modelId="{818C7274-E7FE-413F-8FDC-1F1442898195}" type="pres">
      <dgm:prSet presAssocID="{95A89E4E-7DFA-4A39-AD37-1794DF7B2BDC}" presName="parentLin" presStyleCnt="0"/>
      <dgm:spPr/>
    </dgm:pt>
    <dgm:pt modelId="{92ADAFFB-A3D9-4758-ABB6-2BFAADD1172C}" type="pres">
      <dgm:prSet presAssocID="{95A89E4E-7DFA-4A39-AD37-1794DF7B2BDC}" presName="parentLeftMargin" presStyleLbl="node1" presStyleIdx="0" presStyleCnt="2"/>
      <dgm:spPr/>
    </dgm:pt>
    <dgm:pt modelId="{DE549019-BD1A-4666-94E1-CC86D72D0D74}" type="pres">
      <dgm:prSet presAssocID="{95A89E4E-7DFA-4A39-AD37-1794DF7B2BDC}" presName="parentText" presStyleLbl="node1" presStyleIdx="0" presStyleCnt="2">
        <dgm:presLayoutVars>
          <dgm:chMax val="0"/>
          <dgm:bulletEnabled val="1"/>
        </dgm:presLayoutVars>
      </dgm:prSet>
      <dgm:spPr/>
    </dgm:pt>
    <dgm:pt modelId="{97CDA23F-6B34-4B3D-A0A9-196926DAE14D}" type="pres">
      <dgm:prSet presAssocID="{95A89E4E-7DFA-4A39-AD37-1794DF7B2BDC}" presName="negativeSpace" presStyleCnt="0"/>
      <dgm:spPr/>
    </dgm:pt>
    <dgm:pt modelId="{69F269EC-FEC1-48D6-9831-03DE851328E0}" type="pres">
      <dgm:prSet presAssocID="{95A89E4E-7DFA-4A39-AD37-1794DF7B2BDC}" presName="childText" presStyleLbl="conFgAcc1" presStyleIdx="0" presStyleCnt="2">
        <dgm:presLayoutVars>
          <dgm:bulletEnabled val="1"/>
        </dgm:presLayoutVars>
      </dgm:prSet>
      <dgm:spPr/>
    </dgm:pt>
    <dgm:pt modelId="{B35DD2AB-98FD-48FA-9218-2AED570D70C2}" type="pres">
      <dgm:prSet presAssocID="{E19A1B6A-8553-48F2-A258-05623EC284F0}" presName="spaceBetweenRectangles" presStyleCnt="0"/>
      <dgm:spPr/>
    </dgm:pt>
    <dgm:pt modelId="{68C3C2C6-82F2-412B-AC13-6F4304261644}" type="pres">
      <dgm:prSet presAssocID="{AAAE8DE1-4328-44AC-9D32-74AD9CA5A1D7}" presName="parentLin" presStyleCnt="0"/>
      <dgm:spPr/>
    </dgm:pt>
    <dgm:pt modelId="{BA8D745A-339A-4C6F-937F-2ACA994853CB}" type="pres">
      <dgm:prSet presAssocID="{AAAE8DE1-4328-44AC-9D32-74AD9CA5A1D7}" presName="parentLeftMargin" presStyleLbl="node1" presStyleIdx="0" presStyleCnt="2"/>
      <dgm:spPr/>
    </dgm:pt>
    <dgm:pt modelId="{B807B0DC-0438-431C-B4FF-50C8C2A82DBC}" type="pres">
      <dgm:prSet presAssocID="{AAAE8DE1-4328-44AC-9D32-74AD9CA5A1D7}" presName="parentText" presStyleLbl="node1" presStyleIdx="1" presStyleCnt="2">
        <dgm:presLayoutVars>
          <dgm:chMax val="0"/>
          <dgm:bulletEnabled val="1"/>
        </dgm:presLayoutVars>
      </dgm:prSet>
      <dgm:spPr/>
    </dgm:pt>
    <dgm:pt modelId="{F03E6F23-373F-4197-AEE3-250CB722B5EB}" type="pres">
      <dgm:prSet presAssocID="{AAAE8DE1-4328-44AC-9D32-74AD9CA5A1D7}" presName="negativeSpace" presStyleCnt="0"/>
      <dgm:spPr/>
    </dgm:pt>
    <dgm:pt modelId="{E63F73E0-40CE-4B07-B44A-A3903B535088}" type="pres">
      <dgm:prSet presAssocID="{AAAE8DE1-4328-44AC-9D32-74AD9CA5A1D7}" presName="childText" presStyleLbl="conFgAcc1" presStyleIdx="1" presStyleCnt="2">
        <dgm:presLayoutVars>
          <dgm:bulletEnabled val="1"/>
        </dgm:presLayoutVars>
      </dgm:prSet>
      <dgm:spPr/>
    </dgm:pt>
  </dgm:ptLst>
  <dgm:cxnLst>
    <dgm:cxn modelId="{C32EE50D-8683-4C95-A8A5-E17EB84E83D4}" srcId="{0CDE0435-7B07-47B3-B632-4E4182B51D2F}" destId="{AAAE8DE1-4328-44AC-9D32-74AD9CA5A1D7}" srcOrd="1" destOrd="0" parTransId="{CC659B31-7AD4-43B8-876B-EB7E76FAFB8B}" sibTransId="{D42685DE-499B-44F6-BA17-724B684EB015}"/>
    <dgm:cxn modelId="{F068B51C-3753-4E0A-953A-C1B5B45CF35C}" srcId="{AAAE8DE1-4328-44AC-9D32-74AD9CA5A1D7}" destId="{1CF28FE5-7A70-4C37-AAF6-165760421018}" srcOrd="0" destOrd="0" parTransId="{15A27ADC-5677-4211-9FB2-9622289EF7D6}" sibTransId="{9E1459B8-C17F-45AB-9F02-B360AF33973A}"/>
    <dgm:cxn modelId="{C850271F-FB0F-4C0D-AC8E-E9F9F423A94C}" srcId="{0CDE0435-7B07-47B3-B632-4E4182B51D2F}" destId="{95A89E4E-7DFA-4A39-AD37-1794DF7B2BDC}" srcOrd="0" destOrd="0" parTransId="{866B4E19-5BE6-487B-BC31-C6923E2AFB5F}" sibTransId="{E19A1B6A-8553-48F2-A258-05623EC284F0}"/>
    <dgm:cxn modelId="{25AE4943-7AD0-4E89-BCA1-6233F6EDD0DE}" type="presOf" srcId="{95A89E4E-7DFA-4A39-AD37-1794DF7B2BDC}" destId="{92ADAFFB-A3D9-4758-ABB6-2BFAADD1172C}" srcOrd="0" destOrd="0" presId="urn:microsoft.com/office/officeart/2005/8/layout/list1"/>
    <dgm:cxn modelId="{788A6D7E-1245-4DB7-8B8A-E9682EFB2013}" type="presOf" srcId="{6FBD67B5-4D99-4E6D-9C60-799A6323FD83}" destId="{69F269EC-FEC1-48D6-9831-03DE851328E0}" srcOrd="0" destOrd="0" presId="urn:microsoft.com/office/officeart/2005/8/layout/list1"/>
    <dgm:cxn modelId="{231B82AD-64DA-485C-8DEC-6E5EB7D681D2}" type="presOf" srcId="{AAAE8DE1-4328-44AC-9D32-74AD9CA5A1D7}" destId="{BA8D745A-339A-4C6F-937F-2ACA994853CB}" srcOrd="0" destOrd="0" presId="urn:microsoft.com/office/officeart/2005/8/layout/list1"/>
    <dgm:cxn modelId="{96FF46C9-997C-49AC-B356-997B77D7ECF8}" type="presOf" srcId="{0CDE0435-7B07-47B3-B632-4E4182B51D2F}" destId="{0C1DA7CF-7DEF-4634-AD73-8C69EC404B29}" srcOrd="0" destOrd="0" presId="urn:microsoft.com/office/officeart/2005/8/layout/list1"/>
    <dgm:cxn modelId="{1491FFC9-1CC0-4E37-81EF-5E742ECAAE3F}" srcId="{95A89E4E-7DFA-4A39-AD37-1794DF7B2BDC}" destId="{6FBD67B5-4D99-4E6D-9C60-799A6323FD83}" srcOrd="0" destOrd="0" parTransId="{1A624AA1-E5FE-418C-8595-91DE884BEDF1}" sibTransId="{0F9C7533-0DDA-441F-9DFE-DD8D77607658}"/>
    <dgm:cxn modelId="{354859D8-1775-4BE7-A8D1-CD7F15A68CC5}" type="presOf" srcId="{95A89E4E-7DFA-4A39-AD37-1794DF7B2BDC}" destId="{DE549019-BD1A-4666-94E1-CC86D72D0D74}" srcOrd="1" destOrd="0" presId="urn:microsoft.com/office/officeart/2005/8/layout/list1"/>
    <dgm:cxn modelId="{919C5FE4-C7A8-4018-9B8C-058446310AB5}" type="presOf" srcId="{AAAE8DE1-4328-44AC-9D32-74AD9CA5A1D7}" destId="{B807B0DC-0438-431C-B4FF-50C8C2A82DBC}" srcOrd="1" destOrd="0" presId="urn:microsoft.com/office/officeart/2005/8/layout/list1"/>
    <dgm:cxn modelId="{C18D01E9-699F-4DFB-BBC1-9CD476296283}" type="presOf" srcId="{1CF28FE5-7A70-4C37-AAF6-165760421018}" destId="{E63F73E0-40CE-4B07-B44A-A3903B535088}" srcOrd="0" destOrd="0" presId="urn:microsoft.com/office/officeart/2005/8/layout/list1"/>
    <dgm:cxn modelId="{3EA39C51-6FEA-43C2-A9E8-9B528B8A8E24}" type="presParOf" srcId="{0C1DA7CF-7DEF-4634-AD73-8C69EC404B29}" destId="{818C7274-E7FE-413F-8FDC-1F1442898195}" srcOrd="0" destOrd="0" presId="urn:microsoft.com/office/officeart/2005/8/layout/list1"/>
    <dgm:cxn modelId="{14022D08-95BB-474B-8DBF-5B3D8CD862F6}" type="presParOf" srcId="{818C7274-E7FE-413F-8FDC-1F1442898195}" destId="{92ADAFFB-A3D9-4758-ABB6-2BFAADD1172C}" srcOrd="0" destOrd="0" presId="urn:microsoft.com/office/officeart/2005/8/layout/list1"/>
    <dgm:cxn modelId="{FAF99C14-22C0-4ABB-8E26-ABA3DE3F886A}" type="presParOf" srcId="{818C7274-E7FE-413F-8FDC-1F1442898195}" destId="{DE549019-BD1A-4666-94E1-CC86D72D0D74}" srcOrd="1" destOrd="0" presId="urn:microsoft.com/office/officeart/2005/8/layout/list1"/>
    <dgm:cxn modelId="{BAD04F61-AD1A-40F4-A6EE-46E0E77BCDEC}" type="presParOf" srcId="{0C1DA7CF-7DEF-4634-AD73-8C69EC404B29}" destId="{97CDA23F-6B34-4B3D-A0A9-196926DAE14D}" srcOrd="1" destOrd="0" presId="urn:microsoft.com/office/officeart/2005/8/layout/list1"/>
    <dgm:cxn modelId="{CB6185EA-569D-473A-A995-EFADF3EDF534}" type="presParOf" srcId="{0C1DA7CF-7DEF-4634-AD73-8C69EC404B29}" destId="{69F269EC-FEC1-48D6-9831-03DE851328E0}" srcOrd="2" destOrd="0" presId="urn:microsoft.com/office/officeart/2005/8/layout/list1"/>
    <dgm:cxn modelId="{F845A038-16E2-41C9-8954-572E08B17814}" type="presParOf" srcId="{0C1DA7CF-7DEF-4634-AD73-8C69EC404B29}" destId="{B35DD2AB-98FD-48FA-9218-2AED570D70C2}" srcOrd="3" destOrd="0" presId="urn:microsoft.com/office/officeart/2005/8/layout/list1"/>
    <dgm:cxn modelId="{F1664DD1-8B99-447E-BCFB-6BF013EC5765}" type="presParOf" srcId="{0C1DA7CF-7DEF-4634-AD73-8C69EC404B29}" destId="{68C3C2C6-82F2-412B-AC13-6F4304261644}" srcOrd="4" destOrd="0" presId="urn:microsoft.com/office/officeart/2005/8/layout/list1"/>
    <dgm:cxn modelId="{4B90DAF1-DAC4-4051-90A9-78F2C5C4164B}" type="presParOf" srcId="{68C3C2C6-82F2-412B-AC13-6F4304261644}" destId="{BA8D745A-339A-4C6F-937F-2ACA994853CB}" srcOrd="0" destOrd="0" presId="urn:microsoft.com/office/officeart/2005/8/layout/list1"/>
    <dgm:cxn modelId="{D2A7A0AE-3797-47D1-B8B7-BA4FA12B6121}" type="presParOf" srcId="{68C3C2C6-82F2-412B-AC13-6F4304261644}" destId="{B807B0DC-0438-431C-B4FF-50C8C2A82DBC}" srcOrd="1" destOrd="0" presId="urn:microsoft.com/office/officeart/2005/8/layout/list1"/>
    <dgm:cxn modelId="{7D6B7076-830A-4EDE-8170-75ACD126EC30}" type="presParOf" srcId="{0C1DA7CF-7DEF-4634-AD73-8C69EC404B29}" destId="{F03E6F23-373F-4197-AEE3-250CB722B5EB}" srcOrd="5" destOrd="0" presId="urn:microsoft.com/office/officeart/2005/8/layout/list1"/>
    <dgm:cxn modelId="{8A15151C-F4F3-43AD-B0C8-3E1EEDD9141C}" type="presParOf" srcId="{0C1DA7CF-7DEF-4634-AD73-8C69EC404B29}" destId="{E63F73E0-40CE-4B07-B44A-A3903B535088}"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DE2FD5-3A3A-40C9-B841-85508360767F}"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A2C76CDC-7A42-40D2-AF73-57D67B69F911}">
      <dgm:prSet/>
      <dgm:spPr/>
      <dgm:t>
        <a:bodyPr/>
        <a:lstStyle/>
        <a:p>
          <a:r>
            <a:rPr lang="en-US" b="0" i="0" baseline="0" dirty="0"/>
            <a:t>Enhance Form 2728</a:t>
          </a:r>
          <a:endParaRPr lang="en-US" dirty="0"/>
        </a:p>
      </dgm:t>
    </dgm:pt>
    <dgm:pt modelId="{7F622DAD-A3EF-4893-B1C8-F39182FE8E5A}" type="parTrans" cxnId="{3045BC31-FBEA-4B7B-A47E-8C87BAA28B42}">
      <dgm:prSet/>
      <dgm:spPr/>
      <dgm:t>
        <a:bodyPr/>
        <a:lstStyle/>
        <a:p>
          <a:endParaRPr lang="en-US"/>
        </a:p>
      </dgm:t>
    </dgm:pt>
    <dgm:pt modelId="{64DEA023-D18A-4615-96F1-5242BD6F65AD}" type="sibTrans" cxnId="{3045BC31-FBEA-4B7B-A47E-8C87BAA28B42}">
      <dgm:prSet/>
      <dgm:spPr/>
      <dgm:t>
        <a:bodyPr/>
        <a:lstStyle/>
        <a:p>
          <a:endParaRPr lang="en-US"/>
        </a:p>
      </dgm:t>
    </dgm:pt>
    <dgm:pt modelId="{2D5000A3-A76F-4D8E-8491-D02237D4574C}">
      <dgm:prSet/>
      <dgm:spPr/>
      <dgm:t>
        <a:bodyPr/>
        <a:lstStyle/>
        <a:p>
          <a:r>
            <a:rPr lang="en-US" b="0" i="0" baseline="0" dirty="0"/>
            <a:t>Admit / Discharge Rules; First admission should be New to ESRD</a:t>
          </a:r>
          <a:endParaRPr lang="en-US" dirty="0"/>
        </a:p>
      </dgm:t>
    </dgm:pt>
    <dgm:pt modelId="{7389FFEA-0FB7-4372-AEAB-142D6824AE99}" type="parTrans" cxnId="{F289C1AB-F996-4984-8F1B-406F25C5901B}">
      <dgm:prSet/>
      <dgm:spPr/>
      <dgm:t>
        <a:bodyPr/>
        <a:lstStyle/>
        <a:p>
          <a:endParaRPr lang="en-US"/>
        </a:p>
      </dgm:t>
    </dgm:pt>
    <dgm:pt modelId="{1AA2C451-02C4-42A4-A89D-7BE28D6E0D71}" type="sibTrans" cxnId="{F289C1AB-F996-4984-8F1B-406F25C5901B}">
      <dgm:prSet/>
      <dgm:spPr/>
      <dgm:t>
        <a:bodyPr/>
        <a:lstStyle/>
        <a:p>
          <a:endParaRPr lang="en-US"/>
        </a:p>
      </dgm:t>
    </dgm:pt>
    <dgm:pt modelId="{5028D395-FD5F-40DD-B1A0-77126D8D44B9}">
      <dgm:prSet/>
      <dgm:spPr/>
      <dgm:t>
        <a:bodyPr/>
        <a:lstStyle/>
        <a:p>
          <a:r>
            <a:rPr lang="en-US" b="0" i="0" baseline="0" dirty="0"/>
            <a:t>Modify the Facility Dashboard Logic so that it more closely aligns with the form 2728 prompting logic</a:t>
          </a:r>
          <a:endParaRPr lang="en-US" dirty="0"/>
        </a:p>
      </dgm:t>
    </dgm:pt>
    <dgm:pt modelId="{1D5532E3-B838-49DD-AB1D-0682A8B667DE}" type="parTrans" cxnId="{01A10076-1576-4A2E-88E7-B25EF02A579B}">
      <dgm:prSet/>
      <dgm:spPr/>
      <dgm:t>
        <a:bodyPr/>
        <a:lstStyle/>
        <a:p>
          <a:endParaRPr lang="en-US"/>
        </a:p>
      </dgm:t>
    </dgm:pt>
    <dgm:pt modelId="{66498984-8AC8-40EE-893D-F0E0A00359B0}" type="sibTrans" cxnId="{01A10076-1576-4A2E-88E7-B25EF02A579B}">
      <dgm:prSet/>
      <dgm:spPr/>
      <dgm:t>
        <a:bodyPr/>
        <a:lstStyle/>
        <a:p>
          <a:endParaRPr lang="en-US"/>
        </a:p>
      </dgm:t>
    </dgm:pt>
    <dgm:pt modelId="{EAA11A45-2014-4B21-8737-739FF4EE0DD3}">
      <dgm:prSet/>
      <dgm:spPr/>
      <dgm:t>
        <a:bodyPr/>
        <a:lstStyle/>
        <a:p>
          <a:r>
            <a:rPr lang="en-US" b="0" i="0" baseline="0" dirty="0"/>
            <a:t>ESRD Patient Repository within the ESRD Patient Registry</a:t>
          </a:r>
          <a:endParaRPr lang="en-US" dirty="0"/>
        </a:p>
      </dgm:t>
    </dgm:pt>
    <dgm:pt modelId="{8526DAAE-FBF2-4646-B79E-68348DD1F016}" type="parTrans" cxnId="{C5F6505E-7666-4EBC-974B-92CCE1DD66CF}">
      <dgm:prSet/>
      <dgm:spPr/>
      <dgm:t>
        <a:bodyPr/>
        <a:lstStyle/>
        <a:p>
          <a:endParaRPr lang="en-US"/>
        </a:p>
      </dgm:t>
    </dgm:pt>
    <dgm:pt modelId="{47CF53D0-222E-4FE7-8BA9-C0E9A5E3A89A}" type="sibTrans" cxnId="{C5F6505E-7666-4EBC-974B-92CCE1DD66CF}">
      <dgm:prSet/>
      <dgm:spPr/>
      <dgm:t>
        <a:bodyPr/>
        <a:lstStyle/>
        <a:p>
          <a:endParaRPr lang="en-US"/>
        </a:p>
      </dgm:t>
    </dgm:pt>
    <dgm:pt modelId="{4EBEF89E-9883-425D-9361-1B25ABEB4F5F}">
      <dgm:prSet/>
      <dgm:spPr/>
      <dgm:t>
        <a:bodyPr/>
        <a:lstStyle/>
        <a:p>
          <a:r>
            <a:rPr lang="en-US" dirty="0"/>
            <a:t>Re-entitlement and Supplemental logic for patients</a:t>
          </a:r>
        </a:p>
      </dgm:t>
    </dgm:pt>
    <dgm:pt modelId="{96DA1E23-2CB4-4060-B7E3-4CEFCE524917}" type="parTrans" cxnId="{F9FE2FA3-F5B2-43A3-8CE9-870D84BB7C87}">
      <dgm:prSet/>
      <dgm:spPr/>
      <dgm:t>
        <a:bodyPr/>
        <a:lstStyle/>
        <a:p>
          <a:endParaRPr lang="en-US"/>
        </a:p>
      </dgm:t>
    </dgm:pt>
    <dgm:pt modelId="{58E2967E-DA6E-4DC3-863E-7C7950670908}" type="sibTrans" cxnId="{F9FE2FA3-F5B2-43A3-8CE9-870D84BB7C87}">
      <dgm:prSet/>
      <dgm:spPr/>
      <dgm:t>
        <a:bodyPr/>
        <a:lstStyle/>
        <a:p>
          <a:endParaRPr lang="en-US"/>
        </a:p>
      </dgm:t>
    </dgm:pt>
    <dgm:pt modelId="{DD548DD1-3FE5-4358-A2F9-60D9D6B633C9}">
      <dgm:prSet/>
      <dgm:spPr/>
      <dgm:t>
        <a:bodyPr/>
        <a:lstStyle/>
        <a:p>
          <a:r>
            <a:rPr lang="en-US" b="0" i="0" baseline="0" dirty="0"/>
            <a:t>Root Cause Analysis and research on ESRD Patient Registry data quality</a:t>
          </a:r>
          <a:endParaRPr lang="en-US" dirty="0"/>
        </a:p>
      </dgm:t>
    </dgm:pt>
    <dgm:pt modelId="{BA0716BD-74B3-41D9-B926-92E0248C863D}" type="parTrans" cxnId="{19E5C46E-F7BC-403B-A9CE-5C9836895D95}">
      <dgm:prSet/>
      <dgm:spPr/>
      <dgm:t>
        <a:bodyPr/>
        <a:lstStyle/>
        <a:p>
          <a:endParaRPr lang="en-US"/>
        </a:p>
      </dgm:t>
    </dgm:pt>
    <dgm:pt modelId="{9CF132C0-496D-4D92-9E5E-4C201CEC5521}" type="sibTrans" cxnId="{19E5C46E-F7BC-403B-A9CE-5C9836895D95}">
      <dgm:prSet/>
      <dgm:spPr/>
      <dgm:t>
        <a:bodyPr/>
        <a:lstStyle/>
        <a:p>
          <a:endParaRPr lang="en-US"/>
        </a:p>
      </dgm:t>
    </dgm:pt>
    <dgm:pt modelId="{9E15877A-044A-4DFD-81F7-774614580239}">
      <dgm:prSet/>
      <dgm:spPr/>
      <dgm:t>
        <a:bodyPr/>
        <a:lstStyle/>
        <a:p>
          <a:r>
            <a:rPr lang="en-US" b="0" i="0" baseline="0" dirty="0"/>
            <a:t>Design and develop a RCA and plan for global data cleanup; source of truth on defining ESRD patient attributes within the ESRD Patient Registry</a:t>
          </a:r>
          <a:endParaRPr lang="en-US" dirty="0"/>
        </a:p>
      </dgm:t>
    </dgm:pt>
    <dgm:pt modelId="{C616E8F4-5E00-45EB-949F-2891F969748F}" type="parTrans" cxnId="{E78F96E5-F66E-4E58-853F-C98D35B042A1}">
      <dgm:prSet/>
      <dgm:spPr/>
      <dgm:t>
        <a:bodyPr/>
        <a:lstStyle/>
        <a:p>
          <a:endParaRPr lang="en-US"/>
        </a:p>
      </dgm:t>
    </dgm:pt>
    <dgm:pt modelId="{7345C963-12CB-4902-BE4E-9E2360C5D5E7}" type="sibTrans" cxnId="{E78F96E5-F66E-4E58-853F-C98D35B042A1}">
      <dgm:prSet/>
      <dgm:spPr/>
      <dgm:t>
        <a:bodyPr/>
        <a:lstStyle/>
        <a:p>
          <a:endParaRPr lang="en-US"/>
        </a:p>
      </dgm:t>
    </dgm:pt>
    <dgm:pt modelId="{71647654-9914-4C2A-B6D8-683F75517FD1}">
      <dgm:prSet/>
      <dgm:spPr/>
      <dgm:t>
        <a:bodyPr/>
        <a:lstStyle/>
        <a:p>
          <a:r>
            <a:rPr lang="en-US" b="0" i="0" baseline="0" dirty="0"/>
            <a:t>Auto Accept and Update EDB Identifiers; Auto-populate EQRS patient data with EDB data</a:t>
          </a:r>
          <a:endParaRPr lang="en-US" dirty="0"/>
        </a:p>
      </dgm:t>
    </dgm:pt>
    <dgm:pt modelId="{8ED87EA0-59A3-4DB2-845D-79BE962A5D2F}" type="parTrans" cxnId="{0F28C250-967F-4C48-8B11-2B895C81CE5C}">
      <dgm:prSet/>
      <dgm:spPr/>
      <dgm:t>
        <a:bodyPr/>
        <a:lstStyle/>
        <a:p>
          <a:endParaRPr lang="en-US"/>
        </a:p>
      </dgm:t>
    </dgm:pt>
    <dgm:pt modelId="{28C6DC40-0905-4D00-8205-DCD73FE95C45}" type="sibTrans" cxnId="{0F28C250-967F-4C48-8B11-2B895C81CE5C}">
      <dgm:prSet/>
      <dgm:spPr/>
      <dgm:t>
        <a:bodyPr/>
        <a:lstStyle/>
        <a:p>
          <a:endParaRPr lang="en-US"/>
        </a:p>
      </dgm:t>
    </dgm:pt>
    <dgm:pt modelId="{E7DF739B-1A6E-4F71-B301-47FD484B21A4}">
      <dgm:prSet/>
      <dgm:spPr/>
      <dgm:t>
        <a:bodyPr/>
        <a:lstStyle/>
        <a:p>
          <a:r>
            <a:rPr lang="en-US" dirty="0"/>
            <a:t>Patient Matching</a:t>
          </a:r>
        </a:p>
      </dgm:t>
    </dgm:pt>
    <dgm:pt modelId="{BB6A80E2-91AF-4497-B692-60CA0B6E1E67}" type="parTrans" cxnId="{76A9707F-95D4-4127-ACEF-7AC3AD07C0C6}">
      <dgm:prSet/>
      <dgm:spPr/>
      <dgm:t>
        <a:bodyPr/>
        <a:lstStyle/>
        <a:p>
          <a:endParaRPr lang="en-US"/>
        </a:p>
      </dgm:t>
    </dgm:pt>
    <dgm:pt modelId="{619D219C-2162-4ADA-821E-98CE8F064C9A}" type="sibTrans" cxnId="{76A9707F-95D4-4127-ACEF-7AC3AD07C0C6}">
      <dgm:prSet/>
      <dgm:spPr/>
      <dgm:t>
        <a:bodyPr/>
        <a:lstStyle/>
        <a:p>
          <a:endParaRPr lang="en-US"/>
        </a:p>
      </dgm:t>
    </dgm:pt>
    <dgm:pt modelId="{6EBD0950-74EB-4F15-A5FA-09E093549B4F}" type="pres">
      <dgm:prSet presAssocID="{49DE2FD5-3A3A-40C9-B841-85508360767F}" presName="linear" presStyleCnt="0">
        <dgm:presLayoutVars>
          <dgm:animLvl val="lvl"/>
          <dgm:resizeHandles val="exact"/>
        </dgm:presLayoutVars>
      </dgm:prSet>
      <dgm:spPr/>
    </dgm:pt>
    <dgm:pt modelId="{70E65B1B-3B1D-4B75-805D-342A68C4AD7D}" type="pres">
      <dgm:prSet presAssocID="{A2C76CDC-7A42-40D2-AF73-57D67B69F911}" presName="parentText" presStyleLbl="node1" presStyleIdx="0" presStyleCnt="2">
        <dgm:presLayoutVars>
          <dgm:chMax val="0"/>
          <dgm:bulletEnabled val="1"/>
        </dgm:presLayoutVars>
      </dgm:prSet>
      <dgm:spPr/>
    </dgm:pt>
    <dgm:pt modelId="{3E63C29B-942B-4E24-8B79-0C8613542891}" type="pres">
      <dgm:prSet presAssocID="{A2C76CDC-7A42-40D2-AF73-57D67B69F911}" presName="childText" presStyleLbl="revTx" presStyleIdx="0" presStyleCnt="2">
        <dgm:presLayoutVars>
          <dgm:bulletEnabled val="1"/>
        </dgm:presLayoutVars>
      </dgm:prSet>
      <dgm:spPr/>
    </dgm:pt>
    <dgm:pt modelId="{CF3E53AF-588F-43D3-93A3-8411691889F1}" type="pres">
      <dgm:prSet presAssocID="{EAA11A45-2014-4B21-8737-739FF4EE0DD3}" presName="parentText" presStyleLbl="node1" presStyleIdx="1" presStyleCnt="2">
        <dgm:presLayoutVars>
          <dgm:chMax val="0"/>
          <dgm:bulletEnabled val="1"/>
        </dgm:presLayoutVars>
      </dgm:prSet>
      <dgm:spPr/>
    </dgm:pt>
    <dgm:pt modelId="{C5E04CC2-E43B-41B8-869B-54487B69AC38}" type="pres">
      <dgm:prSet presAssocID="{EAA11A45-2014-4B21-8737-739FF4EE0DD3}" presName="childText" presStyleLbl="revTx" presStyleIdx="1" presStyleCnt="2">
        <dgm:presLayoutVars>
          <dgm:bulletEnabled val="1"/>
        </dgm:presLayoutVars>
      </dgm:prSet>
      <dgm:spPr/>
    </dgm:pt>
  </dgm:ptLst>
  <dgm:cxnLst>
    <dgm:cxn modelId="{3045BC31-FBEA-4B7B-A47E-8C87BAA28B42}" srcId="{49DE2FD5-3A3A-40C9-B841-85508360767F}" destId="{A2C76CDC-7A42-40D2-AF73-57D67B69F911}" srcOrd="0" destOrd="0" parTransId="{7F622DAD-A3EF-4893-B1C8-F39182FE8E5A}" sibTransId="{64DEA023-D18A-4615-96F1-5242BD6F65AD}"/>
    <dgm:cxn modelId="{1415605C-5719-4D3F-A35E-7E100F1014EA}" type="presOf" srcId="{4EBEF89E-9883-425D-9361-1B25ABEB4F5F}" destId="{3E63C29B-942B-4E24-8B79-0C8613542891}" srcOrd="0" destOrd="1" presId="urn:microsoft.com/office/officeart/2005/8/layout/vList2"/>
    <dgm:cxn modelId="{C5F6505E-7666-4EBC-974B-92CCE1DD66CF}" srcId="{49DE2FD5-3A3A-40C9-B841-85508360767F}" destId="{EAA11A45-2014-4B21-8737-739FF4EE0DD3}" srcOrd="1" destOrd="0" parTransId="{8526DAAE-FBF2-4646-B79E-68348DD1F016}" sibTransId="{47CF53D0-222E-4FE7-8BA9-C0E9A5E3A89A}"/>
    <dgm:cxn modelId="{AC0D7543-0D77-46E5-9140-7DA21C9D5B5A}" type="presOf" srcId="{EAA11A45-2014-4B21-8737-739FF4EE0DD3}" destId="{CF3E53AF-588F-43D3-93A3-8411691889F1}" srcOrd="0" destOrd="0" presId="urn:microsoft.com/office/officeart/2005/8/layout/vList2"/>
    <dgm:cxn modelId="{99AD204A-AB71-4FBD-A652-191C13A3ADC5}" type="presOf" srcId="{A2C76CDC-7A42-40D2-AF73-57D67B69F911}" destId="{70E65B1B-3B1D-4B75-805D-342A68C4AD7D}" srcOrd="0" destOrd="0" presId="urn:microsoft.com/office/officeart/2005/8/layout/vList2"/>
    <dgm:cxn modelId="{19E5C46E-F7BC-403B-A9CE-5C9836895D95}" srcId="{EAA11A45-2014-4B21-8737-739FF4EE0DD3}" destId="{DD548DD1-3FE5-4358-A2F9-60D9D6B633C9}" srcOrd="0" destOrd="0" parTransId="{BA0716BD-74B3-41D9-B926-92E0248C863D}" sibTransId="{9CF132C0-496D-4D92-9E5E-4C201CEC5521}"/>
    <dgm:cxn modelId="{0F28C250-967F-4C48-8B11-2B895C81CE5C}" srcId="{EAA11A45-2014-4B21-8737-739FF4EE0DD3}" destId="{71647654-9914-4C2A-B6D8-683F75517FD1}" srcOrd="3" destOrd="0" parTransId="{8ED87EA0-59A3-4DB2-845D-79BE962A5D2F}" sibTransId="{28C6DC40-0905-4D00-8205-DCD73FE95C45}"/>
    <dgm:cxn modelId="{01A10076-1576-4A2E-88E7-B25EF02A579B}" srcId="{A2C76CDC-7A42-40D2-AF73-57D67B69F911}" destId="{5028D395-FD5F-40DD-B1A0-77126D8D44B9}" srcOrd="0" destOrd="0" parTransId="{1D5532E3-B838-49DD-AB1D-0682A8B667DE}" sibTransId="{66498984-8AC8-40EE-893D-F0E0A00359B0}"/>
    <dgm:cxn modelId="{B4964E78-87C6-4C14-8047-6D888ADDB996}" type="presOf" srcId="{71647654-9914-4C2A-B6D8-683F75517FD1}" destId="{C5E04CC2-E43B-41B8-869B-54487B69AC38}" srcOrd="0" destOrd="3" presId="urn:microsoft.com/office/officeart/2005/8/layout/vList2"/>
    <dgm:cxn modelId="{76A9707F-95D4-4127-ACEF-7AC3AD07C0C6}" srcId="{EAA11A45-2014-4B21-8737-739FF4EE0DD3}" destId="{E7DF739B-1A6E-4F71-B301-47FD484B21A4}" srcOrd="2" destOrd="0" parTransId="{BB6A80E2-91AF-4497-B692-60CA0B6E1E67}" sibTransId="{619D219C-2162-4ADA-821E-98CE8F064C9A}"/>
    <dgm:cxn modelId="{E3D36A80-699B-4E86-BB6C-6078A1F84E2E}" type="presOf" srcId="{49DE2FD5-3A3A-40C9-B841-85508360767F}" destId="{6EBD0950-74EB-4F15-A5FA-09E093549B4F}" srcOrd="0" destOrd="0" presId="urn:microsoft.com/office/officeart/2005/8/layout/vList2"/>
    <dgm:cxn modelId="{EE778DA0-9A21-433E-AAB1-1EB59B23C366}" type="presOf" srcId="{DD548DD1-3FE5-4358-A2F9-60D9D6B633C9}" destId="{C5E04CC2-E43B-41B8-869B-54487B69AC38}" srcOrd="0" destOrd="0" presId="urn:microsoft.com/office/officeart/2005/8/layout/vList2"/>
    <dgm:cxn modelId="{F9FE2FA3-F5B2-43A3-8CE9-870D84BB7C87}" srcId="{A2C76CDC-7A42-40D2-AF73-57D67B69F911}" destId="{4EBEF89E-9883-425D-9361-1B25ABEB4F5F}" srcOrd="1" destOrd="0" parTransId="{96DA1E23-2CB4-4060-B7E3-4CEFCE524917}" sibTransId="{58E2967E-DA6E-4DC3-863E-7C7950670908}"/>
    <dgm:cxn modelId="{573486A9-8007-4E5E-A6A9-AF01E959927C}" type="presOf" srcId="{9E15877A-044A-4DFD-81F7-774614580239}" destId="{C5E04CC2-E43B-41B8-869B-54487B69AC38}" srcOrd="0" destOrd="1" presId="urn:microsoft.com/office/officeart/2005/8/layout/vList2"/>
    <dgm:cxn modelId="{F289C1AB-F996-4984-8F1B-406F25C5901B}" srcId="{EAA11A45-2014-4B21-8737-739FF4EE0DD3}" destId="{2D5000A3-A76F-4D8E-8491-D02237D4574C}" srcOrd="4" destOrd="0" parTransId="{7389FFEA-0FB7-4372-AEAB-142D6824AE99}" sibTransId="{1AA2C451-02C4-42A4-A89D-7BE28D6E0D71}"/>
    <dgm:cxn modelId="{CE4165D7-2838-4937-A5EB-85ABD7AD1F7A}" type="presOf" srcId="{2D5000A3-A76F-4D8E-8491-D02237D4574C}" destId="{C5E04CC2-E43B-41B8-869B-54487B69AC38}" srcOrd="0" destOrd="4" presId="urn:microsoft.com/office/officeart/2005/8/layout/vList2"/>
    <dgm:cxn modelId="{C69F8CD9-0C93-41A4-B18E-963F9C0C3A93}" type="presOf" srcId="{5028D395-FD5F-40DD-B1A0-77126D8D44B9}" destId="{3E63C29B-942B-4E24-8B79-0C8613542891}" srcOrd="0" destOrd="0" presId="urn:microsoft.com/office/officeart/2005/8/layout/vList2"/>
    <dgm:cxn modelId="{E78F96E5-F66E-4E58-853F-C98D35B042A1}" srcId="{EAA11A45-2014-4B21-8737-739FF4EE0DD3}" destId="{9E15877A-044A-4DFD-81F7-774614580239}" srcOrd="1" destOrd="0" parTransId="{C616E8F4-5E00-45EB-949F-2891F969748F}" sibTransId="{7345C963-12CB-4902-BE4E-9E2360C5D5E7}"/>
    <dgm:cxn modelId="{0A1BEDEF-12F2-4528-AC0A-8D84ACA55EE5}" type="presOf" srcId="{E7DF739B-1A6E-4F71-B301-47FD484B21A4}" destId="{C5E04CC2-E43B-41B8-869B-54487B69AC38}" srcOrd="0" destOrd="2" presId="urn:microsoft.com/office/officeart/2005/8/layout/vList2"/>
    <dgm:cxn modelId="{238E7EED-F734-4622-BFA8-B2DEE72FB078}" type="presParOf" srcId="{6EBD0950-74EB-4F15-A5FA-09E093549B4F}" destId="{70E65B1B-3B1D-4B75-805D-342A68C4AD7D}" srcOrd="0" destOrd="0" presId="urn:microsoft.com/office/officeart/2005/8/layout/vList2"/>
    <dgm:cxn modelId="{D00662C3-6D06-43D6-BFB6-44BE505002BB}" type="presParOf" srcId="{6EBD0950-74EB-4F15-A5FA-09E093549B4F}" destId="{3E63C29B-942B-4E24-8B79-0C8613542891}" srcOrd="1" destOrd="0" presId="urn:microsoft.com/office/officeart/2005/8/layout/vList2"/>
    <dgm:cxn modelId="{B325A174-4231-4519-ACDD-4E799CD4E7C8}" type="presParOf" srcId="{6EBD0950-74EB-4F15-A5FA-09E093549B4F}" destId="{CF3E53AF-588F-43D3-93A3-8411691889F1}" srcOrd="2" destOrd="0" presId="urn:microsoft.com/office/officeart/2005/8/layout/vList2"/>
    <dgm:cxn modelId="{F56142A8-4D04-4F44-A9E5-74CF92FBD7AA}" type="presParOf" srcId="{6EBD0950-74EB-4F15-A5FA-09E093549B4F}" destId="{C5E04CC2-E43B-41B8-869B-54487B69AC3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3A4049-BACC-48DF-86C1-AA974EDB6833}"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ED756AB4-8B20-4ADF-99C5-8995767C622E}">
      <dgm:prSet/>
      <dgm:spPr/>
      <dgm:t>
        <a:bodyPr/>
        <a:lstStyle/>
        <a:p>
          <a:r>
            <a:rPr lang="en-US" b="0" i="0" baseline="0" dirty="0"/>
            <a:t>PPSV23 Pneumococcal Vaccination Data</a:t>
          </a:r>
          <a:endParaRPr lang="en-US" dirty="0"/>
        </a:p>
      </dgm:t>
    </dgm:pt>
    <dgm:pt modelId="{8D9FF18B-AAF1-423E-9297-5819CF4D32D4}" type="parTrans" cxnId="{BEA032EE-EA5B-4942-9DDB-CDDC9D0F44FC}">
      <dgm:prSet/>
      <dgm:spPr/>
      <dgm:t>
        <a:bodyPr/>
        <a:lstStyle/>
        <a:p>
          <a:endParaRPr lang="en-US"/>
        </a:p>
      </dgm:t>
    </dgm:pt>
    <dgm:pt modelId="{4A4A4947-3EF6-4FA6-9B20-EB2B9DADBF2F}" type="sibTrans" cxnId="{BEA032EE-EA5B-4942-9DDB-CDDC9D0F44FC}">
      <dgm:prSet/>
      <dgm:spPr/>
      <dgm:t>
        <a:bodyPr/>
        <a:lstStyle/>
        <a:p>
          <a:endParaRPr lang="en-US"/>
        </a:p>
      </dgm:t>
    </dgm:pt>
    <dgm:pt modelId="{1B08BDB3-F4FB-46D4-BE95-A01450F2D180}">
      <dgm:prSet/>
      <dgm:spPr/>
      <dgm:t>
        <a:bodyPr/>
        <a:lstStyle/>
        <a:p>
          <a:r>
            <a:rPr lang="en-US" b="0" i="0" baseline="0" dirty="0"/>
            <a:t>Move PPSV23 Pneumococcal vaccination data collection to follow the patient</a:t>
          </a:r>
          <a:endParaRPr lang="en-US" dirty="0"/>
        </a:p>
      </dgm:t>
    </dgm:pt>
    <dgm:pt modelId="{DC0DDC03-6DA4-4AE3-9AFE-D33F4390ACB9}" type="parTrans" cxnId="{41AD0EA3-FFE5-41C1-A2F9-BEBDD4591892}">
      <dgm:prSet/>
      <dgm:spPr/>
      <dgm:t>
        <a:bodyPr/>
        <a:lstStyle/>
        <a:p>
          <a:endParaRPr lang="en-US"/>
        </a:p>
      </dgm:t>
    </dgm:pt>
    <dgm:pt modelId="{4B39D8A1-A92F-48C1-A19D-7451140024B1}" type="sibTrans" cxnId="{41AD0EA3-FFE5-41C1-A2F9-BEBDD4591892}">
      <dgm:prSet/>
      <dgm:spPr/>
      <dgm:t>
        <a:bodyPr/>
        <a:lstStyle/>
        <a:p>
          <a:endParaRPr lang="en-US"/>
        </a:p>
      </dgm:t>
    </dgm:pt>
    <dgm:pt modelId="{F33A1F16-19E5-491D-B858-97A79F455248}">
      <dgm:prSet/>
      <dgm:spPr/>
      <dgm:t>
        <a:bodyPr/>
        <a:lstStyle/>
        <a:p>
          <a:r>
            <a:rPr lang="en-US" b="0" i="0" baseline="0" dirty="0"/>
            <a:t>Telemedicine Usage</a:t>
          </a:r>
          <a:endParaRPr lang="en-US" dirty="0"/>
        </a:p>
      </dgm:t>
    </dgm:pt>
    <dgm:pt modelId="{816673DB-E385-4507-8B1E-8F1760A39664}" type="parTrans" cxnId="{D4B5F497-515C-4561-9B4D-FFDF32D41BC4}">
      <dgm:prSet/>
      <dgm:spPr/>
      <dgm:t>
        <a:bodyPr/>
        <a:lstStyle/>
        <a:p>
          <a:endParaRPr lang="en-US"/>
        </a:p>
      </dgm:t>
    </dgm:pt>
    <dgm:pt modelId="{4BF2E659-24EB-4AB5-9740-07371223E031}" type="sibTrans" cxnId="{D4B5F497-515C-4561-9B4D-FFDF32D41BC4}">
      <dgm:prSet/>
      <dgm:spPr/>
      <dgm:t>
        <a:bodyPr/>
        <a:lstStyle/>
        <a:p>
          <a:endParaRPr lang="en-US"/>
        </a:p>
      </dgm:t>
    </dgm:pt>
    <dgm:pt modelId="{99333D09-A5C7-485C-A45E-879AE260F261}">
      <dgm:prSet/>
      <dgm:spPr/>
      <dgm:t>
        <a:bodyPr/>
        <a:lstStyle/>
        <a:p>
          <a:r>
            <a:rPr lang="en-US" b="0" i="0" baseline="0" dirty="0"/>
            <a:t>Identify the number of clinics offering telemedicine as a service.</a:t>
          </a:r>
          <a:endParaRPr lang="en-US" dirty="0"/>
        </a:p>
      </dgm:t>
    </dgm:pt>
    <dgm:pt modelId="{46B83A12-06B7-4A5C-AA83-4BA2954E6BD4}" type="parTrans" cxnId="{4DA6F26B-4186-491F-A97F-1ACE1160662C}">
      <dgm:prSet/>
      <dgm:spPr/>
      <dgm:t>
        <a:bodyPr/>
        <a:lstStyle/>
        <a:p>
          <a:endParaRPr lang="en-US"/>
        </a:p>
      </dgm:t>
    </dgm:pt>
    <dgm:pt modelId="{E036475E-A3A3-441E-9806-D89D20D08430}" type="sibTrans" cxnId="{4DA6F26B-4186-491F-A97F-1ACE1160662C}">
      <dgm:prSet/>
      <dgm:spPr/>
      <dgm:t>
        <a:bodyPr/>
        <a:lstStyle/>
        <a:p>
          <a:endParaRPr lang="en-US"/>
        </a:p>
      </dgm:t>
    </dgm:pt>
    <dgm:pt modelId="{0F0E7880-4223-497A-BD80-1B75875C7ADE}">
      <dgm:prSet/>
      <dgm:spPr/>
      <dgm:t>
        <a:bodyPr/>
        <a:lstStyle/>
        <a:p>
          <a:r>
            <a:rPr lang="en-US" b="0" i="0" baseline="0" dirty="0"/>
            <a:t>Nursing Home Identifier</a:t>
          </a:r>
          <a:endParaRPr lang="en-US" dirty="0"/>
        </a:p>
      </dgm:t>
    </dgm:pt>
    <dgm:pt modelId="{D7C9C9FB-30E7-4BB8-B704-113C8F2F937E}" type="parTrans" cxnId="{E69D7A83-6B46-482C-A99F-E6F3AEE39A86}">
      <dgm:prSet/>
      <dgm:spPr/>
      <dgm:t>
        <a:bodyPr/>
        <a:lstStyle/>
        <a:p>
          <a:endParaRPr lang="en-US"/>
        </a:p>
      </dgm:t>
    </dgm:pt>
    <dgm:pt modelId="{B179D30A-159A-4C3F-8B40-98D990393E2A}" type="sibTrans" cxnId="{E69D7A83-6B46-482C-A99F-E6F3AEE39A86}">
      <dgm:prSet/>
      <dgm:spPr/>
      <dgm:t>
        <a:bodyPr/>
        <a:lstStyle/>
        <a:p>
          <a:endParaRPr lang="en-US"/>
        </a:p>
      </dgm:t>
    </dgm:pt>
    <dgm:pt modelId="{C3DD42D3-BA31-4BA1-AFA9-06649DD17F5B}">
      <dgm:prSet/>
      <dgm:spPr/>
      <dgm:t>
        <a:bodyPr/>
        <a:lstStyle/>
        <a:p>
          <a:r>
            <a:rPr lang="en-US" b="0" i="0" baseline="0" dirty="0"/>
            <a:t>Identify ESRD patients residing in a nursing home. Initial data will be populated using MDS.</a:t>
          </a:r>
          <a:endParaRPr lang="en-US" dirty="0"/>
        </a:p>
      </dgm:t>
    </dgm:pt>
    <dgm:pt modelId="{5C140E3B-0E97-4EC1-BE35-556CB0F1795F}" type="parTrans" cxnId="{06E21DF0-830C-4A5F-8831-926F17A70D2A}">
      <dgm:prSet/>
      <dgm:spPr/>
      <dgm:t>
        <a:bodyPr/>
        <a:lstStyle/>
        <a:p>
          <a:endParaRPr lang="en-US"/>
        </a:p>
      </dgm:t>
    </dgm:pt>
    <dgm:pt modelId="{032F7938-432F-453C-AD5B-94A06720B9F4}" type="sibTrans" cxnId="{06E21DF0-830C-4A5F-8831-926F17A70D2A}">
      <dgm:prSet/>
      <dgm:spPr/>
      <dgm:t>
        <a:bodyPr/>
        <a:lstStyle/>
        <a:p>
          <a:endParaRPr lang="en-US"/>
        </a:p>
      </dgm:t>
    </dgm:pt>
    <dgm:pt modelId="{F42EFB41-521F-42D2-8D9C-40C787F5F83F}">
      <dgm:prSet/>
      <dgm:spPr/>
      <dgm:t>
        <a:bodyPr/>
        <a:lstStyle/>
        <a:p>
          <a:r>
            <a:rPr lang="en-US" b="0" i="0" baseline="0" dirty="0"/>
            <a:t>Identify &amp; Visually Display Depressed Patients</a:t>
          </a:r>
          <a:endParaRPr lang="en-US" dirty="0"/>
        </a:p>
      </dgm:t>
    </dgm:pt>
    <dgm:pt modelId="{8D852483-C7D0-4FD0-9A31-E275AED52799}" type="parTrans" cxnId="{EA9825AA-18DA-4A6D-809F-D827DE2CF15A}">
      <dgm:prSet/>
      <dgm:spPr/>
      <dgm:t>
        <a:bodyPr/>
        <a:lstStyle/>
        <a:p>
          <a:endParaRPr lang="en-US"/>
        </a:p>
      </dgm:t>
    </dgm:pt>
    <dgm:pt modelId="{6EA2B7CD-A383-42E7-94F6-EF55E9557361}" type="sibTrans" cxnId="{EA9825AA-18DA-4A6D-809F-D827DE2CF15A}">
      <dgm:prSet/>
      <dgm:spPr/>
      <dgm:t>
        <a:bodyPr/>
        <a:lstStyle/>
        <a:p>
          <a:endParaRPr lang="en-US"/>
        </a:p>
      </dgm:t>
    </dgm:pt>
    <dgm:pt modelId="{BB7D32E1-5781-451D-8EFC-EDA56A7DE767}">
      <dgm:prSet/>
      <dgm:spPr/>
      <dgm:t>
        <a:bodyPr/>
        <a:lstStyle/>
        <a:p>
          <a:r>
            <a:rPr lang="en-US" b="0" i="0" baseline="0" dirty="0"/>
            <a:t>Identify patients who were screened for depression and were classified as depressed. </a:t>
          </a:r>
          <a:endParaRPr lang="en-US" dirty="0"/>
        </a:p>
      </dgm:t>
    </dgm:pt>
    <dgm:pt modelId="{BE8E6503-AB55-4599-9A20-FEC06226E3E3}" type="parTrans" cxnId="{9B79EB86-FEB6-49B5-97E6-14B174D6C5A5}">
      <dgm:prSet/>
      <dgm:spPr/>
      <dgm:t>
        <a:bodyPr/>
        <a:lstStyle/>
        <a:p>
          <a:endParaRPr lang="en-US"/>
        </a:p>
      </dgm:t>
    </dgm:pt>
    <dgm:pt modelId="{FDCD652D-C98C-46F6-AE33-3A32B68EEB5A}" type="sibTrans" cxnId="{9B79EB86-FEB6-49B5-97E6-14B174D6C5A5}">
      <dgm:prSet/>
      <dgm:spPr/>
      <dgm:t>
        <a:bodyPr/>
        <a:lstStyle/>
        <a:p>
          <a:endParaRPr lang="en-US"/>
        </a:p>
      </dgm:t>
    </dgm:pt>
    <dgm:pt modelId="{BD3A1A38-3BEB-4475-AC1A-6A1031D62869}">
      <dgm:prSet/>
      <dgm:spPr/>
      <dgm:t>
        <a:bodyPr/>
        <a:lstStyle/>
        <a:p>
          <a:r>
            <a:rPr lang="en-US" b="0" i="0" baseline="0" dirty="0"/>
            <a:t>Additional Kt/V Methods for Clinical Adequacy Values</a:t>
          </a:r>
          <a:endParaRPr lang="en-US" dirty="0"/>
        </a:p>
      </dgm:t>
    </dgm:pt>
    <dgm:pt modelId="{621BEF1D-524B-420C-A259-1157C8106945}" type="parTrans" cxnId="{8A6B8D48-8605-4262-990C-F29BB8EE1FCE}">
      <dgm:prSet/>
      <dgm:spPr/>
      <dgm:t>
        <a:bodyPr/>
        <a:lstStyle/>
        <a:p>
          <a:endParaRPr lang="en-US"/>
        </a:p>
      </dgm:t>
    </dgm:pt>
    <dgm:pt modelId="{CD3784F2-E0FD-4976-819A-9BB85A0BC994}" type="sibTrans" cxnId="{8A6B8D48-8605-4262-990C-F29BB8EE1FCE}">
      <dgm:prSet/>
      <dgm:spPr/>
      <dgm:t>
        <a:bodyPr/>
        <a:lstStyle/>
        <a:p>
          <a:endParaRPr lang="en-US"/>
        </a:p>
      </dgm:t>
    </dgm:pt>
    <dgm:pt modelId="{CC205DAB-9CE8-499F-8993-9BD4C0291022}">
      <dgm:prSet/>
      <dgm:spPr/>
      <dgm:t>
        <a:bodyPr/>
        <a:lstStyle/>
        <a:p>
          <a:r>
            <a:rPr lang="en-US" b="0" i="0" baseline="0" dirty="0"/>
            <a:t>Add the “Standard” method for measuring Kt/V to support the UFR measure</a:t>
          </a:r>
          <a:endParaRPr lang="en-US" dirty="0"/>
        </a:p>
      </dgm:t>
    </dgm:pt>
    <dgm:pt modelId="{7A29A456-DF47-4DFC-8FCE-B3C660AD3328}" type="parTrans" cxnId="{B3D5D867-AF25-4F99-B5E8-30C5C0E253C3}">
      <dgm:prSet/>
      <dgm:spPr/>
      <dgm:t>
        <a:bodyPr/>
        <a:lstStyle/>
        <a:p>
          <a:endParaRPr lang="en-US"/>
        </a:p>
      </dgm:t>
    </dgm:pt>
    <dgm:pt modelId="{58FDFA59-1029-4174-B5D7-D70CD7CD7F41}" type="sibTrans" cxnId="{B3D5D867-AF25-4F99-B5E8-30C5C0E253C3}">
      <dgm:prSet/>
      <dgm:spPr/>
      <dgm:t>
        <a:bodyPr/>
        <a:lstStyle/>
        <a:p>
          <a:endParaRPr lang="en-US"/>
        </a:p>
      </dgm:t>
    </dgm:pt>
    <dgm:pt modelId="{26295508-5E9E-4C1E-B13C-616BC86C4F98}">
      <dgm:prSet/>
      <dgm:spPr/>
      <dgm:t>
        <a:bodyPr/>
        <a:lstStyle/>
        <a:p>
          <a:r>
            <a:rPr lang="en-US" b="0" i="0" baseline="0" dirty="0"/>
            <a:t>Identify patients using telemedicine to communicate with their nephrologist or dialysis clinic.</a:t>
          </a:r>
          <a:endParaRPr lang="en-US" dirty="0"/>
        </a:p>
      </dgm:t>
    </dgm:pt>
    <dgm:pt modelId="{6EF92B5F-AF46-4B5A-840F-0BCDBBC22E5A}" type="parTrans" cxnId="{5B9E5A3A-4084-4E1E-97D2-EB70505CA0ED}">
      <dgm:prSet/>
      <dgm:spPr/>
      <dgm:t>
        <a:bodyPr/>
        <a:lstStyle/>
        <a:p>
          <a:endParaRPr lang="en-US"/>
        </a:p>
      </dgm:t>
    </dgm:pt>
    <dgm:pt modelId="{83663526-7CCF-4C7A-AE50-5136B95C4732}" type="sibTrans" cxnId="{5B9E5A3A-4084-4E1E-97D2-EB70505CA0ED}">
      <dgm:prSet/>
      <dgm:spPr/>
      <dgm:t>
        <a:bodyPr/>
        <a:lstStyle/>
        <a:p>
          <a:endParaRPr lang="en-US"/>
        </a:p>
      </dgm:t>
    </dgm:pt>
    <dgm:pt modelId="{BAAA2020-A096-451C-995C-169B4EA48850}" type="pres">
      <dgm:prSet presAssocID="{F93A4049-BACC-48DF-86C1-AA974EDB6833}" presName="linear" presStyleCnt="0">
        <dgm:presLayoutVars>
          <dgm:animLvl val="lvl"/>
          <dgm:resizeHandles val="exact"/>
        </dgm:presLayoutVars>
      </dgm:prSet>
      <dgm:spPr/>
    </dgm:pt>
    <dgm:pt modelId="{FE34163F-9DC1-42FF-ACD9-C2894E6EB6E1}" type="pres">
      <dgm:prSet presAssocID="{ED756AB4-8B20-4ADF-99C5-8995767C622E}" presName="parentText" presStyleLbl="node1" presStyleIdx="0" presStyleCnt="5">
        <dgm:presLayoutVars>
          <dgm:chMax val="0"/>
          <dgm:bulletEnabled val="1"/>
        </dgm:presLayoutVars>
      </dgm:prSet>
      <dgm:spPr/>
    </dgm:pt>
    <dgm:pt modelId="{D2867043-005A-4943-98D7-DD89AD0A9325}" type="pres">
      <dgm:prSet presAssocID="{ED756AB4-8B20-4ADF-99C5-8995767C622E}" presName="childText" presStyleLbl="revTx" presStyleIdx="0" presStyleCnt="5">
        <dgm:presLayoutVars>
          <dgm:bulletEnabled val="1"/>
        </dgm:presLayoutVars>
      </dgm:prSet>
      <dgm:spPr/>
    </dgm:pt>
    <dgm:pt modelId="{F1B305B3-E182-4388-B925-31999929AD54}" type="pres">
      <dgm:prSet presAssocID="{F33A1F16-19E5-491D-B858-97A79F455248}" presName="parentText" presStyleLbl="node1" presStyleIdx="1" presStyleCnt="5">
        <dgm:presLayoutVars>
          <dgm:chMax val="0"/>
          <dgm:bulletEnabled val="1"/>
        </dgm:presLayoutVars>
      </dgm:prSet>
      <dgm:spPr/>
    </dgm:pt>
    <dgm:pt modelId="{0C713D87-75BB-4975-874D-E4F61A5DB445}" type="pres">
      <dgm:prSet presAssocID="{F33A1F16-19E5-491D-B858-97A79F455248}" presName="childText" presStyleLbl="revTx" presStyleIdx="1" presStyleCnt="5">
        <dgm:presLayoutVars>
          <dgm:bulletEnabled val="1"/>
        </dgm:presLayoutVars>
      </dgm:prSet>
      <dgm:spPr/>
    </dgm:pt>
    <dgm:pt modelId="{EC8ECBBD-4944-4F97-9C77-39E76C8B0714}" type="pres">
      <dgm:prSet presAssocID="{0F0E7880-4223-497A-BD80-1B75875C7ADE}" presName="parentText" presStyleLbl="node1" presStyleIdx="2" presStyleCnt="5">
        <dgm:presLayoutVars>
          <dgm:chMax val="0"/>
          <dgm:bulletEnabled val="1"/>
        </dgm:presLayoutVars>
      </dgm:prSet>
      <dgm:spPr/>
    </dgm:pt>
    <dgm:pt modelId="{3C95394B-4512-48F9-AD1E-3C96F3ACFA52}" type="pres">
      <dgm:prSet presAssocID="{0F0E7880-4223-497A-BD80-1B75875C7ADE}" presName="childText" presStyleLbl="revTx" presStyleIdx="2" presStyleCnt="5">
        <dgm:presLayoutVars>
          <dgm:bulletEnabled val="1"/>
        </dgm:presLayoutVars>
      </dgm:prSet>
      <dgm:spPr/>
    </dgm:pt>
    <dgm:pt modelId="{433D4B74-5B44-4C4D-8890-2E526CE4EB15}" type="pres">
      <dgm:prSet presAssocID="{F42EFB41-521F-42D2-8D9C-40C787F5F83F}" presName="parentText" presStyleLbl="node1" presStyleIdx="3" presStyleCnt="5">
        <dgm:presLayoutVars>
          <dgm:chMax val="0"/>
          <dgm:bulletEnabled val="1"/>
        </dgm:presLayoutVars>
      </dgm:prSet>
      <dgm:spPr/>
    </dgm:pt>
    <dgm:pt modelId="{8FADF7C7-9958-48C9-AA15-1D1A353E8F06}" type="pres">
      <dgm:prSet presAssocID="{F42EFB41-521F-42D2-8D9C-40C787F5F83F}" presName="childText" presStyleLbl="revTx" presStyleIdx="3" presStyleCnt="5">
        <dgm:presLayoutVars>
          <dgm:bulletEnabled val="1"/>
        </dgm:presLayoutVars>
      </dgm:prSet>
      <dgm:spPr/>
    </dgm:pt>
    <dgm:pt modelId="{CC279AF0-E0B1-4A9E-948B-1FD1B9D4A7A6}" type="pres">
      <dgm:prSet presAssocID="{BD3A1A38-3BEB-4475-AC1A-6A1031D62869}" presName="parentText" presStyleLbl="node1" presStyleIdx="4" presStyleCnt="5">
        <dgm:presLayoutVars>
          <dgm:chMax val="0"/>
          <dgm:bulletEnabled val="1"/>
        </dgm:presLayoutVars>
      </dgm:prSet>
      <dgm:spPr/>
    </dgm:pt>
    <dgm:pt modelId="{E3EFDD87-0151-408D-AE2E-BBA0A91894C0}" type="pres">
      <dgm:prSet presAssocID="{BD3A1A38-3BEB-4475-AC1A-6A1031D62869}" presName="childText" presStyleLbl="revTx" presStyleIdx="4" presStyleCnt="5">
        <dgm:presLayoutVars>
          <dgm:bulletEnabled val="1"/>
        </dgm:presLayoutVars>
      </dgm:prSet>
      <dgm:spPr/>
    </dgm:pt>
  </dgm:ptLst>
  <dgm:cxnLst>
    <dgm:cxn modelId="{7BCA4312-49BC-412E-BE53-674B0D5D3760}" type="presOf" srcId="{F93A4049-BACC-48DF-86C1-AA974EDB6833}" destId="{BAAA2020-A096-451C-995C-169B4EA48850}" srcOrd="0" destOrd="0" presId="urn:microsoft.com/office/officeart/2005/8/layout/vList2"/>
    <dgm:cxn modelId="{AE95DB14-29A7-4419-BC6E-B9FE1C557423}" type="presOf" srcId="{BB7D32E1-5781-451D-8EFC-EDA56A7DE767}" destId="{8FADF7C7-9958-48C9-AA15-1D1A353E8F06}" srcOrd="0" destOrd="0" presId="urn:microsoft.com/office/officeart/2005/8/layout/vList2"/>
    <dgm:cxn modelId="{55AC171A-06D3-46DE-B498-DD9FC90AA908}" type="presOf" srcId="{0F0E7880-4223-497A-BD80-1B75875C7ADE}" destId="{EC8ECBBD-4944-4F97-9C77-39E76C8B0714}" srcOrd="0" destOrd="0" presId="urn:microsoft.com/office/officeart/2005/8/layout/vList2"/>
    <dgm:cxn modelId="{003A622F-93C6-4C2F-84CE-4F738809960B}" type="presOf" srcId="{BD3A1A38-3BEB-4475-AC1A-6A1031D62869}" destId="{CC279AF0-E0B1-4A9E-948B-1FD1B9D4A7A6}" srcOrd="0" destOrd="0" presId="urn:microsoft.com/office/officeart/2005/8/layout/vList2"/>
    <dgm:cxn modelId="{5B9E5A3A-4084-4E1E-97D2-EB70505CA0ED}" srcId="{F33A1F16-19E5-491D-B858-97A79F455248}" destId="{26295508-5E9E-4C1E-B13C-616BC86C4F98}" srcOrd="1" destOrd="0" parTransId="{6EF92B5F-AF46-4B5A-840F-0BCDBBC22E5A}" sibTransId="{83663526-7CCF-4C7A-AE50-5136B95C4732}"/>
    <dgm:cxn modelId="{B3D5D867-AF25-4F99-B5E8-30C5C0E253C3}" srcId="{BD3A1A38-3BEB-4475-AC1A-6A1031D62869}" destId="{CC205DAB-9CE8-499F-8993-9BD4C0291022}" srcOrd="0" destOrd="0" parTransId="{7A29A456-DF47-4DFC-8FCE-B3C660AD3328}" sibTransId="{58FDFA59-1029-4174-B5D7-D70CD7CD7F41}"/>
    <dgm:cxn modelId="{8A6B8D48-8605-4262-990C-F29BB8EE1FCE}" srcId="{F93A4049-BACC-48DF-86C1-AA974EDB6833}" destId="{BD3A1A38-3BEB-4475-AC1A-6A1031D62869}" srcOrd="4" destOrd="0" parTransId="{621BEF1D-524B-420C-A259-1157C8106945}" sibTransId="{CD3784F2-E0FD-4976-819A-9BB85A0BC994}"/>
    <dgm:cxn modelId="{4DA6F26B-4186-491F-A97F-1ACE1160662C}" srcId="{F33A1F16-19E5-491D-B858-97A79F455248}" destId="{99333D09-A5C7-485C-A45E-879AE260F261}" srcOrd="0" destOrd="0" parTransId="{46B83A12-06B7-4A5C-AA83-4BA2954E6BD4}" sibTransId="{E036475E-A3A3-441E-9806-D89D20D08430}"/>
    <dgm:cxn modelId="{31B7E458-9511-4A86-BBA7-95D61EA35B2D}" type="presOf" srcId="{1B08BDB3-F4FB-46D4-BE95-A01450F2D180}" destId="{D2867043-005A-4943-98D7-DD89AD0A9325}" srcOrd="0" destOrd="0" presId="urn:microsoft.com/office/officeart/2005/8/layout/vList2"/>
    <dgm:cxn modelId="{E69D7A83-6B46-482C-A99F-E6F3AEE39A86}" srcId="{F93A4049-BACC-48DF-86C1-AA974EDB6833}" destId="{0F0E7880-4223-497A-BD80-1B75875C7ADE}" srcOrd="2" destOrd="0" parTransId="{D7C9C9FB-30E7-4BB8-B704-113C8F2F937E}" sibTransId="{B179D30A-159A-4C3F-8B40-98D990393E2A}"/>
    <dgm:cxn modelId="{9B79EB86-FEB6-49B5-97E6-14B174D6C5A5}" srcId="{F42EFB41-521F-42D2-8D9C-40C787F5F83F}" destId="{BB7D32E1-5781-451D-8EFC-EDA56A7DE767}" srcOrd="0" destOrd="0" parTransId="{BE8E6503-AB55-4599-9A20-FEC06226E3E3}" sibTransId="{FDCD652D-C98C-46F6-AE33-3A32B68EEB5A}"/>
    <dgm:cxn modelId="{CE083090-0BB6-4B64-82D7-1DDD2ED95377}" type="presOf" srcId="{F42EFB41-521F-42D2-8D9C-40C787F5F83F}" destId="{433D4B74-5B44-4C4D-8890-2E526CE4EB15}" srcOrd="0" destOrd="0" presId="urn:microsoft.com/office/officeart/2005/8/layout/vList2"/>
    <dgm:cxn modelId="{9814FE91-818A-4B63-A50D-CB0A2B04A5DA}" type="presOf" srcId="{CC205DAB-9CE8-499F-8993-9BD4C0291022}" destId="{E3EFDD87-0151-408D-AE2E-BBA0A91894C0}" srcOrd="0" destOrd="0" presId="urn:microsoft.com/office/officeart/2005/8/layout/vList2"/>
    <dgm:cxn modelId="{E2214E96-EEA0-42AE-8239-73D8ED6D7A8A}" type="presOf" srcId="{99333D09-A5C7-485C-A45E-879AE260F261}" destId="{0C713D87-75BB-4975-874D-E4F61A5DB445}" srcOrd="0" destOrd="0" presId="urn:microsoft.com/office/officeart/2005/8/layout/vList2"/>
    <dgm:cxn modelId="{D4B5F497-515C-4561-9B4D-FFDF32D41BC4}" srcId="{F93A4049-BACC-48DF-86C1-AA974EDB6833}" destId="{F33A1F16-19E5-491D-B858-97A79F455248}" srcOrd="1" destOrd="0" parTransId="{816673DB-E385-4507-8B1E-8F1760A39664}" sibTransId="{4BF2E659-24EB-4AB5-9740-07371223E031}"/>
    <dgm:cxn modelId="{41AD0EA3-FFE5-41C1-A2F9-BEBDD4591892}" srcId="{ED756AB4-8B20-4ADF-99C5-8995767C622E}" destId="{1B08BDB3-F4FB-46D4-BE95-A01450F2D180}" srcOrd="0" destOrd="0" parTransId="{DC0DDC03-6DA4-4AE3-9AFE-D33F4390ACB9}" sibTransId="{4B39D8A1-A92F-48C1-A19D-7451140024B1}"/>
    <dgm:cxn modelId="{EA9825AA-18DA-4A6D-809F-D827DE2CF15A}" srcId="{F93A4049-BACC-48DF-86C1-AA974EDB6833}" destId="{F42EFB41-521F-42D2-8D9C-40C787F5F83F}" srcOrd="3" destOrd="0" parTransId="{8D852483-C7D0-4FD0-9A31-E275AED52799}" sibTransId="{6EA2B7CD-A383-42E7-94F6-EF55E9557361}"/>
    <dgm:cxn modelId="{FDFC4BB8-8EE8-426E-BE3D-EBD9AA78CC02}" type="presOf" srcId="{C3DD42D3-BA31-4BA1-AFA9-06649DD17F5B}" destId="{3C95394B-4512-48F9-AD1E-3C96F3ACFA52}" srcOrd="0" destOrd="0" presId="urn:microsoft.com/office/officeart/2005/8/layout/vList2"/>
    <dgm:cxn modelId="{9AE2C7BC-05E7-451C-8883-FC0305E29DD2}" type="presOf" srcId="{26295508-5E9E-4C1E-B13C-616BC86C4F98}" destId="{0C713D87-75BB-4975-874D-E4F61A5DB445}" srcOrd="0" destOrd="1" presId="urn:microsoft.com/office/officeart/2005/8/layout/vList2"/>
    <dgm:cxn modelId="{BEA032EE-EA5B-4942-9DDB-CDDC9D0F44FC}" srcId="{F93A4049-BACC-48DF-86C1-AA974EDB6833}" destId="{ED756AB4-8B20-4ADF-99C5-8995767C622E}" srcOrd="0" destOrd="0" parTransId="{8D9FF18B-AAF1-423E-9297-5819CF4D32D4}" sibTransId="{4A4A4947-3EF6-4FA6-9B20-EB2B9DADBF2F}"/>
    <dgm:cxn modelId="{8162A3EF-EF0B-4BBF-8484-14D4E3ED60A1}" type="presOf" srcId="{F33A1F16-19E5-491D-B858-97A79F455248}" destId="{F1B305B3-E182-4388-B925-31999929AD54}" srcOrd="0" destOrd="0" presId="urn:microsoft.com/office/officeart/2005/8/layout/vList2"/>
    <dgm:cxn modelId="{06E21DF0-830C-4A5F-8831-926F17A70D2A}" srcId="{0F0E7880-4223-497A-BD80-1B75875C7ADE}" destId="{C3DD42D3-BA31-4BA1-AFA9-06649DD17F5B}" srcOrd="0" destOrd="0" parTransId="{5C140E3B-0E97-4EC1-BE35-556CB0F1795F}" sibTransId="{032F7938-432F-453C-AD5B-94A06720B9F4}"/>
    <dgm:cxn modelId="{2C32AAF0-8BA5-48CF-99C9-C0E438D16C40}" type="presOf" srcId="{ED756AB4-8B20-4ADF-99C5-8995767C622E}" destId="{FE34163F-9DC1-42FF-ACD9-C2894E6EB6E1}" srcOrd="0" destOrd="0" presId="urn:microsoft.com/office/officeart/2005/8/layout/vList2"/>
    <dgm:cxn modelId="{740CE102-5174-4A2E-976C-5233C8551FCA}" type="presParOf" srcId="{BAAA2020-A096-451C-995C-169B4EA48850}" destId="{FE34163F-9DC1-42FF-ACD9-C2894E6EB6E1}" srcOrd="0" destOrd="0" presId="urn:microsoft.com/office/officeart/2005/8/layout/vList2"/>
    <dgm:cxn modelId="{52B1DE7A-4647-4CF6-BEB8-0848A42B2F00}" type="presParOf" srcId="{BAAA2020-A096-451C-995C-169B4EA48850}" destId="{D2867043-005A-4943-98D7-DD89AD0A9325}" srcOrd="1" destOrd="0" presId="urn:microsoft.com/office/officeart/2005/8/layout/vList2"/>
    <dgm:cxn modelId="{1D4EA11E-BD41-439A-8BB0-CE478914B3E6}" type="presParOf" srcId="{BAAA2020-A096-451C-995C-169B4EA48850}" destId="{F1B305B3-E182-4388-B925-31999929AD54}" srcOrd="2" destOrd="0" presId="urn:microsoft.com/office/officeart/2005/8/layout/vList2"/>
    <dgm:cxn modelId="{ABFC333E-AB7D-49AC-9295-2FFBFEAB6798}" type="presParOf" srcId="{BAAA2020-A096-451C-995C-169B4EA48850}" destId="{0C713D87-75BB-4975-874D-E4F61A5DB445}" srcOrd="3" destOrd="0" presId="urn:microsoft.com/office/officeart/2005/8/layout/vList2"/>
    <dgm:cxn modelId="{2B70B928-3973-4478-9654-EC47A2425B36}" type="presParOf" srcId="{BAAA2020-A096-451C-995C-169B4EA48850}" destId="{EC8ECBBD-4944-4F97-9C77-39E76C8B0714}" srcOrd="4" destOrd="0" presId="urn:microsoft.com/office/officeart/2005/8/layout/vList2"/>
    <dgm:cxn modelId="{57107403-E9EB-48DA-8E08-EFF06F65818F}" type="presParOf" srcId="{BAAA2020-A096-451C-995C-169B4EA48850}" destId="{3C95394B-4512-48F9-AD1E-3C96F3ACFA52}" srcOrd="5" destOrd="0" presId="urn:microsoft.com/office/officeart/2005/8/layout/vList2"/>
    <dgm:cxn modelId="{AAC62DBB-3E48-4C63-BFFE-9DB3B98C885A}" type="presParOf" srcId="{BAAA2020-A096-451C-995C-169B4EA48850}" destId="{433D4B74-5B44-4C4D-8890-2E526CE4EB15}" srcOrd="6" destOrd="0" presId="urn:microsoft.com/office/officeart/2005/8/layout/vList2"/>
    <dgm:cxn modelId="{BA316DAB-8E9A-4354-9C94-47641103AB8B}" type="presParOf" srcId="{BAAA2020-A096-451C-995C-169B4EA48850}" destId="{8FADF7C7-9958-48C9-AA15-1D1A353E8F06}" srcOrd="7" destOrd="0" presId="urn:microsoft.com/office/officeart/2005/8/layout/vList2"/>
    <dgm:cxn modelId="{CE2973AA-0BEE-4699-A39A-F89FD5831B2C}" type="presParOf" srcId="{BAAA2020-A096-451C-995C-169B4EA48850}" destId="{CC279AF0-E0B1-4A9E-948B-1FD1B9D4A7A6}" srcOrd="8" destOrd="0" presId="urn:microsoft.com/office/officeart/2005/8/layout/vList2"/>
    <dgm:cxn modelId="{71CB33D0-E4D4-46CA-9C47-31E661A4EADD}" type="presParOf" srcId="{BAAA2020-A096-451C-995C-169B4EA48850}" destId="{E3EFDD87-0151-408D-AE2E-BBA0A91894C0}"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3A4049-BACC-48DF-86C1-AA974EDB6833}"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ED756AB4-8B20-4ADF-99C5-8995767C622E}">
      <dgm:prSet/>
      <dgm:spPr/>
      <dgm:t>
        <a:bodyPr/>
        <a:lstStyle/>
        <a:p>
          <a:r>
            <a:rPr lang="en-US"/>
            <a:t>Auditing 20% of facility’s Patient Medical Records</a:t>
          </a:r>
          <a:endParaRPr lang="en-US" dirty="0"/>
        </a:p>
      </dgm:t>
    </dgm:pt>
    <dgm:pt modelId="{8D9FF18B-AAF1-423E-9297-5819CF4D32D4}" type="parTrans" cxnId="{BEA032EE-EA5B-4942-9DDB-CDDC9D0F44FC}">
      <dgm:prSet/>
      <dgm:spPr/>
      <dgm:t>
        <a:bodyPr/>
        <a:lstStyle/>
        <a:p>
          <a:endParaRPr lang="en-US"/>
        </a:p>
      </dgm:t>
    </dgm:pt>
    <dgm:pt modelId="{4A4A4947-3EF6-4FA6-9B20-EB2B9DADBF2F}" type="sibTrans" cxnId="{BEA032EE-EA5B-4942-9DDB-CDDC9D0F44FC}">
      <dgm:prSet/>
      <dgm:spPr/>
      <dgm:t>
        <a:bodyPr/>
        <a:lstStyle/>
        <a:p>
          <a:endParaRPr lang="en-US"/>
        </a:p>
      </dgm:t>
    </dgm:pt>
    <dgm:pt modelId="{1DA60DAC-075A-434F-9F08-BB9EB9CC465A}">
      <dgm:prSet/>
      <dgm:spPr/>
      <dgm:t>
        <a:bodyPr/>
        <a:lstStyle/>
        <a:p>
          <a:pPr>
            <a:buFont typeface="+mj-lt"/>
            <a:buAutoNum type="alphaLcPeriod"/>
          </a:pPr>
          <a:r>
            <a:rPr lang="en-US" dirty="0"/>
            <a:t>Work is duplicative of the Data Validation and Reliability Study in QIP – The DVR contractor reviews data for QIP in a small sample. This is to review the data in the ESRD Patient Registry due to billing concerns from the LDOs.</a:t>
          </a:r>
        </a:p>
      </dgm:t>
    </dgm:pt>
    <dgm:pt modelId="{FE0DE32B-AAEC-4333-8AB7-857435FCDBAC}" type="parTrans" cxnId="{5AD54E00-5604-491C-8EBE-9CF3EAAD3C03}">
      <dgm:prSet/>
      <dgm:spPr/>
      <dgm:t>
        <a:bodyPr/>
        <a:lstStyle/>
        <a:p>
          <a:endParaRPr lang="en-US"/>
        </a:p>
      </dgm:t>
    </dgm:pt>
    <dgm:pt modelId="{793B92F7-0333-4DF9-9E2C-43AC6AC4BC3D}" type="sibTrans" cxnId="{5AD54E00-5604-491C-8EBE-9CF3EAAD3C03}">
      <dgm:prSet/>
      <dgm:spPr/>
      <dgm:t>
        <a:bodyPr/>
        <a:lstStyle/>
        <a:p>
          <a:endParaRPr lang="en-US"/>
        </a:p>
      </dgm:t>
    </dgm:pt>
    <dgm:pt modelId="{74FE8230-FF4E-4370-AD94-A3C38C737D6F}">
      <dgm:prSet/>
      <dgm:spPr/>
      <dgm:t>
        <a:bodyPr/>
        <a:lstStyle/>
        <a:p>
          <a:pPr>
            <a:buFont typeface="+mj-lt"/>
            <a:buAutoNum type="alphaLcPeriod"/>
          </a:pPr>
          <a:r>
            <a:rPr lang="en-US" dirty="0"/>
            <a:t>Comparing EHR data to EQRS is redundant since data is electronically submitted – Recent audits have shown errors in submission of data. Additionally, concerns have been voiced about patient record data reliability as patients transfer between facilities.</a:t>
          </a:r>
        </a:p>
      </dgm:t>
    </dgm:pt>
    <dgm:pt modelId="{744F836E-AF61-4660-BE7C-4B6A0C48E60F}" type="parTrans" cxnId="{9F5A4B6F-F24E-4057-9224-60BC51DD1A5E}">
      <dgm:prSet/>
      <dgm:spPr/>
      <dgm:t>
        <a:bodyPr/>
        <a:lstStyle/>
        <a:p>
          <a:endParaRPr lang="en-US"/>
        </a:p>
      </dgm:t>
    </dgm:pt>
    <dgm:pt modelId="{6F48626C-7ECC-485B-8231-75A7786E788B}" type="sibTrans" cxnId="{9F5A4B6F-F24E-4057-9224-60BC51DD1A5E}">
      <dgm:prSet/>
      <dgm:spPr/>
      <dgm:t>
        <a:bodyPr/>
        <a:lstStyle/>
        <a:p>
          <a:endParaRPr lang="en-US"/>
        </a:p>
      </dgm:t>
    </dgm:pt>
    <dgm:pt modelId="{784FDF48-EBFE-46CE-96DC-2ADDC1AFC426}">
      <dgm:prSet/>
      <dgm:spPr/>
      <dgm:t>
        <a:bodyPr/>
        <a:lstStyle/>
        <a:p>
          <a:pPr>
            <a:buFont typeface="+mj-lt"/>
            <a:buAutoNum type="alphaLcPeriod"/>
          </a:pPr>
          <a:r>
            <a:rPr lang="en-US" dirty="0"/>
            <a:t>Limitations with clinics sharing patient medical records and extremely burdensome on our clinicians – Need clarity on the question, but will work with facilities to reduce burden</a:t>
          </a:r>
        </a:p>
      </dgm:t>
    </dgm:pt>
    <dgm:pt modelId="{422AA508-CD83-4670-ADF8-34B2851A4FB3}" type="parTrans" cxnId="{4CC0A6FB-D435-47CE-968E-040032DAC786}">
      <dgm:prSet/>
      <dgm:spPr/>
      <dgm:t>
        <a:bodyPr/>
        <a:lstStyle/>
        <a:p>
          <a:endParaRPr lang="en-US"/>
        </a:p>
      </dgm:t>
    </dgm:pt>
    <dgm:pt modelId="{93D71113-2F0A-4AB3-B2BE-E6AD308FA6F3}" type="sibTrans" cxnId="{4CC0A6FB-D435-47CE-968E-040032DAC786}">
      <dgm:prSet/>
      <dgm:spPr/>
      <dgm:t>
        <a:bodyPr/>
        <a:lstStyle/>
        <a:p>
          <a:endParaRPr lang="en-US"/>
        </a:p>
      </dgm:t>
    </dgm:pt>
    <dgm:pt modelId="{1650ED52-1B2C-4696-93A7-FF452E89D4B9}">
      <dgm:prSet/>
      <dgm:spPr/>
      <dgm:t>
        <a:bodyPr/>
        <a:lstStyle/>
        <a:p>
          <a:pPr>
            <a:buFont typeface="+mj-lt"/>
            <a:buAutoNum type="arabicPeriod"/>
          </a:pPr>
          <a:r>
            <a:rPr lang="en-US"/>
            <a:t>Admission Rate expectations</a:t>
          </a:r>
        </a:p>
      </dgm:t>
    </dgm:pt>
    <dgm:pt modelId="{B08E1863-66FD-4284-98C7-CCB58825B8E8}" type="parTrans" cxnId="{58438832-38A1-43AC-A0D8-89120E01A047}">
      <dgm:prSet/>
      <dgm:spPr/>
      <dgm:t>
        <a:bodyPr/>
        <a:lstStyle/>
        <a:p>
          <a:endParaRPr lang="en-US"/>
        </a:p>
      </dgm:t>
    </dgm:pt>
    <dgm:pt modelId="{4C211665-A6CA-46B8-B20D-9DCDE6BE24DC}" type="sibTrans" cxnId="{58438832-38A1-43AC-A0D8-89120E01A047}">
      <dgm:prSet/>
      <dgm:spPr/>
      <dgm:t>
        <a:bodyPr/>
        <a:lstStyle/>
        <a:p>
          <a:endParaRPr lang="en-US"/>
        </a:p>
      </dgm:t>
    </dgm:pt>
    <dgm:pt modelId="{3FD04EF1-C61D-4581-940A-C456782A7D64}">
      <dgm:prSet/>
      <dgm:spPr/>
      <dgm:t>
        <a:bodyPr/>
        <a:lstStyle/>
        <a:p>
          <a:pPr>
            <a:buFont typeface="+mj-lt"/>
            <a:buAutoNum type="alphaLcPeriod"/>
          </a:pPr>
          <a:r>
            <a:rPr lang="en-US" dirty="0"/>
            <a:t>Facilities have minimal, if any, impact as it is controlled by EDSM submissions for &gt;90% of facilities – The Data Management guidelines state that admissions and discharges are to be entered in 5 business days. This has been in place since the previous registry system.</a:t>
          </a:r>
        </a:p>
      </dgm:t>
    </dgm:pt>
    <dgm:pt modelId="{B9E6F585-3B57-440C-B7D2-9A07752AFC42}" type="parTrans" cxnId="{C5283884-A4F9-47E0-B29C-FFDB1164D0F2}">
      <dgm:prSet/>
      <dgm:spPr/>
      <dgm:t>
        <a:bodyPr/>
        <a:lstStyle/>
        <a:p>
          <a:endParaRPr lang="en-US"/>
        </a:p>
      </dgm:t>
    </dgm:pt>
    <dgm:pt modelId="{834238C3-941B-4A56-8A31-BF53C51B9F4B}" type="sibTrans" cxnId="{C5283884-A4F9-47E0-B29C-FFDB1164D0F2}">
      <dgm:prSet/>
      <dgm:spPr/>
      <dgm:t>
        <a:bodyPr/>
        <a:lstStyle/>
        <a:p>
          <a:endParaRPr lang="en-US"/>
        </a:p>
      </dgm:t>
    </dgm:pt>
    <dgm:pt modelId="{2ED6EF19-740B-468B-AEEA-1962B38F86AE}">
      <dgm:prSet/>
      <dgm:spPr/>
      <dgm:t>
        <a:bodyPr/>
        <a:lstStyle/>
        <a:p>
          <a:pPr>
            <a:buFont typeface="+mj-lt"/>
            <a:buAutoNum type="alphaLcPeriod"/>
          </a:pPr>
          <a:r>
            <a:rPr lang="en-US" dirty="0"/>
            <a:t>Network goals get harder each year - Easier records and greater improvement would be expected on the front-end not as count decreases. The expectation is as the Network works with a facility over the 5 year contract, the facility will improve as they follow guidance.</a:t>
          </a:r>
        </a:p>
      </dgm:t>
    </dgm:pt>
    <dgm:pt modelId="{5350CE5E-72B2-4F82-90D9-6722EB57F952}" type="parTrans" cxnId="{F7F66FB0-957A-46AC-89D9-CC2DEDC133F5}">
      <dgm:prSet/>
      <dgm:spPr/>
      <dgm:t>
        <a:bodyPr/>
        <a:lstStyle/>
        <a:p>
          <a:endParaRPr lang="en-US"/>
        </a:p>
      </dgm:t>
    </dgm:pt>
    <dgm:pt modelId="{03A1A85A-DA5E-414B-8D2C-501A05395A7B}" type="sibTrans" cxnId="{F7F66FB0-957A-46AC-89D9-CC2DEDC133F5}">
      <dgm:prSet/>
      <dgm:spPr/>
      <dgm:t>
        <a:bodyPr/>
        <a:lstStyle/>
        <a:p>
          <a:endParaRPr lang="en-US"/>
        </a:p>
      </dgm:t>
    </dgm:pt>
    <dgm:pt modelId="{16CC1F50-98C1-4E9B-9F0F-796114E751B0}">
      <dgm:prSet/>
      <dgm:spPr/>
      <dgm:t>
        <a:bodyPr/>
        <a:lstStyle/>
        <a:p>
          <a:pPr>
            <a:buFont typeface="+mj-lt"/>
            <a:buAutoNum type="alphaLcPeriod"/>
          </a:pPr>
          <a:r>
            <a:rPr lang="en-US" dirty="0"/>
            <a:t>ESRD Networks’ guidance potentially conflicting with internal organization Policy &amp; Procedures. Is there an example of where your corporate policy for data submission is conflicted?</a:t>
          </a:r>
        </a:p>
      </dgm:t>
    </dgm:pt>
    <dgm:pt modelId="{2DA5146A-B0AC-41AA-8983-8C993D744A17}" type="parTrans" cxnId="{A14F14A2-89A8-43F1-B008-B30FD48ADCC5}">
      <dgm:prSet/>
      <dgm:spPr/>
      <dgm:t>
        <a:bodyPr/>
        <a:lstStyle/>
        <a:p>
          <a:endParaRPr lang="en-US"/>
        </a:p>
      </dgm:t>
    </dgm:pt>
    <dgm:pt modelId="{3E39AA46-6F5A-45E1-A43D-1C3EA7E45BFC}" type="sibTrans" cxnId="{A14F14A2-89A8-43F1-B008-B30FD48ADCC5}">
      <dgm:prSet/>
      <dgm:spPr/>
      <dgm:t>
        <a:bodyPr/>
        <a:lstStyle/>
        <a:p>
          <a:endParaRPr lang="en-US"/>
        </a:p>
      </dgm:t>
    </dgm:pt>
    <dgm:pt modelId="{08B1CB11-D188-41DB-B7E1-99060E1F1B79}">
      <dgm:prSet/>
      <dgm:spPr/>
      <dgm:t>
        <a:bodyPr/>
        <a:lstStyle/>
        <a:p>
          <a:pPr>
            <a:buFont typeface="+mj-lt"/>
            <a:buAutoNum type="alphaLcPeriod"/>
          </a:pPr>
          <a:r>
            <a:rPr lang="en-US" dirty="0"/>
            <a:t>CMS contractor uses calendar days to calculate rate but CMS guidance uses business days – We will review this.</a:t>
          </a:r>
        </a:p>
      </dgm:t>
    </dgm:pt>
    <dgm:pt modelId="{239F450D-BCEE-4AD5-BE4B-7A6D235FA50C}" type="parTrans" cxnId="{4F4CC6E9-3E46-4BD0-9242-0C50FA43DE61}">
      <dgm:prSet/>
      <dgm:spPr/>
      <dgm:t>
        <a:bodyPr/>
        <a:lstStyle/>
        <a:p>
          <a:endParaRPr lang="en-US"/>
        </a:p>
      </dgm:t>
    </dgm:pt>
    <dgm:pt modelId="{F58CF042-CEC9-400A-BDE7-851FAFEDC1EC}" type="sibTrans" cxnId="{4F4CC6E9-3E46-4BD0-9242-0C50FA43DE61}">
      <dgm:prSet/>
      <dgm:spPr/>
      <dgm:t>
        <a:bodyPr/>
        <a:lstStyle/>
        <a:p>
          <a:endParaRPr lang="en-US"/>
        </a:p>
      </dgm:t>
    </dgm:pt>
    <dgm:pt modelId="{ABAF3A92-B6E3-4E6B-9FB7-837714D2A272}">
      <dgm:prSet/>
      <dgm:spPr/>
      <dgm:t>
        <a:bodyPr/>
        <a:lstStyle/>
        <a:p>
          <a:pPr>
            <a:buFont typeface="+mj-lt"/>
            <a:buAutoNum type="arabicPeriod"/>
          </a:pPr>
          <a:r>
            <a:rPr lang="en-US"/>
            <a:t>Transplant data in EQRS</a:t>
          </a:r>
        </a:p>
      </dgm:t>
    </dgm:pt>
    <dgm:pt modelId="{0C3A1A05-A038-4921-807A-C7DE6DE9046D}" type="parTrans" cxnId="{CC4652CD-676A-4E77-85CA-68A9BA528361}">
      <dgm:prSet/>
      <dgm:spPr/>
      <dgm:t>
        <a:bodyPr/>
        <a:lstStyle/>
        <a:p>
          <a:endParaRPr lang="en-US"/>
        </a:p>
      </dgm:t>
    </dgm:pt>
    <dgm:pt modelId="{A8013304-1B21-4979-9D40-DB427DCDE616}" type="sibTrans" cxnId="{CC4652CD-676A-4E77-85CA-68A9BA528361}">
      <dgm:prSet/>
      <dgm:spPr/>
      <dgm:t>
        <a:bodyPr/>
        <a:lstStyle/>
        <a:p>
          <a:endParaRPr lang="en-US"/>
        </a:p>
      </dgm:t>
    </dgm:pt>
    <dgm:pt modelId="{7BA8F7F2-1612-4A37-9782-090F9105093C}">
      <dgm:prSet/>
      <dgm:spPr/>
      <dgm:t>
        <a:bodyPr/>
        <a:lstStyle/>
        <a:p>
          <a:pPr>
            <a:buFont typeface="+mj-lt"/>
            <a:buAutoNum type="alphaLcPeriod"/>
          </a:pPr>
          <a:r>
            <a:rPr lang="en-US" dirty="0"/>
            <a:t>EQRS doesn’t currently track waitlist status, what data source is used? EQRS uses the UNOS data to present transplant waitlist data </a:t>
          </a:r>
        </a:p>
      </dgm:t>
    </dgm:pt>
    <dgm:pt modelId="{F34B32CD-1B36-4E46-B47A-D31E6D315E6F}" type="parTrans" cxnId="{2E627AB4-82A7-4FFC-9666-13A5798ED5F8}">
      <dgm:prSet/>
      <dgm:spPr/>
      <dgm:t>
        <a:bodyPr/>
        <a:lstStyle/>
        <a:p>
          <a:endParaRPr lang="en-US"/>
        </a:p>
      </dgm:t>
    </dgm:pt>
    <dgm:pt modelId="{7236F3A1-9D7E-4F24-8658-2EA6DDD15F26}" type="sibTrans" cxnId="{2E627AB4-82A7-4FFC-9666-13A5798ED5F8}">
      <dgm:prSet/>
      <dgm:spPr/>
      <dgm:t>
        <a:bodyPr/>
        <a:lstStyle/>
        <a:p>
          <a:endParaRPr lang="en-US"/>
        </a:p>
      </dgm:t>
    </dgm:pt>
    <dgm:pt modelId="{CF50E364-405E-4EEA-9E7F-68B94A5055E9}">
      <dgm:prSet/>
      <dgm:spPr/>
      <dgm:t>
        <a:bodyPr/>
        <a:lstStyle/>
        <a:p>
          <a:pPr>
            <a:buFont typeface="+mj-lt"/>
            <a:buAutoNum type="alphaLcPeriod"/>
          </a:pPr>
          <a:r>
            <a:rPr lang="en-US" dirty="0"/>
            <a:t>Data is available but not yet integrated in EQRS front-end for user to see. CMS is aware. CMS will review for addition in upcoming PI planned work.</a:t>
          </a:r>
        </a:p>
      </dgm:t>
    </dgm:pt>
    <dgm:pt modelId="{24967FB6-4993-4166-9E95-236B24A8856F}" type="parTrans" cxnId="{20543756-9662-4756-AF47-D181DEED21AD}">
      <dgm:prSet/>
      <dgm:spPr/>
      <dgm:t>
        <a:bodyPr/>
        <a:lstStyle/>
        <a:p>
          <a:endParaRPr lang="en-US"/>
        </a:p>
      </dgm:t>
    </dgm:pt>
    <dgm:pt modelId="{36198F46-FCE6-4F12-AD7C-C95DC72EA783}" type="sibTrans" cxnId="{20543756-9662-4756-AF47-D181DEED21AD}">
      <dgm:prSet/>
      <dgm:spPr/>
      <dgm:t>
        <a:bodyPr/>
        <a:lstStyle/>
        <a:p>
          <a:endParaRPr lang="en-US"/>
        </a:p>
      </dgm:t>
    </dgm:pt>
    <dgm:pt modelId="{AE8FBAD8-3FD3-48A3-B2FE-6C35CC2C1BBD}">
      <dgm:prSet/>
      <dgm:spPr/>
      <dgm:t>
        <a:bodyPr/>
        <a:lstStyle/>
        <a:p>
          <a:pPr>
            <a:buFont typeface="+mj-lt"/>
            <a:buAutoNum type="alphaLcPeriod"/>
          </a:pPr>
          <a:r>
            <a:rPr lang="en-US" dirty="0"/>
            <a:t>Current EQRS Waitlist data doesn’t include Active/Inactive to know true status. CMS is aware. CMS will review for addition in upcoming PI planned work.</a:t>
          </a:r>
        </a:p>
      </dgm:t>
    </dgm:pt>
    <dgm:pt modelId="{6A9BED73-192F-4A0F-BBF4-BDA228CBFE5B}" type="parTrans" cxnId="{BC3DFA99-949C-4D21-9768-D1F700C7C05D}">
      <dgm:prSet/>
      <dgm:spPr/>
      <dgm:t>
        <a:bodyPr/>
        <a:lstStyle/>
        <a:p>
          <a:endParaRPr lang="en-US"/>
        </a:p>
      </dgm:t>
    </dgm:pt>
    <dgm:pt modelId="{7D2E32A8-9489-4DF8-B892-0F99CC2FD40B}" type="sibTrans" cxnId="{BC3DFA99-949C-4D21-9768-D1F700C7C05D}">
      <dgm:prSet/>
      <dgm:spPr/>
      <dgm:t>
        <a:bodyPr/>
        <a:lstStyle/>
        <a:p>
          <a:endParaRPr lang="en-US"/>
        </a:p>
      </dgm:t>
    </dgm:pt>
    <dgm:pt modelId="{BAAA2020-A096-451C-995C-169B4EA48850}" type="pres">
      <dgm:prSet presAssocID="{F93A4049-BACC-48DF-86C1-AA974EDB6833}" presName="linear" presStyleCnt="0">
        <dgm:presLayoutVars>
          <dgm:animLvl val="lvl"/>
          <dgm:resizeHandles val="exact"/>
        </dgm:presLayoutVars>
      </dgm:prSet>
      <dgm:spPr/>
    </dgm:pt>
    <dgm:pt modelId="{FE34163F-9DC1-42FF-ACD9-C2894E6EB6E1}" type="pres">
      <dgm:prSet presAssocID="{ED756AB4-8B20-4ADF-99C5-8995767C622E}" presName="parentText" presStyleLbl="node1" presStyleIdx="0" presStyleCnt="3">
        <dgm:presLayoutVars>
          <dgm:chMax val="0"/>
          <dgm:bulletEnabled val="1"/>
        </dgm:presLayoutVars>
      </dgm:prSet>
      <dgm:spPr/>
    </dgm:pt>
    <dgm:pt modelId="{D2867043-005A-4943-98D7-DD89AD0A9325}" type="pres">
      <dgm:prSet presAssocID="{ED756AB4-8B20-4ADF-99C5-8995767C622E}" presName="childText" presStyleLbl="revTx" presStyleIdx="0" presStyleCnt="3">
        <dgm:presLayoutVars>
          <dgm:bulletEnabled val="1"/>
        </dgm:presLayoutVars>
      </dgm:prSet>
      <dgm:spPr/>
    </dgm:pt>
    <dgm:pt modelId="{ADD16E7D-578B-4928-ACAE-37035DE60518}" type="pres">
      <dgm:prSet presAssocID="{1650ED52-1B2C-4696-93A7-FF452E89D4B9}" presName="parentText" presStyleLbl="node1" presStyleIdx="1" presStyleCnt="3">
        <dgm:presLayoutVars>
          <dgm:chMax val="0"/>
          <dgm:bulletEnabled val="1"/>
        </dgm:presLayoutVars>
      </dgm:prSet>
      <dgm:spPr/>
    </dgm:pt>
    <dgm:pt modelId="{27DF3B2B-529B-44F2-B547-C04426D18587}" type="pres">
      <dgm:prSet presAssocID="{1650ED52-1B2C-4696-93A7-FF452E89D4B9}" presName="childText" presStyleLbl="revTx" presStyleIdx="1" presStyleCnt="3">
        <dgm:presLayoutVars>
          <dgm:bulletEnabled val="1"/>
        </dgm:presLayoutVars>
      </dgm:prSet>
      <dgm:spPr/>
    </dgm:pt>
    <dgm:pt modelId="{48DCD707-C03E-4E4C-AA47-64C4372AA074}" type="pres">
      <dgm:prSet presAssocID="{ABAF3A92-B6E3-4E6B-9FB7-837714D2A272}" presName="parentText" presStyleLbl="node1" presStyleIdx="2" presStyleCnt="3">
        <dgm:presLayoutVars>
          <dgm:chMax val="0"/>
          <dgm:bulletEnabled val="1"/>
        </dgm:presLayoutVars>
      </dgm:prSet>
      <dgm:spPr/>
    </dgm:pt>
    <dgm:pt modelId="{63BF4A5F-C72C-4162-87A4-7B26ECDFE65F}" type="pres">
      <dgm:prSet presAssocID="{ABAF3A92-B6E3-4E6B-9FB7-837714D2A272}" presName="childText" presStyleLbl="revTx" presStyleIdx="2" presStyleCnt="3" custScaleY="196465">
        <dgm:presLayoutVars>
          <dgm:bulletEnabled val="1"/>
        </dgm:presLayoutVars>
      </dgm:prSet>
      <dgm:spPr/>
    </dgm:pt>
  </dgm:ptLst>
  <dgm:cxnLst>
    <dgm:cxn modelId="{5AD54E00-5604-491C-8EBE-9CF3EAAD3C03}" srcId="{ED756AB4-8B20-4ADF-99C5-8995767C622E}" destId="{1DA60DAC-075A-434F-9F08-BB9EB9CC465A}" srcOrd="0" destOrd="0" parTransId="{FE0DE32B-AAEC-4333-8AB7-857435FCDBAC}" sibTransId="{793B92F7-0333-4DF9-9E2C-43AC6AC4BC3D}"/>
    <dgm:cxn modelId="{7BCA4312-49BC-412E-BE53-674B0D5D3760}" type="presOf" srcId="{F93A4049-BACC-48DF-86C1-AA974EDB6833}" destId="{BAAA2020-A096-451C-995C-169B4EA48850}" srcOrd="0" destOrd="0" presId="urn:microsoft.com/office/officeart/2005/8/layout/vList2"/>
    <dgm:cxn modelId="{043C1723-7498-45A2-87DA-A33ADCE5EDBC}" type="presOf" srcId="{3FD04EF1-C61D-4581-940A-C456782A7D64}" destId="{27DF3B2B-529B-44F2-B547-C04426D18587}" srcOrd="0" destOrd="0" presId="urn:microsoft.com/office/officeart/2005/8/layout/vList2"/>
    <dgm:cxn modelId="{58438832-38A1-43AC-A0D8-89120E01A047}" srcId="{F93A4049-BACC-48DF-86C1-AA974EDB6833}" destId="{1650ED52-1B2C-4696-93A7-FF452E89D4B9}" srcOrd="1" destOrd="0" parTransId="{B08E1863-66FD-4284-98C7-CCB58825B8E8}" sibTransId="{4C211665-A6CA-46B8-B20D-9DCDE6BE24DC}"/>
    <dgm:cxn modelId="{A8A60A39-A6A4-45ED-9FAB-5E5017BF991D}" type="presOf" srcId="{CF50E364-405E-4EEA-9E7F-68B94A5055E9}" destId="{63BF4A5F-C72C-4162-87A4-7B26ECDFE65F}" srcOrd="0" destOrd="1" presId="urn:microsoft.com/office/officeart/2005/8/layout/vList2"/>
    <dgm:cxn modelId="{752BE85B-FAA0-4458-AE05-233B0B5ECAB7}" type="presOf" srcId="{7BA8F7F2-1612-4A37-9782-090F9105093C}" destId="{63BF4A5F-C72C-4162-87A4-7B26ECDFE65F}" srcOrd="0" destOrd="0" presId="urn:microsoft.com/office/officeart/2005/8/layout/vList2"/>
    <dgm:cxn modelId="{3AEDE563-0A53-4EFE-A461-26E0EAD17B08}" type="presOf" srcId="{AE8FBAD8-3FD3-48A3-B2FE-6C35CC2C1BBD}" destId="{63BF4A5F-C72C-4162-87A4-7B26ECDFE65F}" srcOrd="0" destOrd="2" presId="urn:microsoft.com/office/officeart/2005/8/layout/vList2"/>
    <dgm:cxn modelId="{5525044D-ACAA-4020-B1D8-81155D335C17}" type="presOf" srcId="{74FE8230-FF4E-4370-AD94-A3C38C737D6F}" destId="{D2867043-005A-4943-98D7-DD89AD0A9325}" srcOrd="0" destOrd="1" presId="urn:microsoft.com/office/officeart/2005/8/layout/vList2"/>
    <dgm:cxn modelId="{9F5A4B6F-F24E-4057-9224-60BC51DD1A5E}" srcId="{ED756AB4-8B20-4ADF-99C5-8995767C622E}" destId="{74FE8230-FF4E-4370-AD94-A3C38C737D6F}" srcOrd="1" destOrd="0" parTransId="{744F836E-AF61-4660-BE7C-4B6A0C48E60F}" sibTransId="{6F48626C-7ECC-485B-8231-75A7786E788B}"/>
    <dgm:cxn modelId="{20543756-9662-4756-AF47-D181DEED21AD}" srcId="{ABAF3A92-B6E3-4E6B-9FB7-837714D2A272}" destId="{CF50E364-405E-4EEA-9E7F-68B94A5055E9}" srcOrd="1" destOrd="0" parTransId="{24967FB6-4993-4166-9E95-236B24A8856F}" sibTransId="{36198F46-FCE6-4F12-AD7C-C95DC72EA783}"/>
    <dgm:cxn modelId="{C14AF67A-B732-4BE3-BDCF-492F1F899E07}" type="presOf" srcId="{1650ED52-1B2C-4696-93A7-FF452E89D4B9}" destId="{ADD16E7D-578B-4928-ACAE-37035DE60518}" srcOrd="0" destOrd="0" presId="urn:microsoft.com/office/officeart/2005/8/layout/vList2"/>
    <dgm:cxn modelId="{C5283884-A4F9-47E0-B29C-FFDB1164D0F2}" srcId="{1650ED52-1B2C-4696-93A7-FF452E89D4B9}" destId="{3FD04EF1-C61D-4581-940A-C456782A7D64}" srcOrd="0" destOrd="0" parTransId="{B9E6F585-3B57-440C-B7D2-9A07752AFC42}" sibTransId="{834238C3-941B-4A56-8A31-BF53C51B9F4B}"/>
    <dgm:cxn modelId="{BC3DFA99-949C-4D21-9768-D1F700C7C05D}" srcId="{ABAF3A92-B6E3-4E6B-9FB7-837714D2A272}" destId="{AE8FBAD8-3FD3-48A3-B2FE-6C35CC2C1BBD}" srcOrd="2" destOrd="0" parTransId="{6A9BED73-192F-4A0F-BBF4-BDA228CBFE5B}" sibTransId="{7D2E32A8-9489-4DF8-B892-0F99CC2FD40B}"/>
    <dgm:cxn modelId="{6443CF9D-48DF-4B16-959C-C150865F73DF}" type="presOf" srcId="{16CC1F50-98C1-4E9B-9F0F-796114E751B0}" destId="{27DF3B2B-529B-44F2-B547-C04426D18587}" srcOrd="0" destOrd="2" presId="urn:microsoft.com/office/officeart/2005/8/layout/vList2"/>
    <dgm:cxn modelId="{A14F14A2-89A8-43F1-B008-B30FD48ADCC5}" srcId="{1650ED52-1B2C-4696-93A7-FF452E89D4B9}" destId="{16CC1F50-98C1-4E9B-9F0F-796114E751B0}" srcOrd="2" destOrd="0" parTransId="{2DA5146A-B0AC-41AA-8983-8C993D744A17}" sibTransId="{3E39AA46-6F5A-45E1-A43D-1C3EA7E45BFC}"/>
    <dgm:cxn modelId="{D92C71A7-5B53-486A-AE1B-3490604A2F13}" type="presOf" srcId="{1DA60DAC-075A-434F-9F08-BB9EB9CC465A}" destId="{D2867043-005A-4943-98D7-DD89AD0A9325}" srcOrd="0" destOrd="0" presId="urn:microsoft.com/office/officeart/2005/8/layout/vList2"/>
    <dgm:cxn modelId="{F7F66FB0-957A-46AC-89D9-CC2DEDC133F5}" srcId="{1650ED52-1B2C-4696-93A7-FF452E89D4B9}" destId="{2ED6EF19-740B-468B-AEEA-1962B38F86AE}" srcOrd="1" destOrd="0" parTransId="{5350CE5E-72B2-4F82-90D9-6722EB57F952}" sibTransId="{03A1A85A-DA5E-414B-8D2C-501A05395A7B}"/>
    <dgm:cxn modelId="{2E627AB4-82A7-4FFC-9666-13A5798ED5F8}" srcId="{ABAF3A92-B6E3-4E6B-9FB7-837714D2A272}" destId="{7BA8F7F2-1612-4A37-9782-090F9105093C}" srcOrd="0" destOrd="0" parTransId="{F34B32CD-1B36-4E46-B47A-D31E6D315E6F}" sibTransId="{7236F3A1-9D7E-4F24-8658-2EA6DDD15F26}"/>
    <dgm:cxn modelId="{366F7AC2-E6CD-451E-AEEE-5C7C86BC7FD1}" type="presOf" srcId="{2ED6EF19-740B-468B-AEEA-1962B38F86AE}" destId="{27DF3B2B-529B-44F2-B547-C04426D18587}" srcOrd="0" destOrd="1" presId="urn:microsoft.com/office/officeart/2005/8/layout/vList2"/>
    <dgm:cxn modelId="{CC4652CD-676A-4E77-85CA-68A9BA528361}" srcId="{F93A4049-BACC-48DF-86C1-AA974EDB6833}" destId="{ABAF3A92-B6E3-4E6B-9FB7-837714D2A272}" srcOrd="2" destOrd="0" parTransId="{0C3A1A05-A038-4921-807A-C7DE6DE9046D}" sibTransId="{A8013304-1B21-4979-9D40-DB427DCDE616}"/>
    <dgm:cxn modelId="{605163D3-F42B-4BA6-8944-A8236B31FEC2}" type="presOf" srcId="{08B1CB11-D188-41DB-B7E1-99060E1F1B79}" destId="{27DF3B2B-529B-44F2-B547-C04426D18587}" srcOrd="0" destOrd="3" presId="urn:microsoft.com/office/officeart/2005/8/layout/vList2"/>
    <dgm:cxn modelId="{4F4CC6E9-3E46-4BD0-9242-0C50FA43DE61}" srcId="{1650ED52-1B2C-4696-93A7-FF452E89D4B9}" destId="{08B1CB11-D188-41DB-B7E1-99060E1F1B79}" srcOrd="3" destOrd="0" parTransId="{239F450D-BCEE-4AD5-BE4B-7A6D235FA50C}" sibTransId="{F58CF042-CEC9-400A-BDE7-851FAFEDC1EC}"/>
    <dgm:cxn modelId="{BEA032EE-EA5B-4942-9DDB-CDDC9D0F44FC}" srcId="{F93A4049-BACC-48DF-86C1-AA974EDB6833}" destId="{ED756AB4-8B20-4ADF-99C5-8995767C622E}" srcOrd="0" destOrd="0" parTransId="{8D9FF18B-AAF1-423E-9297-5819CF4D32D4}" sibTransId="{4A4A4947-3EF6-4FA6-9B20-EB2B9DADBF2F}"/>
    <dgm:cxn modelId="{2C32AAF0-8BA5-48CF-99C9-C0E438D16C40}" type="presOf" srcId="{ED756AB4-8B20-4ADF-99C5-8995767C622E}" destId="{FE34163F-9DC1-42FF-ACD9-C2894E6EB6E1}" srcOrd="0" destOrd="0" presId="urn:microsoft.com/office/officeart/2005/8/layout/vList2"/>
    <dgm:cxn modelId="{72F0F6F9-31B6-40A2-BC6D-4E7CBA6AF9F5}" type="presOf" srcId="{ABAF3A92-B6E3-4E6B-9FB7-837714D2A272}" destId="{48DCD707-C03E-4E4C-AA47-64C4372AA074}" srcOrd="0" destOrd="0" presId="urn:microsoft.com/office/officeart/2005/8/layout/vList2"/>
    <dgm:cxn modelId="{4CC0A6FB-D435-47CE-968E-040032DAC786}" srcId="{ED756AB4-8B20-4ADF-99C5-8995767C622E}" destId="{784FDF48-EBFE-46CE-96DC-2ADDC1AFC426}" srcOrd="2" destOrd="0" parTransId="{422AA508-CD83-4670-ADF8-34B2851A4FB3}" sibTransId="{93D71113-2F0A-4AB3-B2BE-E6AD308FA6F3}"/>
    <dgm:cxn modelId="{A082EAFC-40E4-4D5C-9F15-7FFAB20DA8B3}" type="presOf" srcId="{784FDF48-EBFE-46CE-96DC-2ADDC1AFC426}" destId="{D2867043-005A-4943-98D7-DD89AD0A9325}" srcOrd="0" destOrd="2" presId="urn:microsoft.com/office/officeart/2005/8/layout/vList2"/>
    <dgm:cxn modelId="{740CE102-5174-4A2E-976C-5233C8551FCA}" type="presParOf" srcId="{BAAA2020-A096-451C-995C-169B4EA48850}" destId="{FE34163F-9DC1-42FF-ACD9-C2894E6EB6E1}" srcOrd="0" destOrd="0" presId="urn:microsoft.com/office/officeart/2005/8/layout/vList2"/>
    <dgm:cxn modelId="{52B1DE7A-4647-4CF6-BEB8-0848A42B2F00}" type="presParOf" srcId="{BAAA2020-A096-451C-995C-169B4EA48850}" destId="{D2867043-005A-4943-98D7-DD89AD0A9325}" srcOrd="1" destOrd="0" presId="urn:microsoft.com/office/officeart/2005/8/layout/vList2"/>
    <dgm:cxn modelId="{27829654-BF9A-4E4D-A6CC-C45E637A70F9}" type="presParOf" srcId="{BAAA2020-A096-451C-995C-169B4EA48850}" destId="{ADD16E7D-578B-4928-ACAE-37035DE60518}" srcOrd="2" destOrd="0" presId="urn:microsoft.com/office/officeart/2005/8/layout/vList2"/>
    <dgm:cxn modelId="{9DD47C04-A58F-4E17-A661-EC4180BABF71}" type="presParOf" srcId="{BAAA2020-A096-451C-995C-169B4EA48850}" destId="{27DF3B2B-529B-44F2-B547-C04426D18587}" srcOrd="3" destOrd="0" presId="urn:microsoft.com/office/officeart/2005/8/layout/vList2"/>
    <dgm:cxn modelId="{841F2A53-6AD4-4648-B7E2-DFAC842F0825}" type="presParOf" srcId="{BAAA2020-A096-451C-995C-169B4EA48850}" destId="{48DCD707-C03E-4E4C-AA47-64C4372AA074}" srcOrd="4" destOrd="0" presId="urn:microsoft.com/office/officeart/2005/8/layout/vList2"/>
    <dgm:cxn modelId="{53C5A6A2-6AC9-4433-BB4D-D89B5DEEE89F}" type="presParOf" srcId="{BAAA2020-A096-451C-995C-169B4EA48850}" destId="{63BF4A5F-C72C-4162-87A4-7B26ECDFE65F}"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3A4049-BACC-48DF-86C1-AA974EDB6833}"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DAD7926D-8024-4A9B-BCE7-8DF654D4EA02}">
      <dgm:prSet/>
      <dgm:spPr/>
      <dgm:t>
        <a:bodyPr/>
        <a:lstStyle/>
        <a:p>
          <a:pPr>
            <a:buFont typeface="+mj-lt"/>
            <a:buAutoNum type="arabicPeriod"/>
          </a:pPr>
          <a:r>
            <a:rPr lang="en-US" dirty="0"/>
            <a:t>Flu Vaccination project</a:t>
          </a:r>
        </a:p>
      </dgm:t>
    </dgm:pt>
    <dgm:pt modelId="{B0486803-2A5A-4259-815C-07388697813A}" type="parTrans" cxnId="{735F755C-F859-433F-9508-E6B67CBC1728}">
      <dgm:prSet/>
      <dgm:spPr/>
      <dgm:t>
        <a:bodyPr/>
        <a:lstStyle/>
        <a:p>
          <a:endParaRPr lang="en-US"/>
        </a:p>
      </dgm:t>
    </dgm:pt>
    <dgm:pt modelId="{344D7B89-81B4-456E-9747-E00E4AB89A19}" type="sibTrans" cxnId="{735F755C-F859-433F-9508-E6B67CBC1728}">
      <dgm:prSet/>
      <dgm:spPr/>
      <dgm:t>
        <a:bodyPr/>
        <a:lstStyle/>
        <a:p>
          <a:endParaRPr lang="en-US"/>
        </a:p>
      </dgm:t>
    </dgm:pt>
    <dgm:pt modelId="{D15902F6-A3DB-4D2D-8216-983DA362E720}">
      <dgm:prSet/>
      <dgm:spPr/>
      <dgm:t>
        <a:bodyPr/>
        <a:lstStyle/>
        <a:p>
          <a:pPr>
            <a:buFont typeface="+mj-lt"/>
            <a:buAutoNum type="alphaLcPeriod"/>
          </a:pPr>
          <a:r>
            <a:rPr lang="en-US" dirty="0"/>
            <a:t>FMC and DaVita do not report HCP Influenza Vaccination Summary data to NHSN – As this was a previous QIP measure and was previously tracked, do you still have a mechanism to share this data?</a:t>
          </a:r>
        </a:p>
      </dgm:t>
    </dgm:pt>
    <dgm:pt modelId="{5E6E2404-DDDC-4582-85BF-9B2C687C6BD4}" type="parTrans" cxnId="{E03CCAB5-11C2-48F7-AB59-52611143F0D0}">
      <dgm:prSet/>
      <dgm:spPr/>
      <dgm:t>
        <a:bodyPr/>
        <a:lstStyle/>
        <a:p>
          <a:endParaRPr lang="en-US"/>
        </a:p>
      </dgm:t>
    </dgm:pt>
    <dgm:pt modelId="{2CE757BE-A8F3-48CE-A306-FF0B72716772}" type="sibTrans" cxnId="{E03CCAB5-11C2-48F7-AB59-52611143F0D0}">
      <dgm:prSet/>
      <dgm:spPr/>
      <dgm:t>
        <a:bodyPr/>
        <a:lstStyle/>
        <a:p>
          <a:endParaRPr lang="en-US"/>
        </a:p>
      </dgm:t>
    </dgm:pt>
    <dgm:pt modelId="{E0A24F06-A95E-4659-80C8-7C222917F8F0}">
      <dgm:prSet/>
      <dgm:spPr/>
      <dgm:t>
        <a:bodyPr/>
        <a:lstStyle/>
        <a:p>
          <a:pPr>
            <a:buFont typeface="+mj-lt"/>
            <a:buAutoNum type="alphaLcPeriod"/>
          </a:pPr>
          <a:r>
            <a:rPr lang="en-US" dirty="0"/>
            <a:t>This was removed as a QIP measure because it was topped out – This is an administration priority across many care settings in CMS.</a:t>
          </a:r>
        </a:p>
      </dgm:t>
    </dgm:pt>
    <dgm:pt modelId="{9B3DB449-0524-4EE0-94EC-7DCF4FA0A2CF}" type="parTrans" cxnId="{4A262BF4-1B55-4C2E-94B1-FEAC51D4D107}">
      <dgm:prSet/>
      <dgm:spPr/>
      <dgm:t>
        <a:bodyPr/>
        <a:lstStyle/>
        <a:p>
          <a:endParaRPr lang="en-US"/>
        </a:p>
      </dgm:t>
    </dgm:pt>
    <dgm:pt modelId="{2218A6B5-44D5-4B40-8E63-1D5012A5BC71}" type="sibTrans" cxnId="{4A262BF4-1B55-4C2E-94B1-FEAC51D4D107}">
      <dgm:prSet/>
      <dgm:spPr/>
      <dgm:t>
        <a:bodyPr/>
        <a:lstStyle/>
        <a:p>
          <a:endParaRPr lang="en-US"/>
        </a:p>
      </dgm:t>
    </dgm:pt>
    <dgm:pt modelId="{F202FB24-D0EC-4148-823B-9CC7F6A59A43}">
      <dgm:prSet/>
      <dgm:spPr/>
      <dgm:t>
        <a:bodyPr/>
        <a:lstStyle/>
        <a:p>
          <a:pPr>
            <a:buFont typeface="+mj-lt"/>
            <a:buAutoNum type="alphaLcPeriod"/>
          </a:pPr>
          <a:r>
            <a:rPr lang="en-US" dirty="0"/>
            <a:t>Is CMS adding NHSN reporting requirements to all providers? All dialysis facilities will need to report vaccination data.</a:t>
          </a:r>
        </a:p>
      </dgm:t>
    </dgm:pt>
    <dgm:pt modelId="{FD8B2690-88AA-43B4-BF84-CC1EC049A71C}" type="parTrans" cxnId="{EA6991C4-0C16-49E6-B114-E5A9527F5929}">
      <dgm:prSet/>
      <dgm:spPr/>
      <dgm:t>
        <a:bodyPr/>
        <a:lstStyle/>
        <a:p>
          <a:endParaRPr lang="en-US"/>
        </a:p>
      </dgm:t>
    </dgm:pt>
    <dgm:pt modelId="{2A199887-FD39-4141-99A9-050EABD1A52F}" type="sibTrans" cxnId="{EA6991C4-0C16-49E6-B114-E5A9527F5929}">
      <dgm:prSet/>
      <dgm:spPr/>
      <dgm:t>
        <a:bodyPr/>
        <a:lstStyle/>
        <a:p>
          <a:endParaRPr lang="en-US"/>
        </a:p>
      </dgm:t>
    </dgm:pt>
    <dgm:pt modelId="{E7FFF5EA-71E0-4EEE-99BE-7B71E6DABEDA}">
      <dgm:prSet/>
      <dgm:spPr/>
      <dgm:t>
        <a:bodyPr/>
        <a:lstStyle/>
        <a:p>
          <a:pPr>
            <a:buFont typeface="+mj-lt"/>
            <a:buAutoNum type="arabicPeriod"/>
          </a:pPr>
          <a:r>
            <a:rPr lang="en-US"/>
            <a:t>COVID-19 Vaccination project</a:t>
          </a:r>
        </a:p>
      </dgm:t>
    </dgm:pt>
    <dgm:pt modelId="{F1DADBA9-1984-4BE6-9918-3738C5CA5B3F}" type="parTrans" cxnId="{A680A1F8-8690-4557-B0E6-132CCC9A025F}">
      <dgm:prSet/>
      <dgm:spPr/>
      <dgm:t>
        <a:bodyPr/>
        <a:lstStyle/>
        <a:p>
          <a:endParaRPr lang="en-US"/>
        </a:p>
      </dgm:t>
    </dgm:pt>
    <dgm:pt modelId="{7C9180CD-C4DC-4303-BF7F-F2DAAF28EED2}" type="sibTrans" cxnId="{A680A1F8-8690-4557-B0E6-132CCC9A025F}">
      <dgm:prSet/>
      <dgm:spPr/>
      <dgm:t>
        <a:bodyPr/>
        <a:lstStyle/>
        <a:p>
          <a:endParaRPr lang="en-US"/>
        </a:p>
      </dgm:t>
    </dgm:pt>
    <dgm:pt modelId="{40B04A9F-97E2-4736-8FBF-4AC928A256B3}">
      <dgm:prSet/>
      <dgm:spPr/>
      <dgm:t>
        <a:bodyPr/>
        <a:lstStyle/>
        <a:p>
          <a:pPr>
            <a:buFont typeface="+mj-lt"/>
            <a:buAutoNum type="alphaLcPeriod"/>
          </a:pPr>
          <a:r>
            <a:rPr lang="en-US" dirty="0"/>
            <a:t>Is this expected to be met in 2021 or what is the Base Period vs Option Period 1? The goal of 80% vaccinated patients is for the base period.</a:t>
          </a:r>
        </a:p>
      </dgm:t>
    </dgm:pt>
    <dgm:pt modelId="{B70C32E9-2BE8-4CC4-8A9F-FDA0A30CA345}" type="parTrans" cxnId="{56C4342D-B91A-466A-8F5E-6385A58AE15A}">
      <dgm:prSet/>
      <dgm:spPr/>
      <dgm:t>
        <a:bodyPr/>
        <a:lstStyle/>
        <a:p>
          <a:endParaRPr lang="en-US"/>
        </a:p>
      </dgm:t>
    </dgm:pt>
    <dgm:pt modelId="{DE02119C-4CC9-4E54-9A10-4E7133E6D3FD}" type="sibTrans" cxnId="{56C4342D-B91A-466A-8F5E-6385A58AE15A}">
      <dgm:prSet/>
      <dgm:spPr/>
      <dgm:t>
        <a:bodyPr/>
        <a:lstStyle/>
        <a:p>
          <a:endParaRPr lang="en-US"/>
        </a:p>
      </dgm:t>
    </dgm:pt>
    <dgm:pt modelId="{3EF6469D-FE4D-4FA0-84FC-7F4E047F75F6}">
      <dgm:prSet/>
      <dgm:spPr/>
      <dgm:t>
        <a:bodyPr/>
        <a:lstStyle/>
        <a:p>
          <a:pPr>
            <a:buFont typeface="+mj-lt"/>
            <a:buAutoNum type="alphaLcPeriod"/>
          </a:pPr>
          <a:r>
            <a:rPr lang="en-US" dirty="0"/>
            <a:t>What is the data source as this data isn’t reported to EQRS but it’s listed as the source used? We will review. </a:t>
          </a:r>
        </a:p>
      </dgm:t>
    </dgm:pt>
    <dgm:pt modelId="{4B84D38D-5D94-4A96-B2C8-BA50B53CF337}" type="parTrans" cxnId="{BF1BFE63-BFFC-45A6-9D1E-69187C72A361}">
      <dgm:prSet/>
      <dgm:spPr/>
      <dgm:t>
        <a:bodyPr/>
        <a:lstStyle/>
        <a:p>
          <a:endParaRPr lang="en-US"/>
        </a:p>
      </dgm:t>
    </dgm:pt>
    <dgm:pt modelId="{63D09F26-4698-4750-AC20-B7FCDE9AA580}" type="sibTrans" cxnId="{BF1BFE63-BFFC-45A6-9D1E-69187C72A361}">
      <dgm:prSet/>
      <dgm:spPr/>
      <dgm:t>
        <a:bodyPr/>
        <a:lstStyle/>
        <a:p>
          <a:endParaRPr lang="en-US"/>
        </a:p>
      </dgm:t>
    </dgm:pt>
    <dgm:pt modelId="{8046D067-8284-421F-9960-01B0DC9DB0AA}">
      <dgm:prSet/>
      <dgm:spPr/>
      <dgm:t>
        <a:bodyPr/>
        <a:lstStyle/>
        <a:p>
          <a:pPr>
            <a:buFont typeface="+mj-lt"/>
            <a:buAutoNum type="arabicPeriod"/>
          </a:pPr>
          <a:r>
            <a:rPr lang="en-US" dirty="0"/>
            <a:t>How to prioritize transitioning EQRS from a data repository to a system that drives quality improvement?</a:t>
          </a:r>
        </a:p>
      </dgm:t>
    </dgm:pt>
    <dgm:pt modelId="{71343643-934D-4DC1-8EF7-37DBB0E08C5E}" type="parTrans" cxnId="{0E196571-012A-42BB-9363-7AC1A9B008F4}">
      <dgm:prSet/>
      <dgm:spPr/>
      <dgm:t>
        <a:bodyPr/>
        <a:lstStyle/>
        <a:p>
          <a:endParaRPr lang="en-US"/>
        </a:p>
      </dgm:t>
    </dgm:pt>
    <dgm:pt modelId="{6031D8B2-452C-4787-BD14-7AA11777D227}" type="sibTrans" cxnId="{0E196571-012A-42BB-9363-7AC1A9B008F4}">
      <dgm:prSet/>
      <dgm:spPr/>
      <dgm:t>
        <a:bodyPr/>
        <a:lstStyle/>
        <a:p>
          <a:endParaRPr lang="en-US"/>
        </a:p>
      </dgm:t>
    </dgm:pt>
    <dgm:pt modelId="{BAAA2020-A096-451C-995C-169B4EA48850}" type="pres">
      <dgm:prSet presAssocID="{F93A4049-BACC-48DF-86C1-AA974EDB6833}" presName="linear" presStyleCnt="0">
        <dgm:presLayoutVars>
          <dgm:animLvl val="lvl"/>
          <dgm:resizeHandles val="exact"/>
        </dgm:presLayoutVars>
      </dgm:prSet>
      <dgm:spPr/>
    </dgm:pt>
    <dgm:pt modelId="{12654295-50D3-4DF1-AD3D-5076F18A7613}" type="pres">
      <dgm:prSet presAssocID="{DAD7926D-8024-4A9B-BCE7-8DF654D4EA02}" presName="parentText" presStyleLbl="node1" presStyleIdx="0" presStyleCnt="3">
        <dgm:presLayoutVars>
          <dgm:chMax val="0"/>
          <dgm:bulletEnabled val="1"/>
        </dgm:presLayoutVars>
      </dgm:prSet>
      <dgm:spPr/>
    </dgm:pt>
    <dgm:pt modelId="{3A2C6862-162C-4DF0-A54E-24B61E8F9877}" type="pres">
      <dgm:prSet presAssocID="{DAD7926D-8024-4A9B-BCE7-8DF654D4EA02}" presName="childText" presStyleLbl="revTx" presStyleIdx="0" presStyleCnt="2">
        <dgm:presLayoutVars>
          <dgm:bulletEnabled val="1"/>
        </dgm:presLayoutVars>
      </dgm:prSet>
      <dgm:spPr/>
    </dgm:pt>
    <dgm:pt modelId="{8BECA44C-529D-43E7-902C-7BD7317329CB}" type="pres">
      <dgm:prSet presAssocID="{E7FFF5EA-71E0-4EEE-99BE-7B71E6DABEDA}" presName="parentText" presStyleLbl="node1" presStyleIdx="1" presStyleCnt="3">
        <dgm:presLayoutVars>
          <dgm:chMax val="0"/>
          <dgm:bulletEnabled val="1"/>
        </dgm:presLayoutVars>
      </dgm:prSet>
      <dgm:spPr/>
    </dgm:pt>
    <dgm:pt modelId="{3D5DCDC3-5C9F-43BF-BDD2-24E18BE06868}" type="pres">
      <dgm:prSet presAssocID="{E7FFF5EA-71E0-4EEE-99BE-7B71E6DABEDA}" presName="childText" presStyleLbl="revTx" presStyleIdx="1" presStyleCnt="2">
        <dgm:presLayoutVars>
          <dgm:bulletEnabled val="1"/>
        </dgm:presLayoutVars>
      </dgm:prSet>
      <dgm:spPr/>
    </dgm:pt>
    <dgm:pt modelId="{906FB349-FB45-4BED-A7AF-8BD697334E00}" type="pres">
      <dgm:prSet presAssocID="{8046D067-8284-421F-9960-01B0DC9DB0AA}" presName="parentText" presStyleLbl="node1" presStyleIdx="2" presStyleCnt="3">
        <dgm:presLayoutVars>
          <dgm:chMax val="0"/>
          <dgm:bulletEnabled val="1"/>
        </dgm:presLayoutVars>
      </dgm:prSet>
      <dgm:spPr/>
    </dgm:pt>
  </dgm:ptLst>
  <dgm:cxnLst>
    <dgm:cxn modelId="{7BCA4312-49BC-412E-BE53-674B0D5D3760}" type="presOf" srcId="{F93A4049-BACC-48DF-86C1-AA974EDB6833}" destId="{BAAA2020-A096-451C-995C-169B4EA48850}" srcOrd="0" destOrd="0" presId="urn:microsoft.com/office/officeart/2005/8/layout/vList2"/>
    <dgm:cxn modelId="{BCE73419-0F3C-4978-B0F4-DC09E9B899CB}" type="presOf" srcId="{E7FFF5EA-71E0-4EEE-99BE-7B71E6DABEDA}" destId="{8BECA44C-529D-43E7-902C-7BD7317329CB}" srcOrd="0" destOrd="0" presId="urn:microsoft.com/office/officeart/2005/8/layout/vList2"/>
    <dgm:cxn modelId="{A1F5002C-D687-42C7-9C75-C32A3DD407D1}" type="presOf" srcId="{40B04A9F-97E2-4736-8FBF-4AC928A256B3}" destId="{3D5DCDC3-5C9F-43BF-BDD2-24E18BE06868}" srcOrd="0" destOrd="0" presId="urn:microsoft.com/office/officeart/2005/8/layout/vList2"/>
    <dgm:cxn modelId="{56C4342D-B91A-466A-8F5E-6385A58AE15A}" srcId="{E7FFF5EA-71E0-4EEE-99BE-7B71E6DABEDA}" destId="{40B04A9F-97E2-4736-8FBF-4AC928A256B3}" srcOrd="0" destOrd="0" parTransId="{B70C32E9-2BE8-4CC4-8A9F-FDA0A30CA345}" sibTransId="{DE02119C-4CC9-4E54-9A10-4E7133E6D3FD}"/>
    <dgm:cxn modelId="{735F755C-F859-433F-9508-E6B67CBC1728}" srcId="{F93A4049-BACC-48DF-86C1-AA974EDB6833}" destId="{DAD7926D-8024-4A9B-BCE7-8DF654D4EA02}" srcOrd="0" destOrd="0" parTransId="{B0486803-2A5A-4259-815C-07388697813A}" sibTransId="{344D7B89-81B4-456E-9747-E00E4AB89A19}"/>
    <dgm:cxn modelId="{BF1BFE63-BFFC-45A6-9D1E-69187C72A361}" srcId="{E7FFF5EA-71E0-4EEE-99BE-7B71E6DABEDA}" destId="{3EF6469D-FE4D-4FA0-84FC-7F4E047F75F6}" srcOrd="1" destOrd="0" parTransId="{4B84D38D-5D94-4A96-B2C8-BA50B53CF337}" sibTransId="{63D09F26-4698-4750-AC20-B7FCDE9AA580}"/>
    <dgm:cxn modelId="{09524E6E-E7B7-40F8-AA29-780077B22C6B}" type="presOf" srcId="{8046D067-8284-421F-9960-01B0DC9DB0AA}" destId="{906FB349-FB45-4BED-A7AF-8BD697334E00}" srcOrd="0" destOrd="0" presId="urn:microsoft.com/office/officeart/2005/8/layout/vList2"/>
    <dgm:cxn modelId="{0E196571-012A-42BB-9363-7AC1A9B008F4}" srcId="{F93A4049-BACC-48DF-86C1-AA974EDB6833}" destId="{8046D067-8284-421F-9960-01B0DC9DB0AA}" srcOrd="2" destOrd="0" parTransId="{71343643-934D-4DC1-8EF7-37DBB0E08C5E}" sibTransId="{6031D8B2-452C-4787-BD14-7AA11777D227}"/>
    <dgm:cxn modelId="{E03CCAB5-11C2-48F7-AB59-52611143F0D0}" srcId="{DAD7926D-8024-4A9B-BCE7-8DF654D4EA02}" destId="{D15902F6-A3DB-4D2D-8216-983DA362E720}" srcOrd="0" destOrd="0" parTransId="{5E6E2404-DDDC-4582-85BF-9B2C687C6BD4}" sibTransId="{2CE757BE-A8F3-48CE-A306-FF0B72716772}"/>
    <dgm:cxn modelId="{2C8AFDBF-7352-4039-A6F9-26EC4C3929E5}" type="presOf" srcId="{D15902F6-A3DB-4D2D-8216-983DA362E720}" destId="{3A2C6862-162C-4DF0-A54E-24B61E8F9877}" srcOrd="0" destOrd="0" presId="urn:microsoft.com/office/officeart/2005/8/layout/vList2"/>
    <dgm:cxn modelId="{8E9048C0-F997-4F9E-8A43-1D4B0507F510}" type="presOf" srcId="{DAD7926D-8024-4A9B-BCE7-8DF654D4EA02}" destId="{12654295-50D3-4DF1-AD3D-5076F18A7613}" srcOrd="0" destOrd="0" presId="urn:microsoft.com/office/officeart/2005/8/layout/vList2"/>
    <dgm:cxn modelId="{EA6991C4-0C16-49E6-B114-E5A9527F5929}" srcId="{DAD7926D-8024-4A9B-BCE7-8DF654D4EA02}" destId="{F202FB24-D0EC-4148-823B-9CC7F6A59A43}" srcOrd="2" destOrd="0" parTransId="{FD8B2690-88AA-43B4-BF84-CC1EC049A71C}" sibTransId="{2A199887-FD39-4141-99A9-050EABD1A52F}"/>
    <dgm:cxn modelId="{DA0C9AC4-2D5B-4644-BB50-4D99671136A7}" type="presOf" srcId="{3EF6469D-FE4D-4FA0-84FC-7F4E047F75F6}" destId="{3D5DCDC3-5C9F-43BF-BDD2-24E18BE06868}" srcOrd="0" destOrd="1" presId="urn:microsoft.com/office/officeart/2005/8/layout/vList2"/>
    <dgm:cxn modelId="{B9A62BD8-9924-4A40-A1EF-D8FDAA0A85C8}" type="presOf" srcId="{E0A24F06-A95E-4659-80C8-7C222917F8F0}" destId="{3A2C6862-162C-4DF0-A54E-24B61E8F9877}" srcOrd="0" destOrd="1" presId="urn:microsoft.com/office/officeart/2005/8/layout/vList2"/>
    <dgm:cxn modelId="{675738EF-06D7-4CAC-B431-502FAC864212}" type="presOf" srcId="{F202FB24-D0EC-4148-823B-9CC7F6A59A43}" destId="{3A2C6862-162C-4DF0-A54E-24B61E8F9877}" srcOrd="0" destOrd="2" presId="urn:microsoft.com/office/officeart/2005/8/layout/vList2"/>
    <dgm:cxn modelId="{4A262BF4-1B55-4C2E-94B1-FEAC51D4D107}" srcId="{DAD7926D-8024-4A9B-BCE7-8DF654D4EA02}" destId="{E0A24F06-A95E-4659-80C8-7C222917F8F0}" srcOrd="1" destOrd="0" parTransId="{9B3DB449-0524-4EE0-94EC-7DCF4FA0A2CF}" sibTransId="{2218A6B5-44D5-4B40-8E63-1D5012A5BC71}"/>
    <dgm:cxn modelId="{A680A1F8-8690-4557-B0E6-132CCC9A025F}" srcId="{F93A4049-BACC-48DF-86C1-AA974EDB6833}" destId="{E7FFF5EA-71E0-4EEE-99BE-7B71E6DABEDA}" srcOrd="1" destOrd="0" parTransId="{F1DADBA9-1984-4BE6-9918-3738C5CA5B3F}" sibTransId="{7C9180CD-C4DC-4303-BF7F-F2DAAF28EED2}"/>
    <dgm:cxn modelId="{04C9E7A1-DA8A-453E-ACF1-8B090FD92DCD}" type="presParOf" srcId="{BAAA2020-A096-451C-995C-169B4EA48850}" destId="{12654295-50D3-4DF1-AD3D-5076F18A7613}" srcOrd="0" destOrd="0" presId="urn:microsoft.com/office/officeart/2005/8/layout/vList2"/>
    <dgm:cxn modelId="{3D171A33-8D18-4A7C-A27F-D1797C8BDD76}" type="presParOf" srcId="{BAAA2020-A096-451C-995C-169B4EA48850}" destId="{3A2C6862-162C-4DF0-A54E-24B61E8F9877}" srcOrd="1" destOrd="0" presId="urn:microsoft.com/office/officeart/2005/8/layout/vList2"/>
    <dgm:cxn modelId="{4887ACFD-1687-454F-BF20-85740FC7BEBF}" type="presParOf" srcId="{BAAA2020-A096-451C-995C-169B4EA48850}" destId="{8BECA44C-529D-43E7-902C-7BD7317329CB}" srcOrd="2" destOrd="0" presId="urn:microsoft.com/office/officeart/2005/8/layout/vList2"/>
    <dgm:cxn modelId="{8E974EC7-7365-4C48-B525-6E849CAA0F1B}" type="presParOf" srcId="{BAAA2020-A096-451C-995C-169B4EA48850}" destId="{3D5DCDC3-5C9F-43BF-BDD2-24E18BE06868}" srcOrd="3" destOrd="0" presId="urn:microsoft.com/office/officeart/2005/8/layout/vList2"/>
    <dgm:cxn modelId="{DD76D66A-2D9F-4A7E-B808-3833EA41F676}" type="presParOf" srcId="{BAAA2020-A096-451C-995C-169B4EA48850}" destId="{906FB349-FB45-4BED-A7AF-8BD697334E0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80E18-9A73-4693-AA09-9A5B938DE7BE}">
      <dsp:nvSpPr>
        <dsp:cNvPr id="0" name=""/>
        <dsp:cNvSpPr/>
      </dsp:nvSpPr>
      <dsp:spPr>
        <a:xfrm>
          <a:off x="2303" y="0"/>
          <a:ext cx="3584376"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2303" y="1718945"/>
        <a:ext cx="3584376" cy="1718945"/>
      </dsp:txXfrm>
    </dsp:sp>
    <dsp:sp modelId="{878BC7C1-2F4C-46EE-9F04-B02E8B8A9171}">
      <dsp:nvSpPr>
        <dsp:cNvPr id="0" name=""/>
        <dsp:cNvSpPr/>
      </dsp:nvSpPr>
      <dsp:spPr>
        <a:xfrm>
          <a:off x="1078981"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A777F8-8704-4AAB-9FA5-0F95BB444C08}">
      <dsp:nvSpPr>
        <dsp:cNvPr id="0" name=""/>
        <dsp:cNvSpPr/>
      </dsp:nvSpPr>
      <dsp:spPr>
        <a:xfrm>
          <a:off x="3694211" y="0"/>
          <a:ext cx="3584376"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3694211" y="1718945"/>
        <a:ext cx="3584376" cy="1718945"/>
      </dsp:txXfrm>
    </dsp:sp>
    <dsp:sp modelId="{CBF537D4-A545-4B6C-939F-63E432C9F5A6}">
      <dsp:nvSpPr>
        <dsp:cNvPr id="0" name=""/>
        <dsp:cNvSpPr/>
      </dsp:nvSpPr>
      <dsp:spPr>
        <a:xfrm>
          <a:off x="4770889"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57AA67-BB0C-436A-8311-CCADCB517509}">
      <dsp:nvSpPr>
        <dsp:cNvPr id="0" name=""/>
        <dsp:cNvSpPr/>
      </dsp:nvSpPr>
      <dsp:spPr>
        <a:xfrm>
          <a:off x="7386119" y="0"/>
          <a:ext cx="3584376"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7386119" y="1718945"/>
        <a:ext cx="3584376" cy="1718945"/>
      </dsp:txXfrm>
    </dsp:sp>
    <dsp:sp modelId="{50205122-CAA7-4B2D-9630-970F04BD2C9B}">
      <dsp:nvSpPr>
        <dsp:cNvPr id="0" name=""/>
        <dsp:cNvSpPr/>
      </dsp:nvSpPr>
      <dsp:spPr>
        <a:xfrm>
          <a:off x="8462796"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DFF4C-81B0-41BB-9998-7B4B129B3E28}">
      <dsp:nvSpPr>
        <dsp:cNvPr id="0" name=""/>
        <dsp:cNvSpPr/>
      </dsp:nvSpPr>
      <dsp:spPr>
        <a:xfrm>
          <a:off x="438912" y="3437890"/>
          <a:ext cx="10094976" cy="644604"/>
        </a:xfrm>
        <a:prstGeom prst="leftRightArrow">
          <a:avLst/>
        </a:prstGeom>
        <a:solidFill>
          <a:schemeClr val="accent1">
            <a:tint val="6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269EC-FEC1-48D6-9831-03DE851328E0}">
      <dsp:nvSpPr>
        <dsp:cNvPr id="0" name=""/>
        <dsp:cNvSpPr/>
      </dsp:nvSpPr>
      <dsp:spPr>
        <a:xfrm>
          <a:off x="0" y="649924"/>
          <a:ext cx="10972800" cy="1701000"/>
        </a:xfrm>
        <a:prstGeom prst="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1611" tIns="833120" rIns="851611" bIns="284480" numCol="1" spcCol="1270" anchor="t" anchorCtr="0">
          <a:noAutofit/>
        </a:bodyPr>
        <a:lstStyle/>
        <a:p>
          <a:pPr marL="285750" lvl="1" indent="-285750" algn="l" defTabSz="1778000">
            <a:lnSpc>
              <a:spcPct val="90000"/>
            </a:lnSpc>
            <a:spcBef>
              <a:spcPct val="0"/>
            </a:spcBef>
            <a:spcAft>
              <a:spcPct val="15000"/>
            </a:spcAft>
            <a:buChar char="•"/>
          </a:pPr>
          <a:r>
            <a:rPr lang="en-US" sz="4000" kern="1200" dirty="0"/>
            <a:t>PI15, PI16, PI17</a:t>
          </a:r>
        </a:p>
      </dsp:txBody>
      <dsp:txXfrm>
        <a:off x="0" y="649924"/>
        <a:ext cx="10972800" cy="1701000"/>
      </dsp:txXfrm>
    </dsp:sp>
    <dsp:sp modelId="{DE549019-BD1A-4666-94E1-CC86D72D0D74}">
      <dsp:nvSpPr>
        <dsp:cNvPr id="0" name=""/>
        <dsp:cNvSpPr/>
      </dsp:nvSpPr>
      <dsp:spPr>
        <a:xfrm>
          <a:off x="548640" y="59524"/>
          <a:ext cx="7680960" cy="1180800"/>
        </a:xfrm>
        <a:prstGeom prst="roundRect">
          <a:avLst/>
        </a:prstGeom>
        <a:solidFill>
          <a:schemeClr val="accent1">
            <a:hueOff val="0"/>
            <a:satOff val="0"/>
            <a:lumOff val="0"/>
            <a:alphaOff val="0"/>
          </a:schemeClr>
        </a:solidFill>
        <a:ln w="48500" cap="flat" cmpd="thickThin" algn="ctr">
          <a:solidFill>
            <a:schemeClr val="lt1">
              <a:hueOff val="0"/>
              <a:satOff val="0"/>
              <a:lumOff val="0"/>
              <a:alphaOff val="0"/>
            </a:schemeClr>
          </a:solidFill>
          <a:prstDash val="solid"/>
        </a:ln>
        <a:effectLst>
          <a:outerShdw blurRad="45000" dist="25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90322" tIns="0" rIns="290322" bIns="0" numCol="1" spcCol="1270" anchor="ctr" anchorCtr="0">
          <a:noAutofit/>
        </a:bodyPr>
        <a:lstStyle/>
        <a:p>
          <a:pPr marL="0" lvl="0" indent="0" algn="l" defTabSz="1778000">
            <a:lnSpc>
              <a:spcPct val="90000"/>
            </a:lnSpc>
            <a:spcBef>
              <a:spcPct val="0"/>
            </a:spcBef>
            <a:spcAft>
              <a:spcPct val="35000"/>
            </a:spcAft>
            <a:buNone/>
          </a:pPr>
          <a:r>
            <a:rPr lang="en-US" sz="4000" kern="1200" dirty="0"/>
            <a:t>EQRS Roadmap</a:t>
          </a:r>
        </a:p>
      </dsp:txBody>
      <dsp:txXfrm>
        <a:off x="606282" y="117166"/>
        <a:ext cx="7565676" cy="1065516"/>
      </dsp:txXfrm>
    </dsp:sp>
    <dsp:sp modelId="{E63F73E0-40CE-4B07-B44A-A3903B535088}">
      <dsp:nvSpPr>
        <dsp:cNvPr id="0" name=""/>
        <dsp:cNvSpPr/>
      </dsp:nvSpPr>
      <dsp:spPr>
        <a:xfrm>
          <a:off x="0" y="3157324"/>
          <a:ext cx="10972800" cy="1701000"/>
        </a:xfrm>
        <a:prstGeom prst="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1611" tIns="833120" rIns="851611" bIns="284480" numCol="1" spcCol="1270" anchor="t" anchorCtr="0">
          <a:noAutofit/>
        </a:bodyPr>
        <a:lstStyle/>
        <a:p>
          <a:pPr marL="285750" lvl="1" indent="-285750" algn="l" defTabSz="1778000">
            <a:lnSpc>
              <a:spcPct val="90000"/>
            </a:lnSpc>
            <a:spcBef>
              <a:spcPct val="0"/>
            </a:spcBef>
            <a:spcAft>
              <a:spcPct val="15000"/>
            </a:spcAft>
            <a:buChar char="•"/>
          </a:pPr>
          <a:r>
            <a:rPr lang="en-US" sz="4000" kern="1200"/>
            <a:t>What work impacts EDI Submitters?</a:t>
          </a:r>
        </a:p>
      </dsp:txBody>
      <dsp:txXfrm>
        <a:off x="0" y="3157324"/>
        <a:ext cx="10972800" cy="1701000"/>
      </dsp:txXfrm>
    </dsp:sp>
    <dsp:sp modelId="{B807B0DC-0438-431C-B4FF-50C8C2A82DBC}">
      <dsp:nvSpPr>
        <dsp:cNvPr id="0" name=""/>
        <dsp:cNvSpPr/>
      </dsp:nvSpPr>
      <dsp:spPr>
        <a:xfrm>
          <a:off x="548640" y="2566924"/>
          <a:ext cx="7680960" cy="1180800"/>
        </a:xfrm>
        <a:prstGeom prst="roundRect">
          <a:avLst/>
        </a:prstGeom>
        <a:solidFill>
          <a:schemeClr val="accent1">
            <a:hueOff val="0"/>
            <a:satOff val="0"/>
            <a:lumOff val="0"/>
            <a:alphaOff val="0"/>
          </a:schemeClr>
        </a:solidFill>
        <a:ln w="48500" cap="flat" cmpd="thickThin" algn="ctr">
          <a:solidFill>
            <a:schemeClr val="lt1">
              <a:hueOff val="0"/>
              <a:satOff val="0"/>
              <a:lumOff val="0"/>
              <a:alphaOff val="0"/>
            </a:schemeClr>
          </a:solidFill>
          <a:prstDash val="solid"/>
        </a:ln>
        <a:effectLst>
          <a:outerShdw blurRad="45000" dist="25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90322" tIns="0" rIns="290322" bIns="0" numCol="1" spcCol="1270" anchor="ctr" anchorCtr="0">
          <a:noAutofit/>
        </a:bodyPr>
        <a:lstStyle/>
        <a:p>
          <a:pPr marL="0" lvl="0" indent="0" algn="l" defTabSz="1778000">
            <a:lnSpc>
              <a:spcPct val="90000"/>
            </a:lnSpc>
            <a:spcBef>
              <a:spcPct val="0"/>
            </a:spcBef>
            <a:spcAft>
              <a:spcPct val="35000"/>
            </a:spcAft>
            <a:buNone/>
          </a:pPr>
          <a:r>
            <a:rPr lang="en-US" sz="4000" kern="1200"/>
            <a:t>Program </a:t>
          </a:r>
          <a:r>
            <a:rPr lang="en-US" sz="4000" kern="1200" dirty="0"/>
            <a:t>Increment 15</a:t>
          </a:r>
        </a:p>
      </dsp:txBody>
      <dsp:txXfrm>
        <a:off x="606282" y="2624566"/>
        <a:ext cx="7565676" cy="10655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65B1B-3B1D-4B75-805D-342A68C4AD7D}">
      <dsp:nvSpPr>
        <dsp:cNvPr id="0" name=""/>
        <dsp:cNvSpPr/>
      </dsp:nvSpPr>
      <dsp:spPr>
        <a:xfrm>
          <a:off x="0" y="92712"/>
          <a:ext cx="10972800" cy="64759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0" i="0" kern="1200" baseline="0" dirty="0"/>
            <a:t>Enhance Form 2728</a:t>
          </a:r>
          <a:endParaRPr lang="en-US" sz="2700" kern="1200" dirty="0"/>
        </a:p>
      </dsp:txBody>
      <dsp:txXfrm>
        <a:off x="31613" y="124325"/>
        <a:ext cx="10909574" cy="584369"/>
      </dsp:txXfrm>
    </dsp:sp>
    <dsp:sp modelId="{3E63C29B-942B-4E24-8B79-0C8613542891}">
      <dsp:nvSpPr>
        <dsp:cNvPr id="0" name=""/>
        <dsp:cNvSpPr/>
      </dsp:nvSpPr>
      <dsp:spPr>
        <a:xfrm>
          <a:off x="0" y="740307"/>
          <a:ext cx="10972800" cy="10339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baseline="0" dirty="0"/>
            <a:t>Modify the Facility Dashboard Logic so that it more closely aligns with the form 2728 prompting logic</a:t>
          </a:r>
          <a:endParaRPr lang="en-US" sz="2100" kern="1200" dirty="0"/>
        </a:p>
        <a:p>
          <a:pPr marL="228600" lvl="1" indent="-228600" algn="l" defTabSz="933450">
            <a:lnSpc>
              <a:spcPct val="90000"/>
            </a:lnSpc>
            <a:spcBef>
              <a:spcPct val="0"/>
            </a:spcBef>
            <a:spcAft>
              <a:spcPct val="20000"/>
            </a:spcAft>
            <a:buChar char="•"/>
          </a:pPr>
          <a:r>
            <a:rPr lang="en-US" sz="2100" kern="1200" dirty="0"/>
            <a:t>Re-entitlement and Supplemental logic for patients</a:t>
          </a:r>
        </a:p>
      </dsp:txBody>
      <dsp:txXfrm>
        <a:off x="0" y="740307"/>
        <a:ext cx="10972800" cy="1033964"/>
      </dsp:txXfrm>
    </dsp:sp>
    <dsp:sp modelId="{CF3E53AF-588F-43D3-93A3-8411691889F1}">
      <dsp:nvSpPr>
        <dsp:cNvPr id="0" name=""/>
        <dsp:cNvSpPr/>
      </dsp:nvSpPr>
      <dsp:spPr>
        <a:xfrm>
          <a:off x="0" y="1774272"/>
          <a:ext cx="10972800" cy="64759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0" i="0" kern="1200" baseline="0" dirty="0"/>
            <a:t>ESRD Patient Repository within the ESRD Patient Registry</a:t>
          </a:r>
          <a:endParaRPr lang="en-US" sz="2700" kern="1200" dirty="0"/>
        </a:p>
      </dsp:txBody>
      <dsp:txXfrm>
        <a:off x="31613" y="1805885"/>
        <a:ext cx="10909574" cy="584369"/>
      </dsp:txXfrm>
    </dsp:sp>
    <dsp:sp modelId="{C5E04CC2-E43B-41B8-869B-54487B69AC38}">
      <dsp:nvSpPr>
        <dsp:cNvPr id="0" name=""/>
        <dsp:cNvSpPr/>
      </dsp:nvSpPr>
      <dsp:spPr>
        <a:xfrm>
          <a:off x="0" y="2421867"/>
          <a:ext cx="10972800" cy="2403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baseline="0" dirty="0"/>
            <a:t>Root Cause Analysis and research on ESRD Patient Registry data quality</a:t>
          </a:r>
          <a:endParaRPr lang="en-US" sz="2100" kern="1200" dirty="0"/>
        </a:p>
        <a:p>
          <a:pPr marL="228600" lvl="1" indent="-228600" algn="l" defTabSz="933450">
            <a:lnSpc>
              <a:spcPct val="90000"/>
            </a:lnSpc>
            <a:spcBef>
              <a:spcPct val="0"/>
            </a:spcBef>
            <a:spcAft>
              <a:spcPct val="20000"/>
            </a:spcAft>
            <a:buChar char="•"/>
          </a:pPr>
          <a:r>
            <a:rPr lang="en-US" sz="2100" b="0" i="0" kern="1200" baseline="0" dirty="0"/>
            <a:t>Design and develop a RCA and plan for global data cleanup; source of truth on defining ESRD patient attributes within the ESRD Patient Registry</a:t>
          </a:r>
          <a:endParaRPr lang="en-US" sz="2100" kern="1200" dirty="0"/>
        </a:p>
        <a:p>
          <a:pPr marL="228600" lvl="1" indent="-228600" algn="l" defTabSz="933450">
            <a:lnSpc>
              <a:spcPct val="90000"/>
            </a:lnSpc>
            <a:spcBef>
              <a:spcPct val="0"/>
            </a:spcBef>
            <a:spcAft>
              <a:spcPct val="20000"/>
            </a:spcAft>
            <a:buChar char="•"/>
          </a:pPr>
          <a:r>
            <a:rPr lang="en-US" sz="2100" kern="1200" dirty="0"/>
            <a:t>Patient Matching</a:t>
          </a:r>
        </a:p>
        <a:p>
          <a:pPr marL="228600" lvl="1" indent="-228600" algn="l" defTabSz="933450">
            <a:lnSpc>
              <a:spcPct val="90000"/>
            </a:lnSpc>
            <a:spcBef>
              <a:spcPct val="0"/>
            </a:spcBef>
            <a:spcAft>
              <a:spcPct val="20000"/>
            </a:spcAft>
            <a:buChar char="•"/>
          </a:pPr>
          <a:r>
            <a:rPr lang="en-US" sz="2100" b="0" i="0" kern="1200" baseline="0" dirty="0"/>
            <a:t>Auto Accept and Update EDB Identifiers; Auto-populate EQRS patient data with EDB data</a:t>
          </a:r>
          <a:endParaRPr lang="en-US" sz="2100" kern="1200" dirty="0"/>
        </a:p>
        <a:p>
          <a:pPr marL="228600" lvl="1" indent="-228600" algn="l" defTabSz="933450">
            <a:lnSpc>
              <a:spcPct val="90000"/>
            </a:lnSpc>
            <a:spcBef>
              <a:spcPct val="0"/>
            </a:spcBef>
            <a:spcAft>
              <a:spcPct val="20000"/>
            </a:spcAft>
            <a:buChar char="•"/>
          </a:pPr>
          <a:r>
            <a:rPr lang="en-US" sz="2100" b="0" i="0" kern="1200" baseline="0" dirty="0"/>
            <a:t>Admit / Discharge Rules; First admission should be New to ESRD</a:t>
          </a:r>
          <a:endParaRPr lang="en-US" sz="2100" kern="1200" dirty="0"/>
        </a:p>
      </dsp:txBody>
      <dsp:txXfrm>
        <a:off x="0" y="2421867"/>
        <a:ext cx="10972800" cy="24032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34163F-9DC1-42FF-ACD9-C2894E6EB6E1}">
      <dsp:nvSpPr>
        <dsp:cNvPr id="0" name=""/>
        <dsp:cNvSpPr/>
      </dsp:nvSpPr>
      <dsp:spPr>
        <a:xfrm>
          <a:off x="0" y="8561"/>
          <a:ext cx="10972800" cy="55165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baseline="0" dirty="0"/>
            <a:t>PPSV23 Pneumococcal Vaccination Data</a:t>
          </a:r>
          <a:endParaRPr lang="en-US" sz="2300" kern="1200" dirty="0"/>
        </a:p>
      </dsp:txBody>
      <dsp:txXfrm>
        <a:off x="26930" y="35491"/>
        <a:ext cx="10918940" cy="497795"/>
      </dsp:txXfrm>
    </dsp:sp>
    <dsp:sp modelId="{D2867043-005A-4943-98D7-DD89AD0A9325}">
      <dsp:nvSpPr>
        <dsp:cNvPr id="0" name=""/>
        <dsp:cNvSpPr/>
      </dsp:nvSpPr>
      <dsp:spPr>
        <a:xfrm>
          <a:off x="0" y="560216"/>
          <a:ext cx="109728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Move PPSV23 Pneumococcal vaccination data collection to follow the patient</a:t>
          </a:r>
          <a:endParaRPr lang="en-US" sz="1800" kern="1200" dirty="0"/>
        </a:p>
      </dsp:txBody>
      <dsp:txXfrm>
        <a:off x="0" y="560216"/>
        <a:ext cx="10972800" cy="380880"/>
      </dsp:txXfrm>
    </dsp:sp>
    <dsp:sp modelId="{F1B305B3-E182-4388-B925-31999929AD54}">
      <dsp:nvSpPr>
        <dsp:cNvPr id="0" name=""/>
        <dsp:cNvSpPr/>
      </dsp:nvSpPr>
      <dsp:spPr>
        <a:xfrm>
          <a:off x="0" y="941096"/>
          <a:ext cx="10972800" cy="55165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baseline="0" dirty="0"/>
            <a:t>Telemedicine Usage</a:t>
          </a:r>
          <a:endParaRPr lang="en-US" sz="2300" kern="1200" dirty="0"/>
        </a:p>
      </dsp:txBody>
      <dsp:txXfrm>
        <a:off x="26930" y="968026"/>
        <a:ext cx="10918940" cy="497795"/>
      </dsp:txXfrm>
    </dsp:sp>
    <dsp:sp modelId="{0C713D87-75BB-4975-874D-E4F61A5DB445}">
      <dsp:nvSpPr>
        <dsp:cNvPr id="0" name=""/>
        <dsp:cNvSpPr/>
      </dsp:nvSpPr>
      <dsp:spPr>
        <a:xfrm>
          <a:off x="0" y="1492752"/>
          <a:ext cx="10972800"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Identify the number of clinics offering telemedicine as a service.</a:t>
          </a:r>
          <a:endParaRPr lang="en-US" sz="1800" kern="1200" dirty="0"/>
        </a:p>
        <a:p>
          <a:pPr marL="171450" lvl="1" indent="-171450" algn="l" defTabSz="800100">
            <a:lnSpc>
              <a:spcPct val="90000"/>
            </a:lnSpc>
            <a:spcBef>
              <a:spcPct val="0"/>
            </a:spcBef>
            <a:spcAft>
              <a:spcPct val="20000"/>
            </a:spcAft>
            <a:buChar char="•"/>
          </a:pPr>
          <a:r>
            <a:rPr lang="en-US" sz="1800" b="0" i="0" kern="1200" baseline="0" dirty="0"/>
            <a:t>Identify patients using telemedicine to communicate with their nephrologist or dialysis clinic.</a:t>
          </a:r>
          <a:endParaRPr lang="en-US" sz="1800" kern="1200" dirty="0"/>
        </a:p>
      </dsp:txBody>
      <dsp:txXfrm>
        <a:off x="0" y="1492752"/>
        <a:ext cx="10972800" cy="618930"/>
      </dsp:txXfrm>
    </dsp:sp>
    <dsp:sp modelId="{EC8ECBBD-4944-4F97-9C77-39E76C8B0714}">
      <dsp:nvSpPr>
        <dsp:cNvPr id="0" name=""/>
        <dsp:cNvSpPr/>
      </dsp:nvSpPr>
      <dsp:spPr>
        <a:xfrm>
          <a:off x="0" y="2111682"/>
          <a:ext cx="10972800" cy="55165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baseline="0" dirty="0"/>
            <a:t>Nursing Home Identifier</a:t>
          </a:r>
          <a:endParaRPr lang="en-US" sz="2300" kern="1200" dirty="0"/>
        </a:p>
      </dsp:txBody>
      <dsp:txXfrm>
        <a:off x="26930" y="2138612"/>
        <a:ext cx="10918940" cy="497795"/>
      </dsp:txXfrm>
    </dsp:sp>
    <dsp:sp modelId="{3C95394B-4512-48F9-AD1E-3C96F3ACFA52}">
      <dsp:nvSpPr>
        <dsp:cNvPr id="0" name=""/>
        <dsp:cNvSpPr/>
      </dsp:nvSpPr>
      <dsp:spPr>
        <a:xfrm>
          <a:off x="0" y="2663337"/>
          <a:ext cx="109728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Identify ESRD patients residing in a nursing home. Initial data will be populated using MDS.</a:t>
          </a:r>
          <a:endParaRPr lang="en-US" sz="1800" kern="1200" dirty="0"/>
        </a:p>
      </dsp:txBody>
      <dsp:txXfrm>
        <a:off x="0" y="2663337"/>
        <a:ext cx="10972800" cy="380880"/>
      </dsp:txXfrm>
    </dsp:sp>
    <dsp:sp modelId="{433D4B74-5B44-4C4D-8890-2E526CE4EB15}">
      <dsp:nvSpPr>
        <dsp:cNvPr id="0" name=""/>
        <dsp:cNvSpPr/>
      </dsp:nvSpPr>
      <dsp:spPr>
        <a:xfrm>
          <a:off x="0" y="3044217"/>
          <a:ext cx="10972800" cy="55165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baseline="0" dirty="0"/>
            <a:t>Identify &amp; Visually Display Depressed Patients</a:t>
          </a:r>
          <a:endParaRPr lang="en-US" sz="2300" kern="1200" dirty="0"/>
        </a:p>
      </dsp:txBody>
      <dsp:txXfrm>
        <a:off x="26930" y="3071147"/>
        <a:ext cx="10918940" cy="497795"/>
      </dsp:txXfrm>
    </dsp:sp>
    <dsp:sp modelId="{8FADF7C7-9958-48C9-AA15-1D1A353E8F06}">
      <dsp:nvSpPr>
        <dsp:cNvPr id="0" name=""/>
        <dsp:cNvSpPr/>
      </dsp:nvSpPr>
      <dsp:spPr>
        <a:xfrm>
          <a:off x="0" y="3595872"/>
          <a:ext cx="109728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Identify patients who were screened for depression and were classified as depressed. </a:t>
          </a:r>
          <a:endParaRPr lang="en-US" sz="1800" kern="1200" dirty="0"/>
        </a:p>
      </dsp:txBody>
      <dsp:txXfrm>
        <a:off x="0" y="3595872"/>
        <a:ext cx="10972800" cy="380880"/>
      </dsp:txXfrm>
    </dsp:sp>
    <dsp:sp modelId="{CC279AF0-E0B1-4A9E-948B-1FD1B9D4A7A6}">
      <dsp:nvSpPr>
        <dsp:cNvPr id="0" name=""/>
        <dsp:cNvSpPr/>
      </dsp:nvSpPr>
      <dsp:spPr>
        <a:xfrm>
          <a:off x="0" y="3976752"/>
          <a:ext cx="10972800" cy="55165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baseline="0" dirty="0"/>
            <a:t>Additional Kt/V Methods for Clinical Adequacy Values</a:t>
          </a:r>
          <a:endParaRPr lang="en-US" sz="2300" kern="1200" dirty="0"/>
        </a:p>
      </dsp:txBody>
      <dsp:txXfrm>
        <a:off x="26930" y="4003682"/>
        <a:ext cx="10918940" cy="497795"/>
      </dsp:txXfrm>
    </dsp:sp>
    <dsp:sp modelId="{E3EFDD87-0151-408D-AE2E-BBA0A91894C0}">
      <dsp:nvSpPr>
        <dsp:cNvPr id="0" name=""/>
        <dsp:cNvSpPr/>
      </dsp:nvSpPr>
      <dsp:spPr>
        <a:xfrm>
          <a:off x="0" y="4528407"/>
          <a:ext cx="109728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Add the “Standard” method for measuring Kt/V to support the UFR measure</a:t>
          </a:r>
          <a:endParaRPr lang="en-US" sz="1800" kern="1200" dirty="0"/>
        </a:p>
      </dsp:txBody>
      <dsp:txXfrm>
        <a:off x="0" y="4528407"/>
        <a:ext cx="10972800" cy="380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34163F-9DC1-42FF-ACD9-C2894E6EB6E1}">
      <dsp:nvSpPr>
        <dsp:cNvPr id="0" name=""/>
        <dsp:cNvSpPr/>
      </dsp:nvSpPr>
      <dsp:spPr>
        <a:xfrm>
          <a:off x="0" y="108995"/>
          <a:ext cx="11506200" cy="40774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Auditing 20% of facility’s Patient Medical Records</a:t>
          </a:r>
          <a:endParaRPr lang="en-US" sz="1700" kern="1200" dirty="0"/>
        </a:p>
      </dsp:txBody>
      <dsp:txXfrm>
        <a:off x="19904" y="128899"/>
        <a:ext cx="11466392" cy="367937"/>
      </dsp:txXfrm>
    </dsp:sp>
    <dsp:sp modelId="{D2867043-005A-4943-98D7-DD89AD0A9325}">
      <dsp:nvSpPr>
        <dsp:cNvPr id="0" name=""/>
        <dsp:cNvSpPr/>
      </dsp:nvSpPr>
      <dsp:spPr>
        <a:xfrm>
          <a:off x="0" y="516740"/>
          <a:ext cx="11506200" cy="1231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322" tIns="21590" rIns="120904" bIns="21590" numCol="1" spcCol="1270" anchor="t" anchorCtr="0">
          <a:noAutofit/>
        </a:bodyPr>
        <a:lstStyle/>
        <a:p>
          <a:pPr marL="114300" lvl="1" indent="-114300" algn="l" defTabSz="577850">
            <a:lnSpc>
              <a:spcPct val="90000"/>
            </a:lnSpc>
            <a:spcBef>
              <a:spcPct val="0"/>
            </a:spcBef>
            <a:spcAft>
              <a:spcPct val="20000"/>
            </a:spcAft>
            <a:buFont typeface="+mj-lt"/>
            <a:buAutoNum type="alphaLcPeriod"/>
          </a:pPr>
          <a:r>
            <a:rPr lang="en-US" sz="1300" kern="1200" dirty="0"/>
            <a:t>Work is duplicative of the Data Validation and Reliability Study in QIP – The DVR contractor reviews data for QIP in a small sample. This is to review the data in the ESRD Patient Registry due to billing concerns from the LDOs.</a:t>
          </a:r>
        </a:p>
        <a:p>
          <a:pPr marL="114300" lvl="1" indent="-114300" algn="l" defTabSz="577850">
            <a:lnSpc>
              <a:spcPct val="90000"/>
            </a:lnSpc>
            <a:spcBef>
              <a:spcPct val="0"/>
            </a:spcBef>
            <a:spcAft>
              <a:spcPct val="20000"/>
            </a:spcAft>
            <a:buFont typeface="+mj-lt"/>
            <a:buAutoNum type="alphaLcPeriod"/>
          </a:pPr>
          <a:r>
            <a:rPr lang="en-US" sz="1300" kern="1200" dirty="0"/>
            <a:t>Comparing EHR data to EQRS is redundant since data is electronically submitted – Recent audits have shown errors in submission of data. Additionally, concerns have been voiced about patient record data reliability as patients transfer between facilities.</a:t>
          </a:r>
        </a:p>
        <a:p>
          <a:pPr marL="114300" lvl="1" indent="-114300" algn="l" defTabSz="577850">
            <a:lnSpc>
              <a:spcPct val="90000"/>
            </a:lnSpc>
            <a:spcBef>
              <a:spcPct val="0"/>
            </a:spcBef>
            <a:spcAft>
              <a:spcPct val="20000"/>
            </a:spcAft>
            <a:buFont typeface="+mj-lt"/>
            <a:buAutoNum type="alphaLcPeriod"/>
          </a:pPr>
          <a:r>
            <a:rPr lang="en-US" sz="1300" kern="1200" dirty="0"/>
            <a:t>Limitations with clinics sharing patient medical records and extremely burdensome on our clinicians – Need clarity on the question, but will work with facilities to reduce burden</a:t>
          </a:r>
        </a:p>
      </dsp:txBody>
      <dsp:txXfrm>
        <a:off x="0" y="516740"/>
        <a:ext cx="11506200" cy="1231650"/>
      </dsp:txXfrm>
    </dsp:sp>
    <dsp:sp modelId="{ADD16E7D-578B-4928-ACAE-37035DE60518}">
      <dsp:nvSpPr>
        <dsp:cNvPr id="0" name=""/>
        <dsp:cNvSpPr/>
      </dsp:nvSpPr>
      <dsp:spPr>
        <a:xfrm>
          <a:off x="0" y="1748390"/>
          <a:ext cx="11506200" cy="40774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Font typeface="+mj-lt"/>
            <a:buNone/>
          </a:pPr>
          <a:r>
            <a:rPr lang="en-US" sz="1700" kern="1200"/>
            <a:t>Admission Rate expectations</a:t>
          </a:r>
        </a:p>
      </dsp:txBody>
      <dsp:txXfrm>
        <a:off x="19904" y="1768294"/>
        <a:ext cx="11466392" cy="367937"/>
      </dsp:txXfrm>
    </dsp:sp>
    <dsp:sp modelId="{27DF3B2B-529B-44F2-B547-C04426D18587}">
      <dsp:nvSpPr>
        <dsp:cNvPr id="0" name=""/>
        <dsp:cNvSpPr/>
      </dsp:nvSpPr>
      <dsp:spPr>
        <a:xfrm>
          <a:off x="0" y="2156135"/>
          <a:ext cx="11506200" cy="1442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322" tIns="21590" rIns="120904" bIns="21590" numCol="1" spcCol="1270" anchor="t" anchorCtr="0">
          <a:noAutofit/>
        </a:bodyPr>
        <a:lstStyle/>
        <a:p>
          <a:pPr marL="114300" lvl="1" indent="-114300" algn="l" defTabSz="577850">
            <a:lnSpc>
              <a:spcPct val="90000"/>
            </a:lnSpc>
            <a:spcBef>
              <a:spcPct val="0"/>
            </a:spcBef>
            <a:spcAft>
              <a:spcPct val="20000"/>
            </a:spcAft>
            <a:buFont typeface="+mj-lt"/>
            <a:buAutoNum type="alphaLcPeriod"/>
          </a:pPr>
          <a:r>
            <a:rPr lang="en-US" sz="1300" kern="1200" dirty="0"/>
            <a:t>Facilities have minimal, if any, impact as it is controlled by EDSM submissions for &gt;90% of facilities – The Data Management guidelines state that admissions and discharges are to be entered in 5 business days. This has been in place since the previous registry system.</a:t>
          </a:r>
        </a:p>
        <a:p>
          <a:pPr marL="114300" lvl="1" indent="-114300" algn="l" defTabSz="577850">
            <a:lnSpc>
              <a:spcPct val="90000"/>
            </a:lnSpc>
            <a:spcBef>
              <a:spcPct val="0"/>
            </a:spcBef>
            <a:spcAft>
              <a:spcPct val="20000"/>
            </a:spcAft>
            <a:buFont typeface="+mj-lt"/>
            <a:buAutoNum type="alphaLcPeriod"/>
          </a:pPr>
          <a:r>
            <a:rPr lang="en-US" sz="1300" kern="1200" dirty="0"/>
            <a:t>Network goals get harder each year - Easier records and greater improvement would be expected on the front-end not as count decreases. The expectation is as the Network works with a facility over the 5 year contract, the facility will improve as they follow guidance.</a:t>
          </a:r>
        </a:p>
        <a:p>
          <a:pPr marL="114300" lvl="1" indent="-114300" algn="l" defTabSz="577850">
            <a:lnSpc>
              <a:spcPct val="90000"/>
            </a:lnSpc>
            <a:spcBef>
              <a:spcPct val="0"/>
            </a:spcBef>
            <a:spcAft>
              <a:spcPct val="20000"/>
            </a:spcAft>
            <a:buFont typeface="+mj-lt"/>
            <a:buAutoNum type="alphaLcPeriod"/>
          </a:pPr>
          <a:r>
            <a:rPr lang="en-US" sz="1300" kern="1200" dirty="0"/>
            <a:t>ESRD Networks’ guidance potentially conflicting with internal organization Policy &amp; Procedures. Is there an example of where your corporate policy for data submission is conflicted?</a:t>
          </a:r>
        </a:p>
        <a:p>
          <a:pPr marL="114300" lvl="1" indent="-114300" algn="l" defTabSz="577850">
            <a:lnSpc>
              <a:spcPct val="90000"/>
            </a:lnSpc>
            <a:spcBef>
              <a:spcPct val="0"/>
            </a:spcBef>
            <a:spcAft>
              <a:spcPct val="20000"/>
            </a:spcAft>
            <a:buFont typeface="+mj-lt"/>
            <a:buAutoNum type="alphaLcPeriod"/>
          </a:pPr>
          <a:r>
            <a:rPr lang="en-US" sz="1300" kern="1200" dirty="0"/>
            <a:t>CMS contractor uses calendar days to calculate rate but CMS guidance uses business days – We will review this.</a:t>
          </a:r>
        </a:p>
      </dsp:txBody>
      <dsp:txXfrm>
        <a:off x="0" y="2156135"/>
        <a:ext cx="11506200" cy="1442790"/>
      </dsp:txXfrm>
    </dsp:sp>
    <dsp:sp modelId="{48DCD707-C03E-4E4C-AA47-64C4372AA074}">
      <dsp:nvSpPr>
        <dsp:cNvPr id="0" name=""/>
        <dsp:cNvSpPr/>
      </dsp:nvSpPr>
      <dsp:spPr>
        <a:xfrm>
          <a:off x="0" y="3598925"/>
          <a:ext cx="11506200" cy="407745"/>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Font typeface="+mj-lt"/>
            <a:buNone/>
          </a:pPr>
          <a:r>
            <a:rPr lang="en-US" sz="1700" kern="1200"/>
            <a:t>Transplant data in EQRS</a:t>
          </a:r>
        </a:p>
      </dsp:txBody>
      <dsp:txXfrm>
        <a:off x="19904" y="3618829"/>
        <a:ext cx="11466392" cy="367937"/>
      </dsp:txXfrm>
    </dsp:sp>
    <dsp:sp modelId="{63BF4A5F-C72C-4162-87A4-7B26ECDFE65F}">
      <dsp:nvSpPr>
        <dsp:cNvPr id="0" name=""/>
        <dsp:cNvSpPr/>
      </dsp:nvSpPr>
      <dsp:spPr>
        <a:xfrm>
          <a:off x="0" y="4006670"/>
          <a:ext cx="11506200" cy="131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322" tIns="21590" rIns="120904" bIns="21590" numCol="1" spcCol="1270" anchor="t" anchorCtr="0">
          <a:noAutofit/>
        </a:bodyPr>
        <a:lstStyle/>
        <a:p>
          <a:pPr marL="114300" lvl="1" indent="-114300" algn="l" defTabSz="577850">
            <a:lnSpc>
              <a:spcPct val="90000"/>
            </a:lnSpc>
            <a:spcBef>
              <a:spcPct val="0"/>
            </a:spcBef>
            <a:spcAft>
              <a:spcPct val="20000"/>
            </a:spcAft>
            <a:buFont typeface="+mj-lt"/>
            <a:buAutoNum type="alphaLcPeriod"/>
          </a:pPr>
          <a:r>
            <a:rPr lang="en-US" sz="1300" kern="1200" dirty="0"/>
            <a:t>EQRS doesn’t currently track waitlist status, what data source is used? EQRS uses the UNOS data to present transplant waitlist data </a:t>
          </a:r>
        </a:p>
        <a:p>
          <a:pPr marL="114300" lvl="1" indent="-114300" algn="l" defTabSz="577850">
            <a:lnSpc>
              <a:spcPct val="90000"/>
            </a:lnSpc>
            <a:spcBef>
              <a:spcPct val="0"/>
            </a:spcBef>
            <a:spcAft>
              <a:spcPct val="20000"/>
            </a:spcAft>
            <a:buFont typeface="+mj-lt"/>
            <a:buAutoNum type="alphaLcPeriod"/>
          </a:pPr>
          <a:r>
            <a:rPr lang="en-US" sz="1300" kern="1200" dirty="0"/>
            <a:t>Data is available but not yet integrated in EQRS front-end for user to see. CMS is aware. CMS will review for addition in upcoming PI planned work.</a:t>
          </a:r>
        </a:p>
        <a:p>
          <a:pPr marL="114300" lvl="1" indent="-114300" algn="l" defTabSz="577850">
            <a:lnSpc>
              <a:spcPct val="90000"/>
            </a:lnSpc>
            <a:spcBef>
              <a:spcPct val="0"/>
            </a:spcBef>
            <a:spcAft>
              <a:spcPct val="20000"/>
            </a:spcAft>
            <a:buFont typeface="+mj-lt"/>
            <a:buAutoNum type="alphaLcPeriod"/>
          </a:pPr>
          <a:r>
            <a:rPr lang="en-US" sz="1300" kern="1200" dirty="0"/>
            <a:t>Current EQRS Waitlist data doesn’t include Active/Inactive to know true status. CMS is aware. CMS will review for addition in upcoming PI planned work.</a:t>
          </a:r>
        </a:p>
      </dsp:txBody>
      <dsp:txXfrm>
        <a:off x="0" y="4006670"/>
        <a:ext cx="11506200" cy="13135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54295-50D3-4DF1-AD3D-5076F18A7613}">
      <dsp:nvSpPr>
        <dsp:cNvPr id="0" name=""/>
        <dsp:cNvSpPr/>
      </dsp:nvSpPr>
      <dsp:spPr>
        <a:xfrm>
          <a:off x="0" y="55627"/>
          <a:ext cx="10972800" cy="834228"/>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Font typeface="+mj-lt"/>
            <a:buNone/>
          </a:pPr>
          <a:r>
            <a:rPr lang="en-US" sz="2100" kern="1200" dirty="0"/>
            <a:t>Flu Vaccination project</a:t>
          </a:r>
        </a:p>
      </dsp:txBody>
      <dsp:txXfrm>
        <a:off x="40724" y="96351"/>
        <a:ext cx="10891352" cy="752780"/>
      </dsp:txXfrm>
    </dsp:sp>
    <dsp:sp modelId="{3A2C6862-162C-4DF0-A54E-24B61E8F9877}">
      <dsp:nvSpPr>
        <dsp:cNvPr id="0" name=""/>
        <dsp:cNvSpPr/>
      </dsp:nvSpPr>
      <dsp:spPr>
        <a:xfrm>
          <a:off x="0" y="889855"/>
          <a:ext cx="10972800" cy="1521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6670" rIns="149352" bIns="26670" numCol="1" spcCol="1270" anchor="t" anchorCtr="0">
          <a:noAutofit/>
        </a:bodyPr>
        <a:lstStyle/>
        <a:p>
          <a:pPr marL="171450" lvl="1" indent="-171450" algn="l" defTabSz="711200">
            <a:lnSpc>
              <a:spcPct val="90000"/>
            </a:lnSpc>
            <a:spcBef>
              <a:spcPct val="0"/>
            </a:spcBef>
            <a:spcAft>
              <a:spcPct val="20000"/>
            </a:spcAft>
            <a:buFont typeface="+mj-lt"/>
            <a:buAutoNum type="alphaLcPeriod"/>
          </a:pPr>
          <a:r>
            <a:rPr lang="en-US" sz="1600" kern="1200" dirty="0"/>
            <a:t>FMC and DaVita do not report HCP Influenza Vaccination Summary data to NHSN – As this was a previous QIP measure and was previously tracked, do you still have a mechanism to share this data?</a:t>
          </a:r>
        </a:p>
        <a:p>
          <a:pPr marL="171450" lvl="1" indent="-171450" algn="l" defTabSz="711200">
            <a:lnSpc>
              <a:spcPct val="90000"/>
            </a:lnSpc>
            <a:spcBef>
              <a:spcPct val="0"/>
            </a:spcBef>
            <a:spcAft>
              <a:spcPct val="20000"/>
            </a:spcAft>
            <a:buFont typeface="+mj-lt"/>
            <a:buAutoNum type="alphaLcPeriod"/>
          </a:pPr>
          <a:r>
            <a:rPr lang="en-US" sz="1600" kern="1200" dirty="0"/>
            <a:t>This was removed as a QIP measure because it was topped out – This is an administration priority across many care settings in CMS.</a:t>
          </a:r>
        </a:p>
        <a:p>
          <a:pPr marL="171450" lvl="1" indent="-171450" algn="l" defTabSz="711200">
            <a:lnSpc>
              <a:spcPct val="90000"/>
            </a:lnSpc>
            <a:spcBef>
              <a:spcPct val="0"/>
            </a:spcBef>
            <a:spcAft>
              <a:spcPct val="20000"/>
            </a:spcAft>
            <a:buFont typeface="+mj-lt"/>
            <a:buAutoNum type="alphaLcPeriod"/>
          </a:pPr>
          <a:r>
            <a:rPr lang="en-US" sz="1600" kern="1200" dirty="0"/>
            <a:t>Is CMS adding NHSN reporting requirements to all providers? All dialysis facilities will need to report vaccination data.</a:t>
          </a:r>
        </a:p>
      </dsp:txBody>
      <dsp:txXfrm>
        <a:off x="0" y="889855"/>
        <a:ext cx="10972800" cy="1521450"/>
      </dsp:txXfrm>
    </dsp:sp>
    <dsp:sp modelId="{8BECA44C-529D-43E7-902C-7BD7317329CB}">
      <dsp:nvSpPr>
        <dsp:cNvPr id="0" name=""/>
        <dsp:cNvSpPr/>
      </dsp:nvSpPr>
      <dsp:spPr>
        <a:xfrm>
          <a:off x="0" y="2411305"/>
          <a:ext cx="10972800" cy="834228"/>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Font typeface="+mj-lt"/>
            <a:buNone/>
          </a:pPr>
          <a:r>
            <a:rPr lang="en-US" sz="2100" kern="1200"/>
            <a:t>COVID-19 Vaccination project</a:t>
          </a:r>
        </a:p>
      </dsp:txBody>
      <dsp:txXfrm>
        <a:off x="40724" y="2452029"/>
        <a:ext cx="10891352" cy="752780"/>
      </dsp:txXfrm>
    </dsp:sp>
    <dsp:sp modelId="{3D5DCDC3-5C9F-43BF-BDD2-24E18BE06868}">
      <dsp:nvSpPr>
        <dsp:cNvPr id="0" name=""/>
        <dsp:cNvSpPr/>
      </dsp:nvSpPr>
      <dsp:spPr>
        <a:xfrm>
          <a:off x="0" y="3245533"/>
          <a:ext cx="10972800" cy="782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26670" rIns="149352" bIns="26670" numCol="1" spcCol="1270" anchor="t" anchorCtr="0">
          <a:noAutofit/>
        </a:bodyPr>
        <a:lstStyle/>
        <a:p>
          <a:pPr marL="171450" lvl="1" indent="-171450" algn="l" defTabSz="711200">
            <a:lnSpc>
              <a:spcPct val="90000"/>
            </a:lnSpc>
            <a:spcBef>
              <a:spcPct val="0"/>
            </a:spcBef>
            <a:spcAft>
              <a:spcPct val="20000"/>
            </a:spcAft>
            <a:buFont typeface="+mj-lt"/>
            <a:buAutoNum type="alphaLcPeriod"/>
          </a:pPr>
          <a:r>
            <a:rPr lang="en-US" sz="1600" kern="1200" dirty="0"/>
            <a:t>Is this expected to be met in 2021 or what is the Base Period vs Option Period 1? The goal of 80% vaccinated patients is for the base period.</a:t>
          </a:r>
        </a:p>
        <a:p>
          <a:pPr marL="171450" lvl="1" indent="-171450" algn="l" defTabSz="711200">
            <a:lnSpc>
              <a:spcPct val="90000"/>
            </a:lnSpc>
            <a:spcBef>
              <a:spcPct val="0"/>
            </a:spcBef>
            <a:spcAft>
              <a:spcPct val="20000"/>
            </a:spcAft>
            <a:buFont typeface="+mj-lt"/>
            <a:buAutoNum type="alphaLcPeriod"/>
          </a:pPr>
          <a:r>
            <a:rPr lang="en-US" sz="1600" kern="1200" dirty="0"/>
            <a:t>What is the data source as this data isn’t reported to EQRS but it’s listed as the source used? We will review. </a:t>
          </a:r>
        </a:p>
      </dsp:txBody>
      <dsp:txXfrm>
        <a:off x="0" y="3245533"/>
        <a:ext cx="10972800" cy="782460"/>
      </dsp:txXfrm>
    </dsp:sp>
    <dsp:sp modelId="{906FB349-FB45-4BED-A7AF-8BD697334E00}">
      <dsp:nvSpPr>
        <dsp:cNvPr id="0" name=""/>
        <dsp:cNvSpPr/>
      </dsp:nvSpPr>
      <dsp:spPr>
        <a:xfrm>
          <a:off x="0" y="4027993"/>
          <a:ext cx="10972800" cy="834228"/>
        </a:xfrm>
        <a:prstGeom prst="roundRect">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Font typeface="+mj-lt"/>
            <a:buNone/>
          </a:pPr>
          <a:r>
            <a:rPr lang="en-US" sz="2100" kern="1200" dirty="0"/>
            <a:t>How to prioritize transitioning EQRS from a data repository to a system that drives quality improvement?</a:t>
          </a:r>
        </a:p>
      </dsp:txBody>
      <dsp:txXfrm>
        <a:off x="40724" y="4068717"/>
        <a:ext cx="10891352" cy="752780"/>
      </dsp:txXfrm>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C7CDC3-443B-4B23-BA33-1C20AEE2D8CD}" type="datetimeFigureOut">
              <a:rPr lang="en-US" smtClean="0"/>
              <a:t>7/29/2021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F6A3C-D719-44F2-9178-AC4F1E60BC21}" type="slidenum">
              <a:rPr lang="en-US" smtClean="0"/>
              <a:t>‹#›</a:t>
            </a:fld>
            <a:endParaRPr lang="en-US"/>
          </a:p>
        </p:txBody>
      </p:sp>
    </p:spTree>
    <p:extLst>
      <p:ext uri="{BB962C8B-B14F-4D97-AF65-F5344CB8AC3E}">
        <p14:creationId xmlns:p14="http://schemas.microsoft.com/office/powerpoint/2010/main" val="3331861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2606"/>
            <a:ext cx="5486400" cy="4114800"/>
          </a:xfrm>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898A01-842B-0042-9AB7-55364486B92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5099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898A01-842B-0042-9AB7-55364486B92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0472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 15 Epics/Themes (from 07/7/21 SMT meeting)</a:t>
            </a:r>
          </a:p>
          <a:p>
            <a:pPr marL="171450" indent="-171450">
              <a:buFont typeface="Arial" panose="020B0604020202020204" pitchFamily="34" charset="0"/>
              <a:buChar char="•"/>
            </a:pPr>
            <a:r>
              <a:rPr lang="en-US" dirty="0"/>
              <a:t>Design/Build ESRD Patient Repository</a:t>
            </a:r>
          </a:p>
          <a:p>
            <a:pPr marL="171450" indent="-171450">
              <a:buFont typeface="Arial" panose="020B0604020202020204" pitchFamily="34" charset="0"/>
              <a:buChar char="•"/>
            </a:pPr>
            <a:r>
              <a:rPr lang="en-US" dirty="0"/>
              <a:t>QIP PY 2022 Preparation</a:t>
            </a:r>
          </a:p>
          <a:p>
            <a:pPr marL="171450" indent="-171450">
              <a:buFont typeface="Arial" panose="020B0604020202020204" pitchFamily="34" charset="0"/>
              <a:buChar char="•"/>
            </a:pPr>
            <a:r>
              <a:rPr lang="en-US" dirty="0"/>
              <a:t>Updates to </a:t>
            </a:r>
            <a:r>
              <a:rPr lang="en-US" dirty="0" err="1"/>
              <a:t>iQIIG</a:t>
            </a:r>
            <a:r>
              <a:rPr lang="en-US" dirty="0"/>
              <a:t> Contract Work</a:t>
            </a:r>
          </a:p>
          <a:p>
            <a:pPr marL="171450" indent="-171450">
              <a:buFont typeface="Arial" panose="020B0604020202020204" pitchFamily="34" charset="0"/>
              <a:buChar char="•"/>
            </a:pPr>
            <a:r>
              <a:rPr lang="en-US" dirty="0"/>
              <a:t>Ongoing DevOps Improvements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898A01-842B-0042-9AB7-55364486B92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79573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Enhancement: Auto Accept &amp; Update EDB Identifiers </a:t>
            </a:r>
          </a:p>
          <a:p>
            <a:r>
              <a:rPr lang="en-US" dirty="0"/>
              <a:t>	Functionality that will ensure that EQRS patient data is auto populated with EDB data. For example, If EDB knows about a Death Date, it should populate the death date in EQRS and close down any open admissions. Additionally, if an EQRS record only has an MBI and no SSN or HICN and matches to the EDB record, missing identifiers should be populated in EQRS with the EDB values. This should be true for any missing values. Consideration could also be given to overwriting existing identifiers that do not align with EDB values. E.g. if a Patient first name is Harry in EQRS but is Henry in EDB, what should EQRS auto population do? </a:t>
            </a:r>
          </a:p>
          <a:p>
            <a:endParaRPr lang="en-US" dirty="0"/>
          </a:p>
          <a:p>
            <a:pPr marL="171450" indent="-171450">
              <a:buFont typeface="Arial" panose="020B0604020202020204" pitchFamily="34" charset="0"/>
              <a:buChar char="•"/>
            </a:pPr>
            <a:r>
              <a:rPr lang="en-US" dirty="0"/>
              <a:t>Enhancement: First admission should be New to ESRD </a:t>
            </a:r>
          </a:p>
          <a:p>
            <a:r>
              <a:rPr lang="en-US" dirty="0"/>
              <a:t>	ESRD Patient Admissions track where a patient is located in EQRS. When a patient begins dialysis the first admission reason should be 'New to ESRD'. This feature clean up any data where the patient does not have 'New to ESRD' as the first admission reason.</a:t>
            </a:r>
          </a:p>
          <a:p>
            <a:endParaRPr lang="en-US" dirty="0"/>
          </a:p>
          <a:p>
            <a:pPr marL="171450" indent="-171450">
              <a:buFont typeface="Arial" panose="020B0604020202020204" pitchFamily="34" charset="0"/>
              <a:buChar char="•"/>
            </a:pPr>
            <a:r>
              <a:rPr lang="en-US" dirty="0"/>
              <a:t>Enabler: Enhance Form 2728</a:t>
            </a:r>
          </a:p>
          <a:p>
            <a:r>
              <a:rPr lang="en-US" dirty="0"/>
              <a:t>	 For example, dashboard users are asked to submit a 2728 form due to changes to existing admit/discharge records,.  When users click the dashboard item to add the form in current CW, the form is either already submitted or CW does not actually expect a form and does not prompt to add. Example ServiceNow incident is INC0133511. </a:t>
            </a:r>
          </a:p>
          <a:p>
            <a:endParaRPr lang="en-US" dirty="0"/>
          </a:p>
          <a:p>
            <a:r>
              <a:rPr lang="en-US" dirty="0"/>
              <a:t>Note: This is a request from CDDS and CMS based on takeaways from the Data Cleanup work-group.</a:t>
            </a:r>
          </a:p>
          <a:p>
            <a:endParaRPr lang="en-US" dirty="0"/>
          </a:p>
          <a:p>
            <a:pPr marL="171450" indent="-171450">
              <a:buFont typeface="Arial" panose="020B0604020202020204" pitchFamily="34" charset="0"/>
              <a:buChar char="•"/>
            </a:pPr>
            <a:r>
              <a:rPr lang="en-US" dirty="0"/>
              <a:t>Enabler: Design/Build an ESRD Patient Repository within the ESRD Patient Registry (Umbrella Feature) </a:t>
            </a:r>
          </a:p>
          <a:p>
            <a:r>
              <a:rPr lang="en-US" dirty="0"/>
              <a:t>	Give CMS, EDI, ESRD Network and facility users and stakeholders in the ESRD Patient Registry the confidence level needed to move forward in various industry and program initiatives. Ensure that the source of truth for ESRD patients creates a defined set of fields, algorithms, and system processes that support the patient repository needs and those fields support the ESRD Patient Registry.</a:t>
            </a:r>
          </a:p>
          <a:p>
            <a:endParaRPr lang="en-US" dirty="0"/>
          </a:p>
          <a:p>
            <a:endParaRPr lang="en-US" dirty="0"/>
          </a:p>
          <a:p>
            <a:endParaRPr lang="en-US" dirty="0"/>
          </a:p>
          <a:p>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284F6A3C-D719-44F2-9178-AC4F1E60BC21}" type="slidenum">
              <a:rPr lang="en-US" smtClean="0"/>
              <a:t>4</a:t>
            </a:fld>
            <a:endParaRPr lang="en-US"/>
          </a:p>
        </p:txBody>
      </p:sp>
    </p:spTree>
    <p:extLst>
      <p:ext uri="{BB962C8B-B14F-4D97-AF65-F5344CB8AC3E}">
        <p14:creationId xmlns:p14="http://schemas.microsoft.com/office/powerpoint/2010/main" val="4062565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Pneumococcal Vaccination Data (</a:t>
            </a:r>
            <a:r>
              <a:rPr lang="en-US" dirty="0" err="1"/>
              <a:t>iQIIG</a:t>
            </a:r>
            <a:r>
              <a:rPr lang="en-US" dirty="0"/>
              <a:t>) </a:t>
            </a:r>
          </a:p>
          <a:p>
            <a:r>
              <a:rPr lang="en-US" dirty="0"/>
              <a:t>	There will be vaccinations for Pneumococcal illness and the administration should be able to see how many of these patients are getting these vaccinations.</a:t>
            </a:r>
          </a:p>
          <a:p>
            <a:pPr marL="171450" indent="-171450">
              <a:buFont typeface="Arial" panose="020B0604020202020204" pitchFamily="34" charset="0"/>
              <a:buChar char="•"/>
            </a:pPr>
            <a:r>
              <a:rPr lang="en-US" dirty="0"/>
              <a:t>Telemedicine Usage</a:t>
            </a:r>
          </a:p>
          <a:p>
            <a:pPr marL="457200" lvl="1" indent="0">
              <a:buFont typeface="Arial" panose="020B0604020202020204" pitchFamily="34" charset="0"/>
              <a:buNone/>
            </a:pPr>
            <a:r>
              <a:rPr lang="en-US" dirty="0"/>
              <a:t>To support the use of telemedicine to connect dialysis patients to services through internet or telephonic means; thus providing the ability to receive assessment, diagnosis, and care remotely.</a:t>
            </a:r>
          </a:p>
          <a:p>
            <a:pPr marL="171450" lvl="0" indent="-171450">
              <a:buFont typeface="Arial" panose="020B0604020202020204" pitchFamily="34" charset="0"/>
              <a:buChar char="•"/>
            </a:pPr>
            <a:r>
              <a:rPr lang="en-US" dirty="0"/>
              <a:t>Nursing Home Identifier </a:t>
            </a:r>
          </a:p>
          <a:p>
            <a:pPr marL="628650" lvl="1" indent="-171450">
              <a:buFont typeface="Arial" panose="020B0604020202020204" pitchFamily="34" charset="0"/>
              <a:buChar char="•"/>
            </a:pPr>
            <a:r>
              <a:rPr lang="en-US" dirty="0"/>
              <a:t>Dialysis in nursing homes in growing at a rapid rate and we don't have good visibility into where that is occurring or how well. There needs to be the ability to identify these types of patients in EQRS. If patient becomes acute later then they will be dropped from EQRS.</a:t>
            </a:r>
          </a:p>
          <a:p>
            <a:pPr marL="171450" lvl="0" indent="-171450">
              <a:buFont typeface="Arial" panose="020B0604020202020204" pitchFamily="34" charset="0"/>
              <a:buChar char="•"/>
            </a:pPr>
            <a:r>
              <a:rPr lang="en-US" dirty="0"/>
              <a:t>Identify &amp; Visually Display Depressed Patients</a:t>
            </a:r>
          </a:p>
          <a:p>
            <a:pPr marL="628650" lvl="1" indent="-171450">
              <a:buFont typeface="Arial" panose="020B0604020202020204" pitchFamily="34" charset="0"/>
              <a:buChar char="•"/>
            </a:pPr>
            <a:r>
              <a:rPr lang="en-US" dirty="0"/>
              <a:t>To provide facilities and networks with a monthly report that contains statistics for patients who have had Depression Screening and qualify as depressed. Patients identified as depressed will receive the resources and support that they need.</a:t>
            </a:r>
          </a:p>
          <a:p>
            <a:pPr marL="171450" lvl="0" indent="-171450">
              <a:buFont typeface="Arial" panose="020B0604020202020204" pitchFamily="34" charset="0"/>
              <a:buChar char="•"/>
            </a:pPr>
            <a:r>
              <a:rPr lang="en-US" dirty="0"/>
              <a:t>Additional Kt/V Methods for Clinical Adequacy Values </a:t>
            </a:r>
          </a:p>
          <a:p>
            <a:pPr marL="628650" lvl="1" indent="-171450">
              <a:buFont typeface="Arial" panose="020B0604020202020204" pitchFamily="34" charset="0"/>
              <a:buChar char="•"/>
            </a:pPr>
            <a:r>
              <a:rPr lang="en-US" dirty="0"/>
              <a:t>Currently there exist 2 Kt/V Methods for Hemodialysis (UKM and </a:t>
            </a:r>
            <a:r>
              <a:rPr lang="en-US" dirty="0" err="1"/>
              <a:t>Daugirdas</a:t>
            </a:r>
            <a:r>
              <a:rPr lang="en-US" dirty="0"/>
              <a:t> II). One additional method is needed which is the “Standard” method. Provides ESRD Facilities the ability to select/enter all applicable methods for calculating Hemodialysis Kt/V in support of UFR measure.</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171450" indent="-171450">
              <a:buFont typeface="Arial" panose="020B0604020202020204" pitchFamily="34" charset="0"/>
              <a:buChar cha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84F6A3C-D719-44F2-9178-AC4F1E60BC21}" type="slidenum">
              <a:rPr lang="en-US" smtClean="0"/>
              <a:t>5</a:t>
            </a:fld>
            <a:endParaRPr lang="en-US"/>
          </a:p>
        </p:txBody>
      </p:sp>
    </p:spTree>
    <p:extLst>
      <p:ext uri="{BB962C8B-B14F-4D97-AF65-F5344CB8AC3E}">
        <p14:creationId xmlns:p14="http://schemas.microsoft.com/office/powerpoint/2010/main" val="2578854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Pneumococcal Vaccination Data (</a:t>
            </a:r>
            <a:r>
              <a:rPr lang="en-US" dirty="0" err="1"/>
              <a:t>iQIIG</a:t>
            </a:r>
            <a:r>
              <a:rPr lang="en-US" dirty="0"/>
              <a:t>) </a:t>
            </a:r>
          </a:p>
          <a:p>
            <a:r>
              <a:rPr lang="en-US" dirty="0"/>
              <a:t>	There will be vaccinations for Pneumococcal illness and the administration should be able to see how many of these patients are getting these vaccinations.</a:t>
            </a:r>
          </a:p>
          <a:p>
            <a:pPr marL="171450" indent="-171450">
              <a:buFont typeface="Arial" panose="020B0604020202020204" pitchFamily="34" charset="0"/>
              <a:buChar char="•"/>
            </a:pPr>
            <a:r>
              <a:rPr lang="en-US" dirty="0"/>
              <a:t>Telemedicine Usage</a:t>
            </a:r>
          </a:p>
          <a:p>
            <a:pPr marL="457200" lvl="1" indent="0">
              <a:buFont typeface="Arial" panose="020B0604020202020204" pitchFamily="34" charset="0"/>
              <a:buNone/>
            </a:pPr>
            <a:r>
              <a:rPr lang="en-US" dirty="0"/>
              <a:t>To support the use of telemedicine to connect dialysis patients to services through internet or telephonic means; thus providing the ability to receive assessment, diagnosis, and care remotely.</a:t>
            </a:r>
          </a:p>
          <a:p>
            <a:pPr marL="171450" lvl="0" indent="-171450">
              <a:buFont typeface="Arial" panose="020B0604020202020204" pitchFamily="34" charset="0"/>
              <a:buChar char="•"/>
            </a:pPr>
            <a:r>
              <a:rPr lang="en-US" dirty="0"/>
              <a:t>Nursing Home Identifier </a:t>
            </a:r>
          </a:p>
          <a:p>
            <a:pPr marL="628650" lvl="1" indent="-171450">
              <a:buFont typeface="Arial" panose="020B0604020202020204" pitchFamily="34" charset="0"/>
              <a:buChar char="•"/>
            </a:pPr>
            <a:r>
              <a:rPr lang="en-US" dirty="0"/>
              <a:t>Dialysis in nursing homes in growing at a rapid rate and we don't have good visibility into where that is occurring or how well. There needs to be the ability to identify these types of patients in EQRS. If patient becomes acute later then they will be dropped from EQRS.</a:t>
            </a:r>
          </a:p>
          <a:p>
            <a:pPr marL="171450" lvl="0" indent="-171450">
              <a:buFont typeface="Arial" panose="020B0604020202020204" pitchFamily="34" charset="0"/>
              <a:buChar char="•"/>
            </a:pPr>
            <a:r>
              <a:rPr lang="en-US" dirty="0"/>
              <a:t>Identify &amp; Visually Display Depressed Patients</a:t>
            </a:r>
          </a:p>
          <a:p>
            <a:pPr marL="628650" lvl="1" indent="-171450">
              <a:buFont typeface="Arial" panose="020B0604020202020204" pitchFamily="34" charset="0"/>
              <a:buChar char="•"/>
            </a:pPr>
            <a:r>
              <a:rPr lang="en-US" dirty="0"/>
              <a:t>To provide facilities and networks with a monthly report that contains statistics for patients who have had Depression Screening and qualify as depressed. Patients identified as depressed will receive the resources and support that they need.</a:t>
            </a:r>
          </a:p>
          <a:p>
            <a:pPr marL="171450" lvl="0" indent="-171450">
              <a:buFont typeface="Arial" panose="020B0604020202020204" pitchFamily="34" charset="0"/>
              <a:buChar char="•"/>
            </a:pPr>
            <a:r>
              <a:rPr lang="en-US" dirty="0"/>
              <a:t>Additional Kt/V Methods for Clinical Adequacy Values </a:t>
            </a:r>
          </a:p>
          <a:p>
            <a:pPr marL="628650" lvl="1" indent="-171450">
              <a:buFont typeface="Arial" panose="020B0604020202020204" pitchFamily="34" charset="0"/>
              <a:buChar char="•"/>
            </a:pPr>
            <a:r>
              <a:rPr lang="en-US" dirty="0"/>
              <a:t>Currently there exist 2 Kt/V Methods for Hemodialysis (UKM and </a:t>
            </a:r>
            <a:r>
              <a:rPr lang="en-US" dirty="0" err="1"/>
              <a:t>Daugirdas</a:t>
            </a:r>
            <a:r>
              <a:rPr lang="en-US" dirty="0"/>
              <a:t> II). One additional method is needed which is the “Standard” method. Provides ESRD Facilities the ability to select/enter all applicable methods for calculating Hemodialysis Kt/V in support of UFR measure.</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171450" indent="-171450">
              <a:buFont typeface="Arial" panose="020B0604020202020204" pitchFamily="34" charset="0"/>
              <a:buChar cha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84F6A3C-D719-44F2-9178-AC4F1E60BC21}" type="slidenum">
              <a:rPr lang="en-US" smtClean="0"/>
              <a:t>6</a:t>
            </a:fld>
            <a:endParaRPr lang="en-US"/>
          </a:p>
        </p:txBody>
      </p:sp>
    </p:spTree>
    <p:extLst>
      <p:ext uri="{BB962C8B-B14F-4D97-AF65-F5344CB8AC3E}">
        <p14:creationId xmlns:p14="http://schemas.microsoft.com/office/powerpoint/2010/main" val="3481642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Pneumococcal Vaccination Data (</a:t>
            </a:r>
            <a:r>
              <a:rPr lang="en-US" dirty="0" err="1"/>
              <a:t>iQIIG</a:t>
            </a:r>
            <a:r>
              <a:rPr lang="en-US" dirty="0"/>
              <a:t>) </a:t>
            </a:r>
          </a:p>
          <a:p>
            <a:r>
              <a:rPr lang="en-US" dirty="0"/>
              <a:t>	There will be vaccinations for Pneumococcal illness and the administration should be able to see how many of these patients are getting these vaccinations.</a:t>
            </a:r>
          </a:p>
          <a:p>
            <a:pPr marL="171450" indent="-171450">
              <a:buFont typeface="Arial" panose="020B0604020202020204" pitchFamily="34" charset="0"/>
              <a:buChar char="•"/>
            </a:pPr>
            <a:r>
              <a:rPr lang="en-US" dirty="0"/>
              <a:t>Telemedicine Usage</a:t>
            </a:r>
          </a:p>
          <a:p>
            <a:pPr marL="457200" lvl="1" indent="0">
              <a:buFont typeface="Arial" panose="020B0604020202020204" pitchFamily="34" charset="0"/>
              <a:buNone/>
            </a:pPr>
            <a:r>
              <a:rPr lang="en-US" dirty="0"/>
              <a:t>To support the use of telemedicine to connect dialysis patients to services through internet or telephonic means; thus providing the ability to receive assessment, diagnosis, and care remotely.</a:t>
            </a:r>
          </a:p>
          <a:p>
            <a:pPr marL="171450" lvl="0" indent="-171450">
              <a:buFont typeface="Arial" panose="020B0604020202020204" pitchFamily="34" charset="0"/>
              <a:buChar char="•"/>
            </a:pPr>
            <a:r>
              <a:rPr lang="en-US" dirty="0"/>
              <a:t>Nursing Home Identifier </a:t>
            </a:r>
          </a:p>
          <a:p>
            <a:pPr marL="628650" lvl="1" indent="-171450">
              <a:buFont typeface="Arial" panose="020B0604020202020204" pitchFamily="34" charset="0"/>
              <a:buChar char="•"/>
            </a:pPr>
            <a:r>
              <a:rPr lang="en-US" dirty="0"/>
              <a:t>Dialysis in nursing homes in growing at a rapid rate and we don't have good visibility into where that is occurring or how well. There needs to be the ability to identify these types of patients in EQRS. If patient becomes acute later then they will be dropped from EQRS.</a:t>
            </a:r>
          </a:p>
          <a:p>
            <a:pPr marL="171450" lvl="0" indent="-171450">
              <a:buFont typeface="Arial" panose="020B0604020202020204" pitchFamily="34" charset="0"/>
              <a:buChar char="•"/>
            </a:pPr>
            <a:r>
              <a:rPr lang="en-US" dirty="0"/>
              <a:t>Identify &amp; Visually Display Depressed Patients</a:t>
            </a:r>
          </a:p>
          <a:p>
            <a:pPr marL="628650" lvl="1" indent="-171450">
              <a:buFont typeface="Arial" panose="020B0604020202020204" pitchFamily="34" charset="0"/>
              <a:buChar char="•"/>
            </a:pPr>
            <a:r>
              <a:rPr lang="en-US" dirty="0"/>
              <a:t>To provide facilities and networks with a monthly report that contains statistics for patients who have had Depression Screening and qualify as depressed. Patients identified as depressed will receive the resources and support that they need.</a:t>
            </a:r>
          </a:p>
          <a:p>
            <a:pPr marL="171450" lvl="0" indent="-171450">
              <a:buFont typeface="Arial" panose="020B0604020202020204" pitchFamily="34" charset="0"/>
              <a:buChar char="•"/>
            </a:pPr>
            <a:r>
              <a:rPr lang="en-US" dirty="0"/>
              <a:t>Additional Kt/V Methods for Clinical Adequacy Values </a:t>
            </a:r>
          </a:p>
          <a:p>
            <a:pPr marL="628650" lvl="1" indent="-171450">
              <a:buFont typeface="Arial" panose="020B0604020202020204" pitchFamily="34" charset="0"/>
              <a:buChar char="•"/>
            </a:pPr>
            <a:r>
              <a:rPr lang="en-US" dirty="0"/>
              <a:t>Currently there exist 2 Kt/V Methods for Hemodialysis (UKM and </a:t>
            </a:r>
            <a:r>
              <a:rPr lang="en-US" dirty="0" err="1"/>
              <a:t>Daugirdas</a:t>
            </a:r>
            <a:r>
              <a:rPr lang="en-US" dirty="0"/>
              <a:t> II). One additional method is needed which is the “Standard” method. Provides ESRD Facilities the ability to select/enter all applicable methods for calculating Hemodialysis Kt/V in support of UFR measure.</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171450" indent="-171450">
              <a:buFont typeface="Arial" panose="020B0604020202020204" pitchFamily="34" charset="0"/>
              <a:buChar cha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84F6A3C-D719-44F2-9178-AC4F1E60BC21}" type="slidenum">
              <a:rPr lang="en-US" smtClean="0"/>
              <a:t>7</a:t>
            </a:fld>
            <a:endParaRPr lang="en-US"/>
          </a:p>
        </p:txBody>
      </p:sp>
    </p:spTree>
    <p:extLst>
      <p:ext uri="{BB962C8B-B14F-4D97-AF65-F5344CB8AC3E}">
        <p14:creationId xmlns:p14="http://schemas.microsoft.com/office/powerpoint/2010/main" val="1556364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F6A3C-D719-44F2-9178-AC4F1E60BC21}" type="slidenum">
              <a:rPr lang="en-US" smtClean="0"/>
              <a:t>8</a:t>
            </a:fld>
            <a:endParaRPr lang="en-US"/>
          </a:p>
        </p:txBody>
      </p:sp>
    </p:spTree>
    <p:extLst>
      <p:ext uri="{BB962C8B-B14F-4D97-AF65-F5344CB8AC3E}">
        <p14:creationId xmlns:p14="http://schemas.microsoft.com/office/powerpoint/2010/main" val="26201022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576" y="2438400"/>
            <a:ext cx="7010400" cy="4435856"/>
          </a:xfrm>
          <a:prstGeom prst="rect">
            <a:avLst/>
          </a:prstGeom>
          <a:noFill/>
          <a:ln w="9525">
            <a:noFill/>
            <a:miter lim="800000"/>
            <a:headEnd/>
            <a:tailEnd/>
          </a:ln>
          <a:effectLst/>
        </p:spPr>
      </p:pic>
      <p:sp>
        <p:nvSpPr>
          <p:cNvPr id="13" name="TextBox 12"/>
          <p:cNvSpPr txBox="1"/>
          <p:nvPr/>
        </p:nvSpPr>
        <p:spPr>
          <a:xfrm>
            <a:off x="-2224195" y="4928188"/>
            <a:ext cx="184731" cy="369332"/>
          </a:xfrm>
          <a:prstGeom prst="rect">
            <a:avLst/>
          </a:prstGeom>
          <a:noFill/>
        </p:spPr>
        <p:txBody>
          <a:bodyPr wrap="none" rtlCol="0">
            <a:spAutoFit/>
          </a:bodyPr>
          <a:lstStyle/>
          <a:p>
            <a:endParaRPr lang="en-US" sz="1800" dirty="0"/>
          </a:p>
        </p:txBody>
      </p:sp>
      <p:sp>
        <p:nvSpPr>
          <p:cNvPr id="8" name="Text Placeholder 2"/>
          <p:cNvSpPr>
            <a:spLocks noGrp="1"/>
          </p:cNvSpPr>
          <p:nvPr>
            <p:ph type="body" sz="quarter" idx="10" hasCustomPrompt="1"/>
          </p:nvPr>
        </p:nvSpPr>
        <p:spPr>
          <a:xfrm>
            <a:off x="7924800" y="3048000"/>
            <a:ext cx="3962400" cy="914400"/>
          </a:xfrm>
        </p:spPr>
        <p:txBody>
          <a:bodyPr>
            <a:normAutofit/>
          </a:bodyPr>
          <a:lstStyle>
            <a:lvl1pPr marL="0" indent="0" algn="l">
              <a:buNone/>
              <a:defRPr sz="2400" b="1" i="1">
                <a:solidFill>
                  <a:srgbClr val="084A9C"/>
                </a:solidFill>
              </a:defRPr>
            </a:lvl1pPr>
          </a:lstStyle>
          <a:p>
            <a:pPr algn="l"/>
            <a:r>
              <a:rPr lang="en-US" sz="2400" b="1" i="1">
                <a:solidFill>
                  <a:srgbClr val="084A9C"/>
                </a:solidFill>
              </a:rPr>
              <a:t>Subtitle</a:t>
            </a:r>
          </a:p>
          <a:p>
            <a:pPr algn="l"/>
            <a:endParaRPr lang="en-US" sz="2800" b="0" i="1">
              <a:solidFill>
                <a:srgbClr val="084A9C"/>
              </a:solidFill>
            </a:endParaRPr>
          </a:p>
        </p:txBody>
      </p:sp>
      <p:sp>
        <p:nvSpPr>
          <p:cNvPr id="9" name="Text Placeholder 2"/>
          <p:cNvSpPr>
            <a:spLocks noGrp="1"/>
          </p:cNvSpPr>
          <p:nvPr>
            <p:ph type="body" sz="quarter" idx="11" hasCustomPrompt="1"/>
          </p:nvPr>
        </p:nvSpPr>
        <p:spPr>
          <a:xfrm>
            <a:off x="7924800" y="4267200"/>
            <a:ext cx="3962400" cy="838200"/>
          </a:xfrm>
        </p:spPr>
        <p:txBody>
          <a:bodyPr>
            <a:normAutofit/>
          </a:bodyPr>
          <a:lstStyle>
            <a:lvl1pPr marL="0" indent="0" algn="l">
              <a:buNone/>
              <a:defRPr sz="2400" b="1" i="1">
                <a:solidFill>
                  <a:srgbClr val="084A9C"/>
                </a:solidFill>
              </a:defRPr>
            </a:lvl1pPr>
          </a:lstStyle>
          <a:p>
            <a:pPr algn="l"/>
            <a:r>
              <a:rPr lang="en-US" sz="2400" b="0" i="1">
                <a:solidFill>
                  <a:srgbClr val="084A9C"/>
                </a:solidFill>
              </a:rPr>
              <a:t>Presenter/Date</a:t>
            </a:r>
            <a:endParaRPr lang="en-US" sz="2800" b="0" i="1">
              <a:solidFill>
                <a:srgbClr val="084A9C"/>
              </a:solidFill>
            </a:endParaRPr>
          </a:p>
        </p:txBody>
      </p:sp>
      <p:sp>
        <p:nvSpPr>
          <p:cNvPr id="14" name="TextBox 13"/>
          <p:cNvSpPr txBox="1"/>
          <p:nvPr userDrawn="1"/>
        </p:nvSpPr>
        <p:spPr>
          <a:xfrm>
            <a:off x="-2224195" y="4928188"/>
            <a:ext cx="184731" cy="369332"/>
          </a:xfrm>
          <a:prstGeom prst="rect">
            <a:avLst/>
          </a:prstGeom>
          <a:noFill/>
        </p:spPr>
        <p:txBody>
          <a:bodyPr wrap="none" rtlCol="0">
            <a:spAutoFit/>
          </a:bodyPr>
          <a:lstStyle/>
          <a:p>
            <a:endParaRPr lang="en-US" sz="1800"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3201" y="228600"/>
            <a:ext cx="3536433" cy="914400"/>
          </a:xfrm>
          <a:prstGeom prst="rect">
            <a:avLst/>
          </a:prstGeom>
        </p:spPr>
      </p:pic>
      <p:sp>
        <p:nvSpPr>
          <p:cNvPr id="10" name="Slide Number Placeholder 6"/>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grpSp>
        <p:nvGrpSpPr>
          <p:cNvPr id="11" name="Group 10"/>
          <p:cNvGrpSpPr/>
          <p:nvPr userDrawn="1"/>
        </p:nvGrpSpPr>
        <p:grpSpPr>
          <a:xfrm>
            <a:off x="-45154" y="1303866"/>
            <a:ext cx="12282311" cy="13207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18" name="Title 9"/>
          <p:cNvSpPr>
            <a:spLocks noGrp="1"/>
          </p:cNvSpPr>
          <p:nvPr>
            <p:ph type="title"/>
          </p:nvPr>
        </p:nvSpPr>
        <p:spPr>
          <a:xfrm>
            <a:off x="22577" y="1490133"/>
            <a:ext cx="12192000" cy="83029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257057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24195" y="4928188"/>
            <a:ext cx="184731" cy="369332"/>
          </a:xfrm>
          <a:prstGeom prst="rect">
            <a:avLst/>
          </a:prstGeom>
          <a:noFill/>
        </p:spPr>
        <p:txBody>
          <a:bodyPr wrap="none" rtlCol="0">
            <a:spAutoFit/>
          </a:bodyPr>
          <a:lstStyle/>
          <a:p>
            <a:endParaRPr lang="en-US" sz="1800" dirty="0"/>
          </a:p>
        </p:txBody>
      </p:sp>
      <p:sp>
        <p:nvSpPr>
          <p:cNvPr id="8" name="TextBox 7"/>
          <p:cNvSpPr txBox="1"/>
          <p:nvPr userDrawn="1"/>
        </p:nvSpPr>
        <p:spPr>
          <a:xfrm>
            <a:off x="-2224195" y="4928188"/>
            <a:ext cx="184731" cy="369332"/>
          </a:xfrm>
          <a:prstGeom prst="rect">
            <a:avLst/>
          </a:prstGeom>
          <a:noFill/>
        </p:spPr>
        <p:txBody>
          <a:bodyPr wrap="none" rtlCol="0">
            <a:spAutoFit/>
          </a:bodyPr>
          <a:lstStyle/>
          <a:p>
            <a:endParaRPr lang="en-US" sz="1800" dirty="0"/>
          </a:p>
        </p:txBody>
      </p:sp>
      <p:pic>
        <p:nvPicPr>
          <p:cNvPr id="10" name="Picture 9" descr="The Centers for Medicare and Medicaid logo."/>
          <p:cNvPicPr>
            <a:picLocks noChangeAspect="1"/>
          </p:cNvPicPr>
          <p:nvPr userDrawn="1"/>
        </p:nvPicPr>
        <p:blipFill>
          <a:blip r:embed="rId2" cstate="print"/>
          <a:stretch>
            <a:fillRect/>
          </a:stretch>
        </p:blipFill>
        <p:spPr>
          <a:xfrm>
            <a:off x="101600" y="2550068"/>
            <a:ext cx="11887200" cy="3088732"/>
          </a:xfrm>
          <a:prstGeom prst="rect">
            <a:avLst/>
          </a:prstGeom>
        </p:spPr>
      </p:pic>
      <p:sp>
        <p:nvSpPr>
          <p:cNvPr id="14" name="Text Placeholder 2"/>
          <p:cNvSpPr>
            <a:spLocks noGrp="1"/>
          </p:cNvSpPr>
          <p:nvPr>
            <p:ph type="body" sz="quarter" idx="10" hasCustomPrompt="1"/>
          </p:nvPr>
        </p:nvSpPr>
        <p:spPr>
          <a:xfrm>
            <a:off x="406400" y="2819400"/>
            <a:ext cx="11379200" cy="1752600"/>
          </a:xfrm>
        </p:spPr>
        <p:txBody>
          <a:bodyPr>
            <a:normAutofit/>
          </a:bodyPr>
          <a:lstStyle>
            <a:lvl1pPr marL="0" indent="0" algn="l">
              <a:buNone/>
              <a:defRPr sz="2400" b="1" i="1">
                <a:solidFill>
                  <a:srgbClr val="084A9C"/>
                </a:solidFill>
              </a:defRPr>
            </a:lvl1pPr>
          </a:lstStyle>
          <a:p>
            <a:pPr algn="l"/>
            <a:r>
              <a:rPr lang="en-US" sz="2400" b="1" i="1">
                <a:solidFill>
                  <a:srgbClr val="084A9C"/>
                </a:solidFill>
              </a:rPr>
              <a:t>Subtitle</a:t>
            </a:r>
          </a:p>
          <a:p>
            <a:pPr algn="l"/>
            <a:endParaRPr lang="en-US" sz="2800" b="0" i="1">
              <a:solidFill>
                <a:srgbClr val="084A9C"/>
              </a:solidFill>
            </a:endParaRPr>
          </a:p>
        </p:txBody>
      </p:sp>
      <p:sp>
        <p:nvSpPr>
          <p:cNvPr id="15" name="Text Placeholder 2"/>
          <p:cNvSpPr>
            <a:spLocks noGrp="1"/>
          </p:cNvSpPr>
          <p:nvPr>
            <p:ph type="body" sz="quarter" idx="11" hasCustomPrompt="1"/>
          </p:nvPr>
        </p:nvSpPr>
        <p:spPr>
          <a:xfrm>
            <a:off x="406400" y="4724400"/>
            <a:ext cx="11379200" cy="838200"/>
          </a:xfrm>
        </p:spPr>
        <p:txBody>
          <a:bodyPr>
            <a:normAutofit/>
          </a:bodyPr>
          <a:lstStyle>
            <a:lvl1pPr marL="0" indent="0" algn="l">
              <a:buNone/>
              <a:defRPr sz="2400" b="1" i="1">
                <a:solidFill>
                  <a:srgbClr val="084A9C"/>
                </a:solidFill>
              </a:defRPr>
            </a:lvl1pPr>
          </a:lstStyle>
          <a:p>
            <a:pPr algn="l"/>
            <a:r>
              <a:rPr lang="en-US" sz="2400" b="0" i="1">
                <a:solidFill>
                  <a:srgbClr val="084A9C"/>
                </a:solidFill>
              </a:rPr>
              <a:t>Presenter/Date</a:t>
            </a:r>
            <a:endParaRPr lang="en-US" sz="2800" b="0" i="1">
              <a:solidFill>
                <a:srgbClr val="084A9C"/>
              </a:solidFill>
            </a:endParaRPr>
          </a:p>
        </p:txBody>
      </p:sp>
      <p:sp>
        <p:nvSpPr>
          <p:cNvPr id="9" name="Slide Number Placeholder 6"/>
          <p:cNvSpPr txBox="1">
            <a:spLocks/>
          </p:cNvSpPr>
          <p:nvPr userDrawn="1"/>
        </p:nvSpPr>
        <p:spPr>
          <a:xfrm>
            <a:off x="8940800" y="65087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1200" smtClean="0"/>
              <a:pPr/>
              <a:t>‹#›</a:t>
            </a:fld>
            <a:endParaRPr lang="en-US" sz="1200" dirty="0"/>
          </a:p>
        </p:txBody>
      </p:sp>
      <p:grpSp>
        <p:nvGrpSpPr>
          <p:cNvPr id="11" name="Group 10"/>
          <p:cNvGrpSpPr/>
          <p:nvPr userDrawn="1"/>
        </p:nvGrpSpPr>
        <p:grpSpPr>
          <a:xfrm>
            <a:off x="-22577" y="2"/>
            <a:ext cx="12282311" cy="14731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18" name="Title 9"/>
          <p:cNvSpPr>
            <a:spLocks noGrp="1"/>
          </p:cNvSpPr>
          <p:nvPr>
            <p:ph type="title"/>
          </p:nvPr>
        </p:nvSpPr>
        <p:spPr>
          <a:xfrm>
            <a:off x="0" y="135468"/>
            <a:ext cx="12192000" cy="100668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707616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24195" y="4928188"/>
            <a:ext cx="184731" cy="369332"/>
          </a:xfrm>
          <a:prstGeom prst="rect">
            <a:avLst/>
          </a:prstGeom>
          <a:noFill/>
        </p:spPr>
        <p:txBody>
          <a:bodyPr wrap="none" rtlCol="0">
            <a:spAutoFit/>
          </a:bodyPr>
          <a:lstStyle/>
          <a:p>
            <a:endParaRPr lang="en-US" sz="1800" dirty="0"/>
          </a:p>
        </p:txBody>
      </p:sp>
      <p:sp>
        <p:nvSpPr>
          <p:cNvPr id="7" name="Text Placeholder 2"/>
          <p:cNvSpPr>
            <a:spLocks noGrp="1"/>
          </p:cNvSpPr>
          <p:nvPr>
            <p:ph type="body" sz="quarter" idx="10" hasCustomPrompt="1"/>
          </p:nvPr>
        </p:nvSpPr>
        <p:spPr>
          <a:xfrm>
            <a:off x="6604000" y="3048000"/>
            <a:ext cx="4368800" cy="914400"/>
          </a:xfrm>
        </p:spPr>
        <p:txBody>
          <a:bodyPr>
            <a:normAutofit/>
          </a:bodyPr>
          <a:lstStyle>
            <a:lvl1pPr marL="0" indent="0" algn="l">
              <a:buNone/>
              <a:defRPr sz="2400" b="1" i="1">
                <a:solidFill>
                  <a:srgbClr val="084A9C"/>
                </a:solidFill>
              </a:defRPr>
            </a:lvl1pPr>
          </a:lstStyle>
          <a:p>
            <a:pPr algn="l"/>
            <a:r>
              <a:rPr lang="en-US" sz="2400" b="1" i="1">
                <a:solidFill>
                  <a:srgbClr val="084A9C"/>
                </a:solidFill>
              </a:rPr>
              <a:t>Subtitle</a:t>
            </a:r>
          </a:p>
          <a:p>
            <a:pPr algn="l"/>
            <a:endParaRPr lang="en-US" sz="2800" b="0" i="1">
              <a:solidFill>
                <a:srgbClr val="084A9C"/>
              </a:solidFill>
            </a:endParaRPr>
          </a:p>
        </p:txBody>
      </p:sp>
      <p:sp>
        <p:nvSpPr>
          <p:cNvPr id="11" name="Text Placeholder 2"/>
          <p:cNvSpPr>
            <a:spLocks noGrp="1"/>
          </p:cNvSpPr>
          <p:nvPr>
            <p:ph type="body" sz="quarter" idx="11" hasCustomPrompt="1"/>
          </p:nvPr>
        </p:nvSpPr>
        <p:spPr>
          <a:xfrm>
            <a:off x="6604000" y="4191000"/>
            <a:ext cx="4368800" cy="838200"/>
          </a:xfrm>
        </p:spPr>
        <p:txBody>
          <a:bodyPr>
            <a:normAutofit/>
          </a:bodyPr>
          <a:lstStyle>
            <a:lvl1pPr marL="0" indent="0" algn="l">
              <a:buNone/>
              <a:defRPr sz="2400" b="1" i="1">
                <a:solidFill>
                  <a:srgbClr val="084A9C"/>
                </a:solidFill>
              </a:defRPr>
            </a:lvl1pPr>
          </a:lstStyle>
          <a:p>
            <a:pPr algn="l"/>
            <a:r>
              <a:rPr lang="en-US" sz="2400" b="0" i="1">
                <a:solidFill>
                  <a:srgbClr val="084A9C"/>
                </a:solidFill>
              </a:rPr>
              <a:t>Presenter/Date</a:t>
            </a:r>
            <a:endParaRPr lang="en-US" sz="2800" b="0" i="1">
              <a:solidFill>
                <a:srgbClr val="084A9C"/>
              </a:solidFill>
            </a:endParaRPr>
          </a:p>
        </p:txBody>
      </p:sp>
      <p:sp>
        <p:nvSpPr>
          <p:cNvPr id="8" name="TextBox 7"/>
          <p:cNvSpPr txBox="1"/>
          <p:nvPr userDrawn="1"/>
        </p:nvSpPr>
        <p:spPr>
          <a:xfrm>
            <a:off x="-2224195" y="4928188"/>
            <a:ext cx="184731" cy="369332"/>
          </a:xfrm>
          <a:prstGeom prst="rect">
            <a:avLst/>
          </a:prstGeom>
          <a:noFill/>
        </p:spPr>
        <p:txBody>
          <a:bodyPr wrap="none" rtlCol="0">
            <a:spAutoFit/>
          </a:bodyPr>
          <a:lstStyle/>
          <a:p>
            <a:endParaRPr lang="en-US" sz="1800" dirty="0"/>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3201" y="228600"/>
            <a:ext cx="3536433" cy="914400"/>
          </a:xfrm>
          <a:prstGeom prst="rect">
            <a:avLst/>
          </a:prstGeom>
        </p:spPr>
      </p:pic>
      <p:sp>
        <p:nvSpPr>
          <p:cNvPr id="9" name="Slide Number Placeholder 6"/>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grpSp>
        <p:nvGrpSpPr>
          <p:cNvPr id="14" name="Group 13"/>
          <p:cNvGrpSpPr/>
          <p:nvPr userDrawn="1"/>
        </p:nvGrpSpPr>
        <p:grpSpPr>
          <a:xfrm>
            <a:off x="-22577" y="1422400"/>
            <a:ext cx="12282311" cy="1337734"/>
            <a:chOff x="-16933" y="1"/>
            <a:chExt cx="9211733" cy="1015999"/>
          </a:xfrm>
        </p:grpSpPr>
        <p:sp>
          <p:nvSpPr>
            <p:cNvPr id="15" name="Rectangle 1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16" name="Rectangle 1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17" name="Title 9"/>
          <p:cNvSpPr>
            <a:spLocks noGrp="1"/>
          </p:cNvSpPr>
          <p:nvPr>
            <p:ph type="title"/>
          </p:nvPr>
        </p:nvSpPr>
        <p:spPr>
          <a:xfrm>
            <a:off x="0" y="1422401"/>
            <a:ext cx="12192000" cy="1018258"/>
          </a:xfrm>
          <a:noFill/>
          <a:ln>
            <a:noFill/>
          </a:ln>
          <a:effectLst/>
        </p:spPr>
        <p:txBody>
          <a:bodyPr/>
          <a:lstStyle/>
          <a:p>
            <a:r>
              <a:rPr lang="en-US"/>
              <a:t>Click to edit Master title style</a:t>
            </a:r>
          </a:p>
        </p:txBody>
      </p:sp>
    </p:spTree>
    <p:extLst>
      <p:ext uri="{BB962C8B-B14F-4D97-AF65-F5344CB8AC3E}">
        <p14:creationId xmlns:p14="http://schemas.microsoft.com/office/powerpoint/2010/main" val="310318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24195" y="4928188"/>
            <a:ext cx="184731" cy="369332"/>
          </a:xfrm>
          <a:prstGeom prst="rect">
            <a:avLst/>
          </a:prstGeom>
          <a:noFill/>
        </p:spPr>
        <p:txBody>
          <a:bodyPr wrap="none" rtlCol="0">
            <a:spAutoFit/>
          </a:bodyPr>
          <a:lstStyle/>
          <a:p>
            <a:endParaRPr lang="en-US" sz="1800" dirty="0"/>
          </a:p>
        </p:txBody>
      </p:sp>
      <p:sp>
        <p:nvSpPr>
          <p:cNvPr id="14" name="TextBox 13"/>
          <p:cNvSpPr txBox="1"/>
          <p:nvPr userDrawn="1"/>
        </p:nvSpPr>
        <p:spPr>
          <a:xfrm>
            <a:off x="-2224195" y="4928188"/>
            <a:ext cx="184731" cy="369332"/>
          </a:xfrm>
          <a:prstGeom prst="rect">
            <a:avLst/>
          </a:prstGeom>
          <a:noFill/>
        </p:spPr>
        <p:txBody>
          <a:bodyPr wrap="none" rtlCol="0">
            <a:spAutoFit/>
          </a:bodyPr>
          <a:lstStyle/>
          <a:p>
            <a:endParaRPr lang="en-US" sz="1800" dirty="0"/>
          </a:p>
        </p:txBody>
      </p:sp>
      <p:sp>
        <p:nvSpPr>
          <p:cNvPr id="11" name="Content Placeholder 2"/>
          <p:cNvSpPr>
            <a:spLocks noGrp="1"/>
          </p:cNvSpPr>
          <p:nvPr>
            <p:ph idx="1"/>
          </p:nvPr>
        </p:nvSpPr>
        <p:spPr>
          <a:xfrm>
            <a:off x="609600" y="1828801"/>
            <a:ext cx="109728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4" name="Group 23"/>
          <p:cNvGrpSpPr/>
          <p:nvPr userDrawn="1"/>
        </p:nvGrpSpPr>
        <p:grpSpPr>
          <a:xfrm>
            <a:off x="0" y="1442086"/>
            <a:ext cx="12192000" cy="99695"/>
            <a:chOff x="0" y="1472565"/>
            <a:chExt cx="9144000" cy="99695"/>
          </a:xfrm>
        </p:grpSpPr>
        <p:cxnSp>
          <p:nvCxnSpPr>
            <p:cNvPr id="17" name="Straight Connector 16"/>
            <p:cNvCxnSpPr/>
            <p:nvPr userDrawn="1"/>
          </p:nvCxnSpPr>
          <p:spPr>
            <a:xfrm>
              <a:off x="0" y="1572260"/>
              <a:ext cx="9144000" cy="0"/>
            </a:xfrm>
            <a:prstGeom prst="line">
              <a:avLst/>
            </a:prstGeom>
            <a:ln w="101600" cap="sq">
              <a:solidFill>
                <a:srgbClr val="FFD004"/>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0" y="1472565"/>
              <a:ext cx="9144000" cy="0"/>
            </a:xfrm>
            <a:prstGeom prst="line">
              <a:avLst/>
            </a:prstGeom>
            <a:ln w="101600" cap="sq">
              <a:solidFill>
                <a:srgbClr val="084A9C"/>
              </a:solidFill>
            </a:ln>
          </p:spPr>
          <p:style>
            <a:lnRef idx="1">
              <a:schemeClr val="accent1"/>
            </a:lnRef>
            <a:fillRef idx="0">
              <a:schemeClr val="accent1"/>
            </a:fillRef>
            <a:effectRef idx="0">
              <a:schemeClr val="accent1"/>
            </a:effectRef>
            <a:fontRef idx="minor">
              <a:schemeClr val="tx1"/>
            </a:fontRef>
          </p:style>
        </p:cxnSp>
      </p:grpSp>
      <p:sp>
        <p:nvSpPr>
          <p:cNvPr id="23" name="Title 22"/>
          <p:cNvSpPr>
            <a:spLocks noGrp="1"/>
          </p:cNvSpPr>
          <p:nvPr userDrawn="1">
            <p:ph type="title"/>
          </p:nvPr>
        </p:nvSpPr>
        <p:spPr>
          <a:xfrm>
            <a:off x="0" y="0"/>
            <a:ext cx="12192000" cy="1371600"/>
          </a:xfrm>
          <a:noFill/>
          <a:effectLst/>
        </p:spPr>
        <p:txBody>
          <a:bodyPr/>
          <a:lstStyle/>
          <a:p>
            <a:r>
              <a:rPr lang="en-US"/>
              <a:t>Click to edit Master title style</a:t>
            </a:r>
          </a:p>
        </p:txBody>
      </p:sp>
      <p:sp>
        <p:nvSpPr>
          <p:cNvPr id="25" name="Slide Number Placeholder 6"/>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spTree>
    <p:extLst>
      <p:ext uri="{BB962C8B-B14F-4D97-AF65-F5344CB8AC3E}">
        <p14:creationId xmlns:p14="http://schemas.microsoft.com/office/powerpoint/2010/main" val="53853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4" name="Group 13"/>
          <p:cNvGrpSpPr/>
          <p:nvPr userDrawn="1"/>
        </p:nvGrpSpPr>
        <p:grpSpPr>
          <a:xfrm>
            <a:off x="-22577" y="2"/>
            <a:ext cx="12282311"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609600" y="1828801"/>
            <a:ext cx="109728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9"/>
          <p:cNvSpPr>
            <a:spLocks noGrp="1"/>
          </p:cNvSpPr>
          <p:nvPr>
            <p:ph type="title"/>
          </p:nvPr>
        </p:nvSpPr>
        <p:spPr>
          <a:xfrm>
            <a:off x="0" y="135467"/>
            <a:ext cx="12192000" cy="69426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177077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grpSp>
        <p:nvGrpSpPr>
          <p:cNvPr id="4" name="Group 3"/>
          <p:cNvGrpSpPr/>
          <p:nvPr userDrawn="1"/>
        </p:nvGrpSpPr>
        <p:grpSpPr>
          <a:xfrm>
            <a:off x="-22577" y="2"/>
            <a:ext cx="12282311" cy="1015999"/>
            <a:chOff x="-16933" y="1"/>
            <a:chExt cx="9211733" cy="1015999"/>
          </a:xfrm>
        </p:grpSpPr>
        <p:sp>
          <p:nvSpPr>
            <p:cNvPr id="5" name="Rectangle 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7" name="Title 9"/>
          <p:cNvSpPr>
            <a:spLocks noGrp="1"/>
          </p:cNvSpPr>
          <p:nvPr>
            <p:ph type="title"/>
          </p:nvPr>
        </p:nvSpPr>
        <p:spPr>
          <a:xfrm>
            <a:off x="0" y="135467"/>
            <a:ext cx="12192000" cy="694267"/>
          </a:xfrm>
          <a:noFill/>
          <a:ln>
            <a:noFill/>
          </a:ln>
          <a:effectLst/>
        </p:spPr>
        <p:txBody>
          <a:bodyPr/>
          <a:lstStyle/>
          <a:p>
            <a:r>
              <a:rPr lang="en-US"/>
              <a:t>Click to edit Master title style</a:t>
            </a:r>
          </a:p>
        </p:txBody>
      </p:sp>
      <p:graphicFrame>
        <p:nvGraphicFramePr>
          <p:cNvPr id="8" name="Content Placeholder 7"/>
          <p:cNvGraphicFramePr>
            <a:graphicFrameLocks/>
          </p:cNvGraphicFramePr>
          <p:nvPr userDrawn="1"/>
        </p:nvGraphicFramePr>
        <p:xfrm>
          <a:off x="609600" y="1828801"/>
          <a:ext cx="10972800" cy="42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3186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grpSp>
        <p:nvGrpSpPr>
          <p:cNvPr id="4" name="Group 3"/>
          <p:cNvGrpSpPr/>
          <p:nvPr userDrawn="1"/>
        </p:nvGrpSpPr>
        <p:grpSpPr>
          <a:xfrm>
            <a:off x="-22577" y="2"/>
            <a:ext cx="12282311"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sp>
        <p:nvSpPr>
          <p:cNvPr id="7" name="Content Placeholder 2"/>
          <p:cNvSpPr>
            <a:spLocks noGrp="1"/>
          </p:cNvSpPr>
          <p:nvPr>
            <p:ph idx="1"/>
          </p:nvPr>
        </p:nvSpPr>
        <p:spPr>
          <a:xfrm>
            <a:off x="609600" y="1208315"/>
            <a:ext cx="10972800" cy="49178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9"/>
          <p:cNvSpPr>
            <a:spLocks noGrp="1"/>
          </p:cNvSpPr>
          <p:nvPr>
            <p:ph type="title"/>
          </p:nvPr>
        </p:nvSpPr>
        <p:spPr>
          <a:xfrm>
            <a:off x="0" y="135467"/>
            <a:ext cx="12192000" cy="694267"/>
          </a:xfrm>
          <a:noFill/>
          <a:ln>
            <a:noFill/>
          </a:ln>
          <a:effectLst/>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358969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grpSp>
        <p:nvGrpSpPr>
          <p:cNvPr id="4" name="Group 3"/>
          <p:cNvGrpSpPr/>
          <p:nvPr userDrawn="1"/>
        </p:nvGrpSpPr>
        <p:grpSpPr>
          <a:xfrm>
            <a:off x="-22577" y="2"/>
            <a:ext cx="12282311"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grpSp>
      <p:graphicFrame>
        <p:nvGraphicFramePr>
          <p:cNvPr id="7" name="Chart 6"/>
          <p:cNvGraphicFramePr/>
          <p:nvPr userDrawn="1"/>
        </p:nvGraphicFramePr>
        <p:xfrm>
          <a:off x="1930400" y="1828800"/>
          <a:ext cx="8128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9"/>
          <p:cNvSpPr>
            <a:spLocks noGrp="1"/>
          </p:cNvSpPr>
          <p:nvPr>
            <p:ph type="title"/>
          </p:nvPr>
        </p:nvSpPr>
        <p:spPr>
          <a:xfrm>
            <a:off x="0" y="135467"/>
            <a:ext cx="12192000" cy="694267"/>
          </a:xfrm>
          <a:noFill/>
          <a:ln>
            <a:noFill/>
          </a:ln>
          <a:effectLst/>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105327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a:solidFill>
            <a:srgbClr val="0F4B9A"/>
          </a:solidFill>
        </p:spPr>
        <p:txBody>
          <a:bodyPr/>
          <a:lstStyle>
            <a:lvl1pPr algn="l">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09600" y="1143001"/>
            <a:ext cx="10972800" cy="49831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0BDCDC-A065-4D10-A37F-69F63FFB2D23}" type="datetimeFigureOut">
              <a:rPr lang="en-US" smtClean="0"/>
              <a:t>7/29/2021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1423939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92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spTree>
    <p:extLst>
      <p:ext uri="{BB962C8B-B14F-4D97-AF65-F5344CB8AC3E}">
        <p14:creationId xmlns:p14="http://schemas.microsoft.com/office/powerpoint/2010/main" val="20724890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hyperlink" Target="https://creativecommons.org/licenses/by-nc-nd/3.0/" TargetMode="External"/><Relationship Id="rId4" Type="http://schemas.openxmlformats.org/officeDocument/2006/relationships/hyperlink" Target="http://www.covermesongs.com/2016/09/cover-qa-whats-favorite-muppets-cover-song.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83567" y="3045133"/>
            <a:ext cx="4238370" cy="1594714"/>
          </a:xfrm>
        </p:spPr>
        <p:txBody>
          <a:bodyPr>
            <a:noAutofit/>
          </a:bodyPr>
          <a:lstStyle/>
          <a:p>
            <a:pPr algn="r"/>
            <a:r>
              <a:rPr lang="en-US" dirty="0"/>
              <a:t>Program Increment 15 Plans and EQRS Roadmap</a:t>
            </a:r>
          </a:p>
        </p:txBody>
      </p:sp>
      <p:sp>
        <p:nvSpPr>
          <p:cNvPr id="7" name="Text Placeholder 6"/>
          <p:cNvSpPr>
            <a:spLocks noGrp="1"/>
          </p:cNvSpPr>
          <p:nvPr>
            <p:ph type="body" sz="quarter" idx="11"/>
          </p:nvPr>
        </p:nvSpPr>
        <p:spPr>
          <a:xfrm>
            <a:off x="8785732" y="5852160"/>
            <a:ext cx="2468880" cy="1005840"/>
          </a:xfrm>
        </p:spPr>
        <p:txBody>
          <a:bodyPr>
            <a:normAutofit/>
          </a:bodyPr>
          <a:lstStyle/>
          <a:p>
            <a:r>
              <a:rPr lang="en-US" dirty="0"/>
              <a:t>July 28, 2021</a:t>
            </a:r>
          </a:p>
        </p:txBody>
      </p:sp>
      <p:sp>
        <p:nvSpPr>
          <p:cNvPr id="5" name="Title 4"/>
          <p:cNvSpPr>
            <a:spLocks noGrp="1"/>
          </p:cNvSpPr>
          <p:nvPr>
            <p:ph type="title"/>
          </p:nvPr>
        </p:nvSpPr>
        <p:spPr/>
        <p:txBody>
          <a:bodyPr/>
          <a:lstStyle/>
          <a:p>
            <a:br>
              <a:rPr lang="en-US" sz="3600" dirty="0">
                <a:ea typeface="ＭＳ Ｐゴシック" pitchFamily="34" charset="-128"/>
              </a:rPr>
            </a:br>
            <a:r>
              <a:rPr lang="en-US" sz="3600" dirty="0">
                <a:ea typeface="ＭＳ Ｐゴシック" pitchFamily="34" charset="-128"/>
              </a:rPr>
              <a:t>EQR Program Working Group </a:t>
            </a:r>
            <a:br>
              <a:rPr lang="en-US" sz="3600" dirty="0">
                <a:ea typeface="ＭＳ Ｐゴシック" pitchFamily="34" charset="-128"/>
              </a:rPr>
            </a:br>
            <a:endParaRPr lang="en-US" sz="3600" dirty="0"/>
          </a:p>
        </p:txBody>
      </p:sp>
    </p:spTree>
    <p:extLst>
      <p:ext uri="{BB962C8B-B14F-4D97-AF65-F5344CB8AC3E}">
        <p14:creationId xmlns:p14="http://schemas.microsoft.com/office/powerpoint/2010/main" val="33833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737600" y="6356351"/>
            <a:ext cx="2844800" cy="365125"/>
          </a:xfrm>
        </p:spPr>
        <p:txBody>
          <a:bodyPr anchor="ctr">
            <a:normAutofit/>
          </a:bodyPr>
          <a:lstStyle/>
          <a:p>
            <a:pPr defTabSz="914400">
              <a:spcAft>
                <a:spcPts val="600"/>
              </a:spcAft>
            </a:pPr>
            <a:fld id="{7022FF3C-310F-4809-A5BE-BC5BA8AA108D}" type="slidenum">
              <a:rPr lang="en-US"/>
              <a:pPr defTabSz="914400">
                <a:spcAft>
                  <a:spcPts val="600"/>
                </a:spcAft>
              </a:pPr>
              <a:t>2</a:t>
            </a:fld>
            <a:endParaRPr lang="en-US"/>
          </a:p>
        </p:txBody>
      </p:sp>
      <p:sp>
        <p:nvSpPr>
          <p:cNvPr id="5" name="Title 4"/>
          <p:cNvSpPr>
            <a:spLocks noGrp="1"/>
          </p:cNvSpPr>
          <p:nvPr>
            <p:ph type="title"/>
          </p:nvPr>
        </p:nvSpPr>
        <p:spPr>
          <a:xfrm>
            <a:off x="0" y="135467"/>
            <a:ext cx="12192000" cy="694267"/>
          </a:xfrm>
        </p:spPr>
        <p:txBody>
          <a:bodyPr anchor="ctr">
            <a:normAutofit/>
          </a:bodyPr>
          <a:lstStyle/>
          <a:p>
            <a:pPr>
              <a:lnSpc>
                <a:spcPct val="90000"/>
              </a:lnSpc>
            </a:pPr>
            <a:r>
              <a:rPr lang="en-US" sz="4100"/>
              <a:t>Agenda</a:t>
            </a:r>
          </a:p>
        </p:txBody>
      </p:sp>
      <p:graphicFrame>
        <p:nvGraphicFramePr>
          <p:cNvPr id="9" name="Content Placeholder 2">
            <a:extLst>
              <a:ext uri="{FF2B5EF4-FFF2-40B4-BE49-F238E27FC236}">
                <a16:creationId xmlns:a16="http://schemas.microsoft.com/office/drawing/2014/main" id="{B546675C-85ED-4FFE-8B41-CAA60E92DE11}"/>
              </a:ext>
            </a:extLst>
          </p:cNvPr>
          <p:cNvGraphicFramePr>
            <a:graphicFrameLocks noGrp="1"/>
          </p:cNvGraphicFramePr>
          <p:nvPr>
            <p:ph idx="1"/>
            <p:extLst>
              <p:ext uri="{D42A27DB-BD31-4B8C-83A1-F6EECF244321}">
                <p14:modId xmlns:p14="http://schemas.microsoft.com/office/powerpoint/2010/main" val="3842876340"/>
              </p:ext>
            </p:extLst>
          </p:nvPr>
        </p:nvGraphicFramePr>
        <p:xfrm>
          <a:off x="609600" y="1208315"/>
          <a:ext cx="10972800" cy="491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607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8737600" y="6356351"/>
            <a:ext cx="2844800" cy="365125"/>
          </a:xfrm>
        </p:spPr>
        <p:txBody>
          <a:bodyPr anchor="ctr">
            <a:normAutofit/>
          </a:bodyPr>
          <a:lstStyle/>
          <a:p>
            <a:pPr defTabSz="914400">
              <a:spcAft>
                <a:spcPts val="600"/>
              </a:spcAft>
            </a:pPr>
            <a:fld id="{C5971247-108F-4781-8913-319514F6F075}" type="slidenum">
              <a:rPr lang="en-US"/>
              <a:pPr defTabSz="914400">
                <a:spcAft>
                  <a:spcPts val="600"/>
                </a:spcAft>
              </a:pPr>
              <a:t>3</a:t>
            </a:fld>
            <a:endParaRPr lang="en-US"/>
          </a:p>
        </p:txBody>
      </p:sp>
      <p:pic>
        <p:nvPicPr>
          <p:cNvPr id="5" name="Picture 4">
            <a:extLst>
              <a:ext uri="{FF2B5EF4-FFF2-40B4-BE49-F238E27FC236}">
                <a16:creationId xmlns:a16="http://schemas.microsoft.com/office/drawing/2014/main" id="{2FB43DFA-E421-4EBB-A7D4-678D973909D3}"/>
              </a:ext>
            </a:extLst>
          </p:cNvPr>
          <p:cNvPicPr>
            <a:picLocks noChangeAspect="1"/>
          </p:cNvPicPr>
          <p:nvPr/>
        </p:nvPicPr>
        <p:blipFill rotWithShape="1">
          <a:blip r:embed="rId3"/>
          <a:srcRect t="1154" b="21238"/>
          <a:stretch/>
        </p:blipFill>
        <p:spPr>
          <a:xfrm>
            <a:off x="609600" y="1208315"/>
            <a:ext cx="10972800" cy="4917849"/>
          </a:xfrm>
          <a:prstGeom prst="rect">
            <a:avLst/>
          </a:prstGeom>
          <a:noFill/>
        </p:spPr>
      </p:pic>
      <p:sp>
        <p:nvSpPr>
          <p:cNvPr id="2" name="Title 1"/>
          <p:cNvSpPr>
            <a:spLocks noGrp="1"/>
          </p:cNvSpPr>
          <p:nvPr>
            <p:ph type="title"/>
          </p:nvPr>
        </p:nvSpPr>
        <p:spPr>
          <a:xfrm>
            <a:off x="0" y="135467"/>
            <a:ext cx="12192000" cy="694267"/>
          </a:xfrm>
        </p:spPr>
        <p:txBody>
          <a:bodyPr anchor="ctr">
            <a:normAutofit/>
          </a:bodyPr>
          <a:lstStyle/>
          <a:p>
            <a:pPr>
              <a:lnSpc>
                <a:spcPct val="90000"/>
              </a:lnSpc>
            </a:pPr>
            <a:r>
              <a:rPr lang="en-US" sz="4100"/>
              <a:t>EQRS Roadmap</a:t>
            </a:r>
          </a:p>
        </p:txBody>
      </p:sp>
    </p:spTree>
    <p:extLst>
      <p:ext uri="{BB962C8B-B14F-4D97-AF65-F5344CB8AC3E}">
        <p14:creationId xmlns:p14="http://schemas.microsoft.com/office/powerpoint/2010/main" val="369793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E2742F0-0E8B-468A-AA72-01CD29665F99}"/>
              </a:ext>
            </a:extLst>
          </p:cNvPr>
          <p:cNvSpPr>
            <a:spLocks noGrp="1"/>
          </p:cNvSpPr>
          <p:nvPr>
            <p:ph type="sldNum" sz="quarter" idx="10"/>
          </p:nvPr>
        </p:nvSpPr>
        <p:spPr>
          <a:xfrm>
            <a:off x="8737600" y="6356351"/>
            <a:ext cx="2844800" cy="365125"/>
          </a:xfrm>
        </p:spPr>
        <p:txBody>
          <a:bodyPr anchor="ctr">
            <a:normAutofit/>
          </a:bodyPr>
          <a:lstStyle/>
          <a:p>
            <a:pPr>
              <a:spcAft>
                <a:spcPts val="600"/>
              </a:spcAft>
            </a:pPr>
            <a:fld id="{7022FF3C-310F-4809-A5BE-BC5BA8AA108D}" type="slidenum">
              <a:rPr lang="en-US" smtClean="0"/>
              <a:pPr>
                <a:spcAft>
                  <a:spcPts val="600"/>
                </a:spcAft>
              </a:pPr>
              <a:t>4</a:t>
            </a:fld>
            <a:endParaRPr lang="en-US"/>
          </a:p>
        </p:txBody>
      </p:sp>
      <p:sp>
        <p:nvSpPr>
          <p:cNvPr id="4" name="Title 3">
            <a:extLst>
              <a:ext uri="{FF2B5EF4-FFF2-40B4-BE49-F238E27FC236}">
                <a16:creationId xmlns:a16="http://schemas.microsoft.com/office/drawing/2014/main" id="{9B2218E1-F4D8-45B6-A66B-898845CE200A}"/>
              </a:ext>
            </a:extLst>
          </p:cNvPr>
          <p:cNvSpPr>
            <a:spLocks noGrp="1"/>
          </p:cNvSpPr>
          <p:nvPr>
            <p:ph type="title"/>
          </p:nvPr>
        </p:nvSpPr>
        <p:spPr>
          <a:xfrm>
            <a:off x="0" y="135467"/>
            <a:ext cx="12192000" cy="694267"/>
          </a:xfrm>
        </p:spPr>
        <p:txBody>
          <a:bodyPr anchor="ctr">
            <a:normAutofit/>
          </a:bodyPr>
          <a:lstStyle/>
          <a:p>
            <a:pPr>
              <a:lnSpc>
                <a:spcPct val="90000"/>
              </a:lnSpc>
            </a:pPr>
            <a:r>
              <a:rPr lang="en-US" sz="4100" dirty="0"/>
              <a:t>Data Quality Initiatives</a:t>
            </a:r>
          </a:p>
        </p:txBody>
      </p:sp>
      <p:graphicFrame>
        <p:nvGraphicFramePr>
          <p:cNvPr id="6" name="Content Placeholder 2">
            <a:extLst>
              <a:ext uri="{FF2B5EF4-FFF2-40B4-BE49-F238E27FC236}">
                <a16:creationId xmlns:a16="http://schemas.microsoft.com/office/drawing/2014/main" id="{DD47E95F-53E4-41C6-8E5C-456F4C2EA76C}"/>
              </a:ext>
            </a:extLst>
          </p:cNvPr>
          <p:cNvGraphicFramePr>
            <a:graphicFrameLocks noGrp="1"/>
          </p:cNvGraphicFramePr>
          <p:nvPr>
            <p:ph idx="1"/>
            <p:extLst>
              <p:ext uri="{D42A27DB-BD31-4B8C-83A1-F6EECF244321}">
                <p14:modId xmlns:p14="http://schemas.microsoft.com/office/powerpoint/2010/main" val="3052088571"/>
              </p:ext>
            </p:extLst>
          </p:nvPr>
        </p:nvGraphicFramePr>
        <p:xfrm>
          <a:off x="609600" y="1208315"/>
          <a:ext cx="10972800" cy="491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33391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6C82C7-E865-4E16-A77D-D25086A5CDFB}"/>
              </a:ext>
            </a:extLst>
          </p:cNvPr>
          <p:cNvSpPr>
            <a:spLocks noGrp="1"/>
          </p:cNvSpPr>
          <p:nvPr>
            <p:ph type="sldNum" sz="quarter" idx="10"/>
          </p:nvPr>
        </p:nvSpPr>
        <p:spPr>
          <a:xfrm>
            <a:off x="8737600" y="6356351"/>
            <a:ext cx="2844800" cy="365125"/>
          </a:xfrm>
        </p:spPr>
        <p:txBody>
          <a:bodyPr anchor="ctr">
            <a:normAutofit/>
          </a:bodyPr>
          <a:lstStyle/>
          <a:p>
            <a:pPr>
              <a:spcAft>
                <a:spcPts val="600"/>
              </a:spcAft>
            </a:pPr>
            <a:fld id="{7022FF3C-310F-4809-A5BE-BC5BA8AA108D}" type="slidenum">
              <a:rPr lang="en-US" smtClean="0"/>
              <a:pPr>
                <a:spcAft>
                  <a:spcPts val="600"/>
                </a:spcAft>
              </a:pPr>
              <a:t>5</a:t>
            </a:fld>
            <a:endParaRPr lang="en-US"/>
          </a:p>
        </p:txBody>
      </p:sp>
      <p:sp>
        <p:nvSpPr>
          <p:cNvPr id="4" name="Title 3">
            <a:extLst>
              <a:ext uri="{FF2B5EF4-FFF2-40B4-BE49-F238E27FC236}">
                <a16:creationId xmlns:a16="http://schemas.microsoft.com/office/drawing/2014/main" id="{DD3E37D3-ECAA-4B27-ADA5-2CA61191E954}"/>
              </a:ext>
            </a:extLst>
          </p:cNvPr>
          <p:cNvSpPr>
            <a:spLocks noGrp="1"/>
          </p:cNvSpPr>
          <p:nvPr>
            <p:ph type="title"/>
          </p:nvPr>
        </p:nvSpPr>
        <p:spPr>
          <a:xfrm>
            <a:off x="0" y="135467"/>
            <a:ext cx="12192000" cy="694267"/>
          </a:xfrm>
        </p:spPr>
        <p:txBody>
          <a:bodyPr anchor="ctr">
            <a:normAutofit/>
          </a:bodyPr>
          <a:lstStyle/>
          <a:p>
            <a:pPr>
              <a:lnSpc>
                <a:spcPct val="90000"/>
              </a:lnSpc>
            </a:pPr>
            <a:r>
              <a:rPr lang="en-US" sz="4100" dirty="0"/>
              <a:t>Upcoming Data Collections</a:t>
            </a:r>
          </a:p>
        </p:txBody>
      </p:sp>
      <p:graphicFrame>
        <p:nvGraphicFramePr>
          <p:cNvPr id="6" name="Content Placeholder 2">
            <a:extLst>
              <a:ext uri="{FF2B5EF4-FFF2-40B4-BE49-F238E27FC236}">
                <a16:creationId xmlns:a16="http://schemas.microsoft.com/office/drawing/2014/main" id="{83D54225-61B8-4E1C-81CB-5666441D92AE}"/>
              </a:ext>
            </a:extLst>
          </p:cNvPr>
          <p:cNvGraphicFramePr>
            <a:graphicFrameLocks noGrp="1"/>
          </p:cNvGraphicFramePr>
          <p:nvPr>
            <p:ph idx="1"/>
            <p:extLst>
              <p:ext uri="{D42A27DB-BD31-4B8C-83A1-F6EECF244321}">
                <p14:modId xmlns:p14="http://schemas.microsoft.com/office/powerpoint/2010/main" val="1659696618"/>
              </p:ext>
            </p:extLst>
          </p:nvPr>
        </p:nvGraphicFramePr>
        <p:xfrm>
          <a:off x="609600" y="1208315"/>
          <a:ext cx="10972800" cy="491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8446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6C82C7-E865-4E16-A77D-D25086A5CDFB}"/>
              </a:ext>
            </a:extLst>
          </p:cNvPr>
          <p:cNvSpPr>
            <a:spLocks noGrp="1"/>
          </p:cNvSpPr>
          <p:nvPr>
            <p:ph type="sldNum" sz="quarter" idx="10"/>
          </p:nvPr>
        </p:nvSpPr>
        <p:spPr>
          <a:xfrm>
            <a:off x="8737600" y="6356351"/>
            <a:ext cx="2844800" cy="365125"/>
          </a:xfrm>
        </p:spPr>
        <p:txBody>
          <a:bodyPr anchor="ctr">
            <a:normAutofit/>
          </a:bodyPr>
          <a:lstStyle/>
          <a:p>
            <a:pPr>
              <a:spcAft>
                <a:spcPts val="600"/>
              </a:spcAft>
            </a:pPr>
            <a:fld id="{7022FF3C-310F-4809-A5BE-BC5BA8AA108D}" type="slidenum">
              <a:rPr lang="en-US" smtClean="0"/>
              <a:pPr>
                <a:spcAft>
                  <a:spcPts val="600"/>
                </a:spcAft>
              </a:pPr>
              <a:t>6</a:t>
            </a:fld>
            <a:endParaRPr lang="en-US"/>
          </a:p>
        </p:txBody>
      </p:sp>
      <p:sp>
        <p:nvSpPr>
          <p:cNvPr id="4" name="Title 3">
            <a:extLst>
              <a:ext uri="{FF2B5EF4-FFF2-40B4-BE49-F238E27FC236}">
                <a16:creationId xmlns:a16="http://schemas.microsoft.com/office/drawing/2014/main" id="{DD3E37D3-ECAA-4B27-ADA5-2CA61191E954}"/>
              </a:ext>
            </a:extLst>
          </p:cNvPr>
          <p:cNvSpPr>
            <a:spLocks noGrp="1"/>
          </p:cNvSpPr>
          <p:nvPr>
            <p:ph type="title"/>
          </p:nvPr>
        </p:nvSpPr>
        <p:spPr>
          <a:xfrm>
            <a:off x="0" y="135467"/>
            <a:ext cx="12192000" cy="694267"/>
          </a:xfrm>
        </p:spPr>
        <p:txBody>
          <a:bodyPr anchor="ctr">
            <a:normAutofit/>
          </a:bodyPr>
          <a:lstStyle/>
          <a:p>
            <a:pPr>
              <a:lnSpc>
                <a:spcPct val="90000"/>
              </a:lnSpc>
            </a:pPr>
            <a:r>
              <a:rPr lang="en-US" sz="4100" dirty="0"/>
              <a:t>Questions Received</a:t>
            </a:r>
          </a:p>
        </p:txBody>
      </p:sp>
      <p:graphicFrame>
        <p:nvGraphicFramePr>
          <p:cNvPr id="6" name="Content Placeholder 2">
            <a:extLst>
              <a:ext uri="{FF2B5EF4-FFF2-40B4-BE49-F238E27FC236}">
                <a16:creationId xmlns:a16="http://schemas.microsoft.com/office/drawing/2014/main" id="{83D54225-61B8-4E1C-81CB-5666441D92AE}"/>
              </a:ext>
            </a:extLst>
          </p:cNvPr>
          <p:cNvGraphicFramePr>
            <a:graphicFrameLocks noGrp="1"/>
          </p:cNvGraphicFramePr>
          <p:nvPr>
            <p:ph idx="1"/>
            <p:extLst>
              <p:ext uri="{D42A27DB-BD31-4B8C-83A1-F6EECF244321}">
                <p14:modId xmlns:p14="http://schemas.microsoft.com/office/powerpoint/2010/main" val="1799366753"/>
              </p:ext>
            </p:extLst>
          </p:nvPr>
        </p:nvGraphicFramePr>
        <p:xfrm>
          <a:off x="361950" y="1171575"/>
          <a:ext cx="11506200" cy="5429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80783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6C82C7-E865-4E16-A77D-D25086A5CDFB}"/>
              </a:ext>
            </a:extLst>
          </p:cNvPr>
          <p:cNvSpPr>
            <a:spLocks noGrp="1"/>
          </p:cNvSpPr>
          <p:nvPr>
            <p:ph type="sldNum" sz="quarter" idx="10"/>
          </p:nvPr>
        </p:nvSpPr>
        <p:spPr>
          <a:xfrm>
            <a:off x="8737600" y="6356351"/>
            <a:ext cx="2844800" cy="365125"/>
          </a:xfrm>
        </p:spPr>
        <p:txBody>
          <a:bodyPr anchor="ctr">
            <a:normAutofit/>
          </a:bodyPr>
          <a:lstStyle/>
          <a:p>
            <a:pPr>
              <a:spcAft>
                <a:spcPts val="600"/>
              </a:spcAft>
            </a:pPr>
            <a:fld id="{7022FF3C-310F-4809-A5BE-BC5BA8AA108D}" type="slidenum">
              <a:rPr lang="en-US" smtClean="0"/>
              <a:pPr>
                <a:spcAft>
                  <a:spcPts val="600"/>
                </a:spcAft>
              </a:pPr>
              <a:t>7</a:t>
            </a:fld>
            <a:endParaRPr lang="en-US"/>
          </a:p>
        </p:txBody>
      </p:sp>
      <p:sp>
        <p:nvSpPr>
          <p:cNvPr id="4" name="Title 3">
            <a:extLst>
              <a:ext uri="{FF2B5EF4-FFF2-40B4-BE49-F238E27FC236}">
                <a16:creationId xmlns:a16="http://schemas.microsoft.com/office/drawing/2014/main" id="{DD3E37D3-ECAA-4B27-ADA5-2CA61191E954}"/>
              </a:ext>
            </a:extLst>
          </p:cNvPr>
          <p:cNvSpPr>
            <a:spLocks noGrp="1"/>
          </p:cNvSpPr>
          <p:nvPr>
            <p:ph type="title"/>
          </p:nvPr>
        </p:nvSpPr>
        <p:spPr>
          <a:xfrm>
            <a:off x="0" y="135467"/>
            <a:ext cx="12192000" cy="694267"/>
          </a:xfrm>
        </p:spPr>
        <p:txBody>
          <a:bodyPr anchor="ctr">
            <a:normAutofit/>
          </a:bodyPr>
          <a:lstStyle/>
          <a:p>
            <a:pPr>
              <a:lnSpc>
                <a:spcPct val="90000"/>
              </a:lnSpc>
            </a:pPr>
            <a:r>
              <a:rPr lang="en-US" sz="4100" dirty="0"/>
              <a:t>Questions Received</a:t>
            </a:r>
          </a:p>
        </p:txBody>
      </p:sp>
      <p:graphicFrame>
        <p:nvGraphicFramePr>
          <p:cNvPr id="6" name="Content Placeholder 2">
            <a:extLst>
              <a:ext uri="{FF2B5EF4-FFF2-40B4-BE49-F238E27FC236}">
                <a16:creationId xmlns:a16="http://schemas.microsoft.com/office/drawing/2014/main" id="{83D54225-61B8-4E1C-81CB-5666441D92AE}"/>
              </a:ext>
            </a:extLst>
          </p:cNvPr>
          <p:cNvGraphicFramePr>
            <a:graphicFrameLocks noGrp="1"/>
          </p:cNvGraphicFramePr>
          <p:nvPr>
            <p:ph idx="1"/>
            <p:extLst>
              <p:ext uri="{D42A27DB-BD31-4B8C-83A1-F6EECF244321}">
                <p14:modId xmlns:p14="http://schemas.microsoft.com/office/powerpoint/2010/main" val="2884509930"/>
              </p:ext>
            </p:extLst>
          </p:nvPr>
        </p:nvGraphicFramePr>
        <p:xfrm>
          <a:off x="609600" y="1208315"/>
          <a:ext cx="10972800" cy="491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77219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B085679E-32C2-4A0B-84EE-FC8CC65F471A}"/>
              </a:ext>
            </a:extLst>
          </p:cNvPr>
          <p:cNvSpPr>
            <a:spLocks noGrp="1"/>
          </p:cNvSpPr>
          <p:nvPr>
            <p:ph type="title"/>
          </p:nvPr>
        </p:nvSpPr>
        <p:spPr>
          <a:xfrm>
            <a:off x="0" y="0"/>
            <a:ext cx="12192000" cy="914400"/>
          </a:xfrm>
        </p:spPr>
        <p:txBody>
          <a:bodyPr/>
          <a:lstStyle/>
          <a:p>
            <a:endParaRPr lang="en-US" dirty="0"/>
          </a:p>
        </p:txBody>
      </p:sp>
      <p:pic>
        <p:nvPicPr>
          <p:cNvPr id="8" name="Picture 7" descr="A group of cell phones&#10;&#10;Description automatically generated with medium confidence">
            <a:extLst>
              <a:ext uri="{FF2B5EF4-FFF2-40B4-BE49-F238E27FC236}">
                <a16:creationId xmlns:a16="http://schemas.microsoft.com/office/drawing/2014/main" id="{9BC6689B-AB96-44F0-8054-572B47765FE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09600" y="1330294"/>
            <a:ext cx="10972800" cy="4608576"/>
          </a:xfrm>
          <a:prstGeom prst="rect">
            <a:avLst/>
          </a:prstGeom>
          <a:noFill/>
        </p:spPr>
      </p:pic>
      <p:sp>
        <p:nvSpPr>
          <p:cNvPr id="18" name="Slide Number Placeholder 3">
            <a:extLst>
              <a:ext uri="{FF2B5EF4-FFF2-40B4-BE49-F238E27FC236}">
                <a16:creationId xmlns:a16="http://schemas.microsoft.com/office/drawing/2014/main" id="{CCB40120-6738-4ABC-90BB-D06D8A7A3292}"/>
              </a:ext>
            </a:extLst>
          </p:cNvPr>
          <p:cNvSpPr>
            <a:spLocks noGrp="1"/>
          </p:cNvSpPr>
          <p:nvPr>
            <p:ph type="sldNum" sz="quarter" idx="12"/>
          </p:nvPr>
        </p:nvSpPr>
        <p:spPr>
          <a:xfrm>
            <a:off x="8737600" y="6356351"/>
            <a:ext cx="2844800" cy="365125"/>
          </a:xfrm>
        </p:spPr>
        <p:txBody>
          <a:bodyPr/>
          <a:lstStyle/>
          <a:p>
            <a:pPr>
              <a:spcAft>
                <a:spcPts val="600"/>
              </a:spcAft>
            </a:pPr>
            <a:fld id="{C5971247-108F-4781-8913-319514F6F075}" type="slidenum">
              <a:rPr lang="en-US" smtClean="0"/>
              <a:pPr>
                <a:spcAft>
                  <a:spcPts val="600"/>
                </a:spcAft>
              </a:pPr>
              <a:t>8</a:t>
            </a:fld>
            <a:endParaRPr lang="en-US"/>
          </a:p>
        </p:txBody>
      </p:sp>
      <p:sp>
        <p:nvSpPr>
          <p:cNvPr id="4" name="Slide Number Placeholder 3" hidden="1">
            <a:extLst>
              <a:ext uri="{FF2B5EF4-FFF2-40B4-BE49-F238E27FC236}">
                <a16:creationId xmlns:a16="http://schemas.microsoft.com/office/drawing/2014/main" id="{FE09C51C-E791-491E-AFAA-022AC991D539}"/>
              </a:ext>
            </a:extLst>
          </p:cNvPr>
          <p:cNvSpPr>
            <a:spLocks noGrp="1"/>
          </p:cNvSpPr>
          <p:nvPr>
            <p:ph type="sldNum" sz="quarter" idx="12"/>
          </p:nvPr>
        </p:nvSpPr>
        <p:spPr/>
        <p:txBody>
          <a:bodyPr/>
          <a:lstStyle/>
          <a:p>
            <a:pPr>
              <a:spcAft>
                <a:spcPts val="600"/>
              </a:spcAft>
            </a:pPr>
            <a:fld id="{C5971247-108F-4781-8913-319514F6F075}" type="slidenum">
              <a:rPr lang="en-US" smtClean="0"/>
              <a:pPr>
                <a:spcAft>
                  <a:spcPts val="600"/>
                </a:spcAft>
              </a:pPr>
              <a:t>8</a:t>
            </a:fld>
            <a:endParaRPr lang="en-US"/>
          </a:p>
        </p:txBody>
      </p:sp>
      <p:sp>
        <p:nvSpPr>
          <p:cNvPr id="9" name="TextBox 8">
            <a:extLst>
              <a:ext uri="{FF2B5EF4-FFF2-40B4-BE49-F238E27FC236}">
                <a16:creationId xmlns:a16="http://schemas.microsoft.com/office/drawing/2014/main" id="{EA040580-F304-418D-875A-D0B272812366}"/>
              </a:ext>
            </a:extLst>
          </p:cNvPr>
          <p:cNvSpPr txBox="1"/>
          <p:nvPr/>
        </p:nvSpPr>
        <p:spPr>
          <a:xfrm>
            <a:off x="8876211" y="5738815"/>
            <a:ext cx="2706189"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www.covermesongs.com/2016/09/cover-qa-whats-favorite-muppets-cover-song.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4272734047"/>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656</TotalTime>
  <Words>1875</Words>
  <Application>Microsoft Office PowerPoint</Application>
  <PresentationFormat>Widescreen</PresentationFormat>
  <Paragraphs>159</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Constantia</vt:lpstr>
      <vt:lpstr>CMS_template</vt:lpstr>
      <vt:lpstr> EQR Program Working Group  </vt:lpstr>
      <vt:lpstr>Agenda</vt:lpstr>
      <vt:lpstr>EQRS Roadmap</vt:lpstr>
      <vt:lpstr>Data Quality Initiatives</vt:lpstr>
      <vt:lpstr>Upcoming Data Collections</vt:lpstr>
      <vt:lpstr>Questions Received</vt:lpstr>
      <vt:lpstr>Questions Received</vt:lpstr>
      <vt:lpstr>PowerPoint Presentation</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Ahlstrom</dc:creator>
  <cp:lastModifiedBy>Arnie Espartero</cp:lastModifiedBy>
  <cp:revision>55</cp:revision>
  <cp:lastPrinted>2021-02-04T18:12:47Z</cp:lastPrinted>
  <dcterms:created xsi:type="dcterms:W3CDTF">2021-02-04T15:24:40Z</dcterms:created>
  <dcterms:modified xsi:type="dcterms:W3CDTF">2021-07-29T13:32:59Z</dcterms:modified>
</cp:coreProperties>
</file>