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5"/>
    <p:sldMasterId id="2147483715" r:id="rId6"/>
  </p:sldMasterIdLst>
  <p:notesMasterIdLst>
    <p:notesMasterId r:id="rId25"/>
  </p:notesMasterIdLst>
  <p:handoutMasterIdLst>
    <p:handoutMasterId r:id="rId26"/>
  </p:handoutMasterIdLst>
  <p:sldIdLst>
    <p:sldId id="264" r:id="rId7"/>
    <p:sldId id="267" r:id="rId8"/>
    <p:sldId id="280" r:id="rId9"/>
    <p:sldId id="281" r:id="rId10"/>
    <p:sldId id="282" r:id="rId11"/>
    <p:sldId id="283" r:id="rId12"/>
    <p:sldId id="284" r:id="rId13"/>
    <p:sldId id="285" r:id="rId14"/>
    <p:sldId id="286" r:id="rId15"/>
    <p:sldId id="287" r:id="rId16"/>
    <p:sldId id="288" r:id="rId17"/>
    <p:sldId id="289" r:id="rId18"/>
    <p:sldId id="290" r:id="rId19"/>
    <p:sldId id="291" r:id="rId20"/>
    <p:sldId id="293" r:id="rId21"/>
    <p:sldId id="294" r:id="rId22"/>
    <p:sldId id="295" r:id="rId23"/>
    <p:sldId id="292" r:id="rId24"/>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82320F8-DB69-43B6-A7E3-CFBBA2C5CCB7}">
          <p14:sldIdLst>
            <p14:sldId id="264"/>
            <p14:sldId id="267"/>
            <p14:sldId id="280"/>
            <p14:sldId id="281"/>
            <p14:sldId id="282"/>
            <p14:sldId id="283"/>
            <p14:sldId id="284"/>
            <p14:sldId id="285"/>
            <p14:sldId id="286"/>
            <p14:sldId id="287"/>
            <p14:sldId id="288"/>
            <p14:sldId id="289"/>
            <p14:sldId id="290"/>
            <p14:sldId id="291"/>
            <p14:sldId id="293"/>
            <p14:sldId id="294"/>
            <p14:sldId id="295"/>
            <p14:sldId id="292"/>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86"/>
    <a:srgbClr val="006F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D1AD449-0C7F-410A-A11E-31E93001810D}" v="12" dt="2021-11-03T13:35:15.7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61" autoAdjust="0"/>
    <p:restoredTop sz="86551"/>
  </p:normalViewPr>
  <p:slideViewPr>
    <p:cSldViewPr snapToGrid="0" snapToObjects="1">
      <p:cViewPr>
        <p:scale>
          <a:sx n="120" d="100"/>
          <a:sy n="120" d="100"/>
        </p:scale>
        <p:origin x="84" y="-36"/>
      </p:cViewPr>
      <p:guideLst/>
    </p:cSldViewPr>
  </p:slideViewPr>
  <p:outlineViewPr>
    <p:cViewPr>
      <p:scale>
        <a:sx n="33" d="100"/>
        <a:sy n="33" d="100"/>
      </p:scale>
      <p:origin x="0" y="-168"/>
    </p:cViewPr>
  </p:outlineViewPr>
  <p:notesTextViewPr>
    <p:cViewPr>
      <p:scale>
        <a:sx n="1" d="1"/>
        <a:sy n="1" d="1"/>
      </p:scale>
      <p:origin x="0" y="0"/>
    </p:cViewPr>
  </p:notesTextViewPr>
  <p:sorterViewPr>
    <p:cViewPr>
      <p:scale>
        <a:sx n="131" d="100"/>
        <a:sy n="131" d="100"/>
      </p:scale>
      <p:origin x="0" y="0"/>
    </p:cViewPr>
  </p:sorterViewPr>
  <p:notesViewPr>
    <p:cSldViewPr snapToGrid="0" snapToObjects="1" showGuides="1">
      <p:cViewPr varScale="1">
        <p:scale>
          <a:sx n="117" d="100"/>
          <a:sy n="117" d="100"/>
        </p:scale>
        <p:origin x="4048"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5/10/relationships/revisionInfo" Target="revisionInfo.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6/11/relationships/changesInfo" Target="changesInfos/changesInfo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nie Espartero" userId="670e7202-e18d-42ca-a925-a1f2effe2bd8" providerId="ADAL" clId="{36B7D926-B7E8-46BF-B78F-B721FC5055CE}"/>
    <pc:docChg chg="modSld">
      <pc:chgData name="Arnie Espartero" userId="670e7202-e18d-42ca-a925-a1f2effe2bd8" providerId="ADAL" clId="{36B7D926-B7E8-46BF-B78F-B721FC5055CE}" dt="2021-11-03T16:09:38.985" v="42" actId="20577"/>
      <pc:docMkLst>
        <pc:docMk/>
      </pc:docMkLst>
      <pc:sldChg chg="modSp mod">
        <pc:chgData name="Arnie Espartero" userId="670e7202-e18d-42ca-a925-a1f2effe2bd8" providerId="ADAL" clId="{36B7D926-B7E8-46BF-B78F-B721FC5055CE}" dt="2021-11-03T16:09:38.985" v="42" actId="20577"/>
        <pc:sldMkLst>
          <pc:docMk/>
          <pc:sldMk cId="2461149151" sldId="287"/>
        </pc:sldMkLst>
        <pc:graphicFrameChg chg="modGraphic">
          <ac:chgData name="Arnie Espartero" userId="670e7202-e18d-42ca-a925-a1f2effe2bd8" providerId="ADAL" clId="{36B7D926-B7E8-46BF-B78F-B721FC5055CE}" dt="2021-11-03T16:09:38.985" v="42" actId="20577"/>
          <ac:graphicFrameMkLst>
            <pc:docMk/>
            <pc:sldMk cId="2461149151" sldId="287"/>
            <ac:graphicFrameMk id="2" creationId="{08A05350-D422-4B95-B0E0-F65E3D271513}"/>
          </ac:graphicFrameMkLst>
        </pc:graphicFrameChg>
      </pc:sldChg>
      <pc:sldChg chg="modSp mod">
        <pc:chgData name="Arnie Espartero" userId="670e7202-e18d-42ca-a925-a1f2effe2bd8" providerId="ADAL" clId="{36B7D926-B7E8-46BF-B78F-B721FC5055CE}" dt="2021-11-03T16:08:10.471" v="38" actId="20577"/>
        <pc:sldMkLst>
          <pc:docMk/>
          <pc:sldMk cId="791306637" sldId="288"/>
        </pc:sldMkLst>
        <pc:graphicFrameChg chg="modGraphic">
          <ac:chgData name="Arnie Espartero" userId="670e7202-e18d-42ca-a925-a1f2effe2bd8" providerId="ADAL" clId="{36B7D926-B7E8-46BF-B78F-B721FC5055CE}" dt="2021-11-03T16:08:10.471" v="38" actId="20577"/>
          <ac:graphicFrameMkLst>
            <pc:docMk/>
            <pc:sldMk cId="791306637" sldId="288"/>
            <ac:graphicFrameMk id="2" creationId="{08A05350-D422-4B95-B0E0-F65E3D271513}"/>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7BE059-CC03-194E-B7B1-0807E8D4140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924FD51-AFCE-894F-93AE-1951FBE750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2A2F8E-D448-B041-A552-14DBF44CCB77}" type="datetimeFigureOut">
              <a:rPr lang="en-US" smtClean="0"/>
              <a:t>11/3/2021</a:t>
            </a:fld>
            <a:endParaRPr lang="en-US"/>
          </a:p>
        </p:txBody>
      </p:sp>
      <p:sp>
        <p:nvSpPr>
          <p:cNvPr id="4" name="Footer Placeholder 3">
            <a:extLst>
              <a:ext uri="{FF2B5EF4-FFF2-40B4-BE49-F238E27FC236}">
                <a16:creationId xmlns:a16="http://schemas.microsoft.com/office/drawing/2014/main" id="{FBD2750D-3411-5C42-8BAA-FA1C5CD5B62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808A89A-4A65-C547-B795-6FB90748A1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0AD9F07-1D17-CE4C-ABE2-898F0EFAE577}" type="slidenum">
              <a:rPr lang="en-US" smtClean="0"/>
              <a:t>‹#›</a:t>
            </a:fld>
            <a:endParaRPr lang="en-US"/>
          </a:p>
        </p:txBody>
      </p:sp>
    </p:spTree>
    <p:extLst>
      <p:ext uri="{BB962C8B-B14F-4D97-AF65-F5344CB8AC3E}">
        <p14:creationId xmlns:p14="http://schemas.microsoft.com/office/powerpoint/2010/main" val="12009500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FE59CE-8151-5948-ACC6-FFE315EC403B}" type="datetimeFigureOut">
              <a:rPr lang="en-US" smtClean="0"/>
              <a:t>11/3/2021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2F4037-46CC-6045-BE7A-CA09502B4830}" type="slidenum">
              <a:rPr lang="en-US" smtClean="0"/>
              <a:t>‹#›</a:t>
            </a:fld>
            <a:endParaRPr lang="en-US"/>
          </a:p>
        </p:txBody>
      </p:sp>
    </p:spTree>
    <p:extLst>
      <p:ext uri="{BB962C8B-B14F-4D97-AF65-F5344CB8AC3E}">
        <p14:creationId xmlns:p14="http://schemas.microsoft.com/office/powerpoint/2010/main" val="1038039406"/>
      </p:ext>
    </p:extLst>
  </p:cSld>
  <p:clrMap bg1="lt1" tx1="dk1" bg2="lt2" tx2="dk2" accent1="accent1" accent2="accent2" accent3="accent3" accent4="accent4" accent5="accent5" accent6="accent6" hlink="hlink" folHlink="folHlink"/>
  <p:hf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1</a:t>
            </a:fld>
            <a:endParaRPr lang="en-US"/>
          </a:p>
        </p:txBody>
      </p:sp>
    </p:spTree>
    <p:extLst>
      <p:ext uri="{BB962C8B-B14F-4D97-AF65-F5344CB8AC3E}">
        <p14:creationId xmlns:p14="http://schemas.microsoft.com/office/powerpoint/2010/main" val="2623858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4655" y="1562937"/>
            <a:ext cx="6734507" cy="1688241"/>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452C891-92AF-BF4E-A5DF-B48ABFD01EBF}"/>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0AE29D08-DEE4-2440-96CD-2A553FD7EF7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8EC4B84-457D-5A43-AE00-4E8DDDEE0E9F}"/>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9" name="Text Placeholder 8">
            <a:extLst>
              <a:ext uri="{FF2B5EF4-FFF2-40B4-BE49-F238E27FC236}">
                <a16:creationId xmlns:a16="http://schemas.microsoft.com/office/drawing/2014/main" id="{4C986063-5590-2540-AD01-371777DB5AE9}"/>
              </a:ext>
            </a:extLst>
          </p:cNvPr>
          <p:cNvSpPr>
            <a:spLocks noGrp="1"/>
          </p:cNvSpPr>
          <p:nvPr>
            <p:ph type="body" sz="quarter" idx="13" hasCustomPrompt="1"/>
          </p:nvPr>
        </p:nvSpPr>
        <p:spPr>
          <a:xfrm>
            <a:off x="624655" y="3422505"/>
            <a:ext cx="6734507" cy="628650"/>
          </a:xfrm>
          <a:prstGeom prst="rect">
            <a:avLst/>
          </a:prstGeom>
        </p:spPr>
        <p:txBody>
          <a:bodyPr/>
          <a:lstStyle>
            <a:lvl1pPr marL="0" indent="0">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88036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94806-7216-4D55-9DDC-DA104AB6A3A0}"/>
              </a:ext>
            </a:extLst>
          </p:cNvPr>
          <p:cNvSpPr>
            <a:spLocks noGrp="1"/>
          </p:cNvSpPr>
          <p:nvPr>
            <p:ph type="title"/>
          </p:nvPr>
        </p:nvSpPr>
        <p:spPr>
          <a:xfrm>
            <a:off x="630238" y="274638"/>
            <a:ext cx="7886700" cy="993775"/>
          </a:xfrm>
        </p:spPr>
        <p:txBody>
          <a:bodyPr/>
          <a:lstStyle/>
          <a:p>
            <a:r>
              <a:rPr lang="en-US"/>
              <a:t>Click to edit Master title style</a:t>
            </a:r>
          </a:p>
        </p:txBody>
      </p:sp>
      <p:sp>
        <p:nvSpPr>
          <p:cNvPr id="3" name="Text Placeholder 2">
            <a:extLst>
              <a:ext uri="{FF2B5EF4-FFF2-40B4-BE49-F238E27FC236}">
                <a16:creationId xmlns:a16="http://schemas.microsoft.com/office/drawing/2014/main" id="{80B0E529-3E5F-40A1-9182-356B657E6C13}"/>
              </a:ext>
            </a:extLst>
          </p:cNvPr>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2619664-2E7A-4A2D-9207-04C26352B439}"/>
              </a:ext>
            </a:extLst>
          </p:cNvPr>
          <p:cNvSpPr>
            <a:spLocks noGrp="1"/>
          </p:cNvSpPr>
          <p:nvPr>
            <p:ph sz="half" idx="2"/>
          </p:nvPr>
        </p:nvSpPr>
        <p:spPr>
          <a:xfrm>
            <a:off x="630238" y="1879600"/>
            <a:ext cx="3868737"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BCF7489-C989-42ED-9831-D71F6380B2B0}"/>
              </a:ext>
            </a:extLst>
          </p:cNvPr>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5585D1F-4901-4641-8667-CAE5C73533EE}"/>
              </a:ext>
            </a:extLst>
          </p:cNvPr>
          <p:cNvSpPr>
            <a:spLocks noGrp="1"/>
          </p:cNvSpPr>
          <p:nvPr>
            <p:ph sz="quarter" idx="4"/>
          </p:nvPr>
        </p:nvSpPr>
        <p:spPr>
          <a:xfrm>
            <a:off x="4629150" y="1879600"/>
            <a:ext cx="3887788" cy="2762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3C14207-892A-4BA2-942A-0CDBC53CA13F}"/>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8" name="Footer Placeholder 7">
            <a:extLst>
              <a:ext uri="{FF2B5EF4-FFF2-40B4-BE49-F238E27FC236}">
                <a16:creationId xmlns:a16="http://schemas.microsoft.com/office/drawing/2014/main" id="{88EDB9E6-CDF2-4116-ABED-00243AF9A8C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7EA18AB-08E8-4F6C-8DAF-5DB8870D9405}"/>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8017112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16FBA3-DCB9-42D3-AD03-5AB1DF99837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F428ED2-7427-4B9A-868D-C1B9D851B84E}"/>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4" name="Footer Placeholder 3">
            <a:extLst>
              <a:ext uri="{FF2B5EF4-FFF2-40B4-BE49-F238E27FC236}">
                <a16:creationId xmlns:a16="http://schemas.microsoft.com/office/drawing/2014/main" id="{A404CBAE-E768-4A24-9038-2362FEF2F6F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25471C5-227E-4AF3-AA5A-647ADE78FC99}"/>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36355630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AD50B2F-B562-48DB-923A-BF01584B1DC9}"/>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3" name="Footer Placeholder 2">
            <a:extLst>
              <a:ext uri="{FF2B5EF4-FFF2-40B4-BE49-F238E27FC236}">
                <a16:creationId xmlns:a16="http://schemas.microsoft.com/office/drawing/2014/main" id="{E52B8D10-A0D7-4344-A80C-4B63E5D10F6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F965AE6-5975-49D5-A529-169F8D71BD83}"/>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16880616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C41B5-EECD-4B48-93AA-3C01F6FBBA23}"/>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C9ACEE-BF33-4F04-9DF7-36DFC693587B}"/>
              </a:ext>
            </a:extLst>
          </p:cNvPr>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935AFB-C115-4DE2-8A4F-9DB54672478A}"/>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C823951-F37F-4430-B1DE-6F5366881AA8}"/>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6" name="Footer Placeholder 5">
            <a:extLst>
              <a:ext uri="{FF2B5EF4-FFF2-40B4-BE49-F238E27FC236}">
                <a16:creationId xmlns:a16="http://schemas.microsoft.com/office/drawing/2014/main" id="{487F7630-2B50-4FE2-AD21-5993B84923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D32C0C5-38D0-4A7D-B857-616E72D10645}"/>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1902925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C4923B-16D0-4379-AA31-B09A3AF5B2E6}"/>
              </a:ext>
            </a:extLst>
          </p:cNvPr>
          <p:cNvSpPr>
            <a:spLocks noGrp="1"/>
          </p:cNvSpPr>
          <p:nvPr>
            <p:ph type="title"/>
          </p:nvPr>
        </p:nvSpPr>
        <p:spPr>
          <a:xfrm>
            <a:off x="630238" y="342900"/>
            <a:ext cx="2949575" cy="120015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8FE340-3C67-4FA1-BD74-5CA81D82D1AD}"/>
              </a:ext>
            </a:extLst>
          </p:cNvPr>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EF50B99-B463-4EC8-95BE-97134C626B6E}"/>
              </a:ext>
            </a:extLst>
          </p:cNvPr>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F15CE9-D0C8-488C-A823-5D871E6FAA05}"/>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6" name="Footer Placeholder 5">
            <a:extLst>
              <a:ext uri="{FF2B5EF4-FFF2-40B4-BE49-F238E27FC236}">
                <a16:creationId xmlns:a16="http://schemas.microsoft.com/office/drawing/2014/main" id="{CA18E5E6-6675-465B-9E1A-7879803063C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C72D34E-B367-416D-8EEE-E8BD9A4AA201}"/>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3168567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9C2276-8E24-4351-B62D-CFDC2455070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1C8A4F1-4992-4FB2-8350-779CA24095E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EAB8D2D-B663-473F-A36C-BF2B0AC4B73F}"/>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5" name="Footer Placeholder 4">
            <a:extLst>
              <a:ext uri="{FF2B5EF4-FFF2-40B4-BE49-F238E27FC236}">
                <a16:creationId xmlns:a16="http://schemas.microsoft.com/office/drawing/2014/main" id="{C73A52E7-BEC6-4454-A143-FCC90296EB3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04E7EE-C0F6-4BA2-9A80-C8450D4C285E}"/>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36468116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D958303-C1B2-4DA9-931D-ECE334B4549B}"/>
              </a:ext>
            </a:extLst>
          </p:cNvPr>
          <p:cNvSpPr>
            <a:spLocks noGrp="1"/>
          </p:cNvSpPr>
          <p:nvPr>
            <p:ph type="title" orient="vert"/>
          </p:nvPr>
        </p:nvSpPr>
        <p:spPr>
          <a:xfrm>
            <a:off x="6543675" y="274638"/>
            <a:ext cx="1971675" cy="4357687"/>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E2A93B2-FB21-4249-AFEE-184A4CAAF02B}"/>
              </a:ext>
            </a:extLst>
          </p:cNvPr>
          <p:cNvSpPr>
            <a:spLocks noGrp="1"/>
          </p:cNvSpPr>
          <p:nvPr>
            <p:ph type="body" orient="vert" idx="1"/>
          </p:nvPr>
        </p:nvSpPr>
        <p:spPr>
          <a:xfrm>
            <a:off x="628650" y="274638"/>
            <a:ext cx="5762625" cy="435768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8EE62A-064E-41F0-B79A-5FB4A81A72D6}"/>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5" name="Footer Placeholder 4">
            <a:extLst>
              <a:ext uri="{FF2B5EF4-FFF2-40B4-BE49-F238E27FC236}">
                <a16:creationId xmlns:a16="http://schemas.microsoft.com/office/drawing/2014/main" id="{1EBD1E32-55BF-45F4-97AA-4DEB170E138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9348A6F-171A-44D8-ABEB-82E63D16DB59}"/>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3486269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9" name="Rectangle 8"/>
          <p:cNvSpPr/>
          <p:nvPr userDrawn="1"/>
        </p:nvSpPr>
        <p:spPr>
          <a:xfrm>
            <a:off x="0" y="4117181"/>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1" y="331037"/>
            <a:ext cx="6858000" cy="558786"/>
          </a:xfrm>
        </p:spPr>
        <p:txBody>
          <a:bodyPr anchor="b"/>
          <a:lstStyle>
            <a:lvl1pPr algn="l">
              <a:defRPr sz="3750">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696191" y="985385"/>
            <a:ext cx="6858000" cy="2941722"/>
          </a:xfrm>
          <a:prstGeom prst="rect">
            <a:avLst/>
          </a:prstGeom>
        </p:spPr>
        <p:txBody>
          <a:bodyPr/>
          <a:lstStyle>
            <a:lvl1pPr>
              <a:defRPr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pic>
        <p:nvPicPr>
          <p:cNvPr id="6" name="Picture 5" descr="Centers for Medicare &amp; Medicaid Service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12" name="Date Placeholder 9">
            <a:extLst>
              <a:ext uri="{FF2B5EF4-FFF2-40B4-BE49-F238E27FC236}">
                <a16:creationId xmlns:a16="http://schemas.microsoft.com/office/drawing/2014/main" id="{EAD4711B-845D-234C-8611-E3B57E93689E}"/>
              </a:ext>
            </a:extLst>
          </p:cNvPr>
          <p:cNvSpPr txBox="1">
            <a:spLocks/>
          </p:cNvSpPr>
          <p:nvPr userDrawn="1"/>
        </p:nvSpPr>
        <p:spPr>
          <a:xfrm>
            <a:off x="990600" y="6508750"/>
            <a:ext cx="2743200" cy="365125"/>
          </a:xfrm>
          <a:prstGeom prst="rect">
            <a:avLst/>
          </a:prstGeom>
        </p:spPr>
        <p:txBody>
          <a:bodyPr/>
          <a:lstStyle>
            <a:defPPr>
              <a:defRPr lang="en-US"/>
            </a:defPPr>
            <a:lvl1pPr marL="0" algn="l"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88938D81-1306-D943-A610-4EB264E850B3}" type="datetime1">
              <a:rPr lang="en-US" smtClean="0"/>
              <a:pPr/>
              <a:t>11/3/2021</a:t>
            </a:fld>
            <a:endParaRPr lang="en-US" dirty="0"/>
          </a:p>
        </p:txBody>
      </p:sp>
      <p:sp>
        <p:nvSpPr>
          <p:cNvPr id="13" name="Slide Number Placeholder 11">
            <a:extLst>
              <a:ext uri="{FF2B5EF4-FFF2-40B4-BE49-F238E27FC236}">
                <a16:creationId xmlns:a16="http://schemas.microsoft.com/office/drawing/2014/main" id="{08C1CF7C-DA1A-9048-96D3-65FAA26B0560}"/>
              </a:ext>
            </a:extLst>
          </p:cNvPr>
          <p:cNvSpPr txBox="1">
            <a:spLocks/>
          </p:cNvSpPr>
          <p:nvPr userDrawn="1"/>
        </p:nvSpPr>
        <p:spPr>
          <a:xfrm>
            <a:off x="8763000" y="65087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0" name="Date Placeholder 9">
            <a:extLst>
              <a:ext uri="{FF2B5EF4-FFF2-40B4-BE49-F238E27FC236}">
                <a16:creationId xmlns:a16="http://schemas.microsoft.com/office/drawing/2014/main" id="{E891DD91-207E-CC4D-A54C-A507FB4FBDD3}"/>
              </a:ext>
            </a:extLst>
          </p:cNvPr>
          <p:cNvSpPr txBox="1">
            <a:spLocks/>
          </p:cNvSpPr>
          <p:nvPr userDrawn="1"/>
        </p:nvSpPr>
        <p:spPr>
          <a:xfrm>
            <a:off x="1143000" y="6661150"/>
            <a:ext cx="2743200" cy="365125"/>
          </a:xfrm>
          <a:prstGeom prst="rect">
            <a:avLst/>
          </a:prstGeom>
        </p:spPr>
        <p:txBody>
          <a:bodyPr/>
          <a:lstStyle>
            <a:defPPr>
              <a:defRPr lang="en-US"/>
            </a:defPPr>
            <a:lvl1pPr marL="0" algn="l"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88938D81-1306-D943-A610-4EB264E850B3}" type="datetime1">
              <a:rPr lang="en-US" smtClean="0"/>
              <a:pPr/>
              <a:t>11/3/2021</a:t>
            </a:fld>
            <a:endParaRPr lang="en-US" dirty="0"/>
          </a:p>
        </p:txBody>
      </p:sp>
      <p:sp>
        <p:nvSpPr>
          <p:cNvPr id="21" name="Slide Number Placeholder 11">
            <a:extLst>
              <a:ext uri="{FF2B5EF4-FFF2-40B4-BE49-F238E27FC236}">
                <a16:creationId xmlns:a16="http://schemas.microsoft.com/office/drawing/2014/main" id="{4CFDC215-D833-8540-8BFB-0127BAA005AC}"/>
              </a:ext>
            </a:extLst>
          </p:cNvPr>
          <p:cNvSpPr txBox="1">
            <a:spLocks/>
          </p:cNvSpPr>
          <p:nvPr userDrawn="1"/>
        </p:nvSpPr>
        <p:spPr>
          <a:xfrm>
            <a:off x="8915400" y="66611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2" name="Date Placeholder 9">
            <a:extLst>
              <a:ext uri="{FF2B5EF4-FFF2-40B4-BE49-F238E27FC236}">
                <a16:creationId xmlns:a16="http://schemas.microsoft.com/office/drawing/2014/main" id="{41299FEF-A22F-D743-B6D1-CFB7059A7DFD}"/>
              </a:ext>
            </a:extLst>
          </p:cNvPr>
          <p:cNvSpPr txBox="1">
            <a:spLocks/>
          </p:cNvSpPr>
          <p:nvPr userDrawn="1"/>
        </p:nvSpPr>
        <p:spPr>
          <a:xfrm>
            <a:off x="1295400" y="6813550"/>
            <a:ext cx="2743200" cy="365125"/>
          </a:xfrm>
          <a:prstGeom prst="rect">
            <a:avLst/>
          </a:prstGeom>
        </p:spPr>
        <p:txBody>
          <a:bodyPr/>
          <a:lstStyle>
            <a:defPPr>
              <a:defRPr lang="en-US"/>
            </a:defPPr>
            <a:lvl1pPr marL="0" algn="l"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88938D81-1306-D943-A610-4EB264E850B3}" type="datetime1">
              <a:rPr lang="en-US" smtClean="0"/>
              <a:pPr/>
              <a:t>11/3/2021</a:t>
            </a:fld>
            <a:endParaRPr lang="en-US" dirty="0"/>
          </a:p>
        </p:txBody>
      </p:sp>
      <p:sp>
        <p:nvSpPr>
          <p:cNvPr id="23" name="Slide Number Placeholder 11">
            <a:extLst>
              <a:ext uri="{FF2B5EF4-FFF2-40B4-BE49-F238E27FC236}">
                <a16:creationId xmlns:a16="http://schemas.microsoft.com/office/drawing/2014/main" id="{832E31FA-E8D8-7C45-B8FD-B59CA11ECBD5}"/>
              </a:ext>
            </a:extLst>
          </p:cNvPr>
          <p:cNvSpPr txBox="1">
            <a:spLocks/>
          </p:cNvSpPr>
          <p:nvPr userDrawn="1"/>
        </p:nvSpPr>
        <p:spPr>
          <a:xfrm>
            <a:off x="9067800" y="68135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5" name="Footer Placeholder 10">
            <a:extLst>
              <a:ext uri="{FF2B5EF4-FFF2-40B4-BE49-F238E27FC236}">
                <a16:creationId xmlns:a16="http://schemas.microsoft.com/office/drawing/2014/main" id="{14E83814-5EA9-C949-932B-64096ABC107C}"/>
              </a:ext>
            </a:extLst>
          </p:cNvPr>
          <p:cNvSpPr>
            <a:spLocks noGrp="1"/>
          </p:cNvSpPr>
          <p:nvPr/>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27" name="Date Placeholder 3">
            <a:extLst>
              <a:ext uri="{FF2B5EF4-FFF2-40B4-BE49-F238E27FC236}">
                <a16:creationId xmlns:a16="http://schemas.microsoft.com/office/drawing/2014/main" id="{6154B9DD-26C6-7D40-9996-2C42CA136E00}"/>
              </a:ext>
            </a:extLst>
          </p:cNvPr>
          <p:cNvSpPr>
            <a:spLocks noGrp="1"/>
          </p:cNvSpPr>
          <p:nvPr>
            <p:ph type="dt" sz="half" idx="11"/>
          </p:nvPr>
        </p:nvSpPr>
        <p:spPr>
          <a:xfrm>
            <a:off x="628650" y="4767263"/>
            <a:ext cx="2057400" cy="273844"/>
          </a:xfrm>
          <a:prstGeom prst="rect">
            <a:avLst/>
          </a:prstGeom>
        </p:spPr>
        <p:txBody>
          <a:bodyPr/>
          <a:lstStyle/>
          <a:p>
            <a:endParaRPr lang="en-US" dirty="0"/>
          </a:p>
        </p:txBody>
      </p:sp>
      <p:sp>
        <p:nvSpPr>
          <p:cNvPr id="28" name="Footer Placeholder 4">
            <a:extLst>
              <a:ext uri="{FF2B5EF4-FFF2-40B4-BE49-F238E27FC236}">
                <a16:creationId xmlns:a16="http://schemas.microsoft.com/office/drawing/2014/main" id="{F7A32B59-52F2-1D4E-8130-7FC2452037F0}"/>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6" name="Slide Number Placeholder 5">
            <a:extLst>
              <a:ext uri="{FF2B5EF4-FFF2-40B4-BE49-F238E27FC236}">
                <a16:creationId xmlns:a16="http://schemas.microsoft.com/office/drawing/2014/main" id="{1F38A660-4B4B-094A-A964-F0000BC79708}"/>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4" name="Table Placeholder 3">
            <a:extLst>
              <a:ext uri="{FF2B5EF4-FFF2-40B4-BE49-F238E27FC236}">
                <a16:creationId xmlns:a16="http://schemas.microsoft.com/office/drawing/2014/main" id="{04E1EECE-B442-2B40-AE12-01C2243E511D}"/>
              </a:ext>
            </a:extLst>
          </p:cNvPr>
          <p:cNvSpPr>
            <a:spLocks noGrp="1"/>
          </p:cNvSpPr>
          <p:nvPr>
            <p:ph type="tbl" sz="quarter" idx="10"/>
          </p:nvPr>
        </p:nvSpPr>
        <p:spPr>
          <a:xfrm>
            <a:off x="696516" y="1004888"/>
            <a:ext cx="7408069" cy="2868216"/>
          </a:xfrm>
          <a:prstGeom prst="rect">
            <a:avLst/>
          </a:prstGeom>
        </p:spPr>
        <p:txBody>
          <a:bodyPr/>
          <a:lstStyle/>
          <a:p>
            <a:endParaRPr lang="en-US"/>
          </a:p>
        </p:txBody>
      </p:sp>
      <p:sp>
        <p:nvSpPr>
          <p:cNvPr id="8" name="Footer Placeholder 10">
            <a:extLst>
              <a:ext uri="{FF2B5EF4-FFF2-40B4-BE49-F238E27FC236}">
                <a16:creationId xmlns:a16="http://schemas.microsoft.com/office/drawing/2014/main" id="{11BDECC5-A2D2-AF4C-AAA5-A3BCBDD7686C}"/>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1" name="Date Placeholder 3">
            <a:extLst>
              <a:ext uri="{FF2B5EF4-FFF2-40B4-BE49-F238E27FC236}">
                <a16:creationId xmlns:a16="http://schemas.microsoft.com/office/drawing/2014/main" id="{176CEDFF-6B9B-A741-BA79-C3C971A1CC67}"/>
              </a:ext>
            </a:extLst>
          </p:cNvPr>
          <p:cNvSpPr>
            <a:spLocks noGrp="1"/>
          </p:cNvSpPr>
          <p:nvPr>
            <p:ph type="dt" sz="half" idx="11"/>
          </p:nvPr>
        </p:nvSpPr>
        <p:spPr>
          <a:xfrm>
            <a:off x="628650" y="4767263"/>
            <a:ext cx="2057400" cy="273844"/>
          </a:xfrm>
          <a:prstGeom prst="rect">
            <a:avLst/>
          </a:prstGeom>
        </p:spPr>
        <p:txBody>
          <a:bodyPr/>
          <a:lstStyle/>
          <a:p>
            <a:endParaRPr lang="en-US" dirty="0"/>
          </a:p>
        </p:txBody>
      </p:sp>
      <p:sp>
        <p:nvSpPr>
          <p:cNvPr id="12" name="Footer Placeholder 4">
            <a:extLst>
              <a:ext uri="{FF2B5EF4-FFF2-40B4-BE49-F238E27FC236}">
                <a16:creationId xmlns:a16="http://schemas.microsoft.com/office/drawing/2014/main" id="{CEE5D163-1CF3-154C-BF7D-0CA5A4F4F1C3}"/>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0" name="Slide Number Placeholder 5">
            <a:extLst>
              <a:ext uri="{FF2B5EF4-FFF2-40B4-BE49-F238E27FC236}">
                <a16:creationId xmlns:a16="http://schemas.microsoft.com/office/drawing/2014/main" id="{FE044AB7-FD65-C94B-BEC6-5EBBD51832E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8717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5" name="Picture Placeholder 4">
            <a:extLst>
              <a:ext uri="{FF2B5EF4-FFF2-40B4-BE49-F238E27FC236}">
                <a16:creationId xmlns:a16="http://schemas.microsoft.com/office/drawing/2014/main" id="{3D6ACE7E-5779-2749-A63F-69BA099D0957}"/>
              </a:ext>
            </a:extLst>
          </p:cNvPr>
          <p:cNvSpPr>
            <a:spLocks noGrp="1"/>
          </p:cNvSpPr>
          <p:nvPr>
            <p:ph type="pic" sz="quarter" idx="10"/>
          </p:nvPr>
        </p:nvSpPr>
        <p:spPr>
          <a:xfrm>
            <a:off x="696913" y="981776"/>
            <a:ext cx="2527300" cy="3031423"/>
          </a:xfrm>
          <a:prstGeom prst="rect">
            <a:avLst/>
          </a:prstGeom>
        </p:spPr>
        <p:txBody>
          <a:bodyPr/>
          <a:lstStyle/>
          <a:p>
            <a:endParaRPr lang="en-US" dirty="0"/>
          </a:p>
        </p:txBody>
      </p:sp>
      <p:sp>
        <p:nvSpPr>
          <p:cNvPr id="8" name="Text Placeholder 7">
            <a:extLst>
              <a:ext uri="{FF2B5EF4-FFF2-40B4-BE49-F238E27FC236}">
                <a16:creationId xmlns:a16="http://schemas.microsoft.com/office/drawing/2014/main" id="{F2474F26-DC81-CE4A-9849-AD502DCD63CE}"/>
              </a:ext>
            </a:extLst>
          </p:cNvPr>
          <p:cNvSpPr>
            <a:spLocks noGrp="1"/>
          </p:cNvSpPr>
          <p:nvPr>
            <p:ph type="body" sz="quarter" idx="11"/>
          </p:nvPr>
        </p:nvSpPr>
        <p:spPr>
          <a:xfrm>
            <a:off x="3340100" y="981075"/>
            <a:ext cx="4764088" cy="3032125"/>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10">
            <a:extLst>
              <a:ext uri="{FF2B5EF4-FFF2-40B4-BE49-F238E27FC236}">
                <a16:creationId xmlns:a16="http://schemas.microsoft.com/office/drawing/2014/main" id="{02DE0AC4-BCC0-7747-8E35-F754FCC287E2}"/>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2" name="Date Placeholder 3">
            <a:extLst>
              <a:ext uri="{FF2B5EF4-FFF2-40B4-BE49-F238E27FC236}">
                <a16:creationId xmlns:a16="http://schemas.microsoft.com/office/drawing/2014/main" id="{96209D1D-CF5F-FA43-BB59-F1E677BAD40D}"/>
              </a:ext>
            </a:extLst>
          </p:cNvPr>
          <p:cNvSpPr>
            <a:spLocks noGrp="1"/>
          </p:cNvSpPr>
          <p:nvPr>
            <p:ph type="dt" sz="half" idx="12"/>
          </p:nvPr>
        </p:nvSpPr>
        <p:spPr>
          <a:xfrm>
            <a:off x="628650" y="4767263"/>
            <a:ext cx="2057400" cy="273844"/>
          </a:xfrm>
          <a:prstGeom prst="rect">
            <a:avLst/>
          </a:prstGeom>
        </p:spPr>
        <p:txBody>
          <a:bodyPr/>
          <a:lstStyle/>
          <a:p>
            <a:endParaRPr lang="en-US" dirty="0"/>
          </a:p>
        </p:txBody>
      </p:sp>
      <p:sp>
        <p:nvSpPr>
          <p:cNvPr id="13" name="Footer Placeholder 4">
            <a:extLst>
              <a:ext uri="{FF2B5EF4-FFF2-40B4-BE49-F238E27FC236}">
                <a16:creationId xmlns:a16="http://schemas.microsoft.com/office/drawing/2014/main" id="{CBBCAD72-2B27-1E4B-B3DB-432D006729DE}"/>
              </a:ext>
            </a:extLst>
          </p:cNvPr>
          <p:cNvSpPr>
            <a:spLocks noGrp="1"/>
          </p:cNvSpPr>
          <p:nvPr>
            <p:ph type="ftr" sz="quarter" idx="13"/>
          </p:nvPr>
        </p:nvSpPr>
        <p:spPr>
          <a:xfrm>
            <a:off x="3028950" y="4767263"/>
            <a:ext cx="3086100" cy="273844"/>
          </a:xfrm>
          <a:prstGeom prst="rect">
            <a:avLst/>
          </a:prstGeom>
        </p:spPr>
        <p:txBody>
          <a:bodyPr/>
          <a:lstStyle/>
          <a:p>
            <a:endParaRPr lang="en-US" dirty="0"/>
          </a:p>
        </p:txBody>
      </p:sp>
      <p:sp>
        <p:nvSpPr>
          <p:cNvPr id="11" name="Slide Number Placeholder 5">
            <a:extLst>
              <a:ext uri="{FF2B5EF4-FFF2-40B4-BE49-F238E27FC236}">
                <a16:creationId xmlns:a16="http://schemas.microsoft.com/office/drawing/2014/main" id="{9FCF8D2C-F720-E04C-8BAA-8E3D608222C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97310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668037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472CC9-67D2-477B-97F2-7E8A7E866B86}"/>
              </a:ext>
            </a:extLst>
          </p:cNvPr>
          <p:cNvSpPr>
            <a:spLocks noGrp="1"/>
          </p:cNvSpPr>
          <p:nvPr>
            <p:ph type="ctrTitle"/>
          </p:nvPr>
        </p:nvSpPr>
        <p:spPr>
          <a:xfrm>
            <a:off x="1143000" y="841375"/>
            <a:ext cx="6858000" cy="17907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D33E9CF-524C-4442-A87A-4F4012533A0D}"/>
              </a:ext>
            </a:extLst>
          </p:cNvPr>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6D8C13F-38B6-4A4A-B5B1-4BEC13CE4903}"/>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5" name="Footer Placeholder 4">
            <a:extLst>
              <a:ext uri="{FF2B5EF4-FFF2-40B4-BE49-F238E27FC236}">
                <a16:creationId xmlns:a16="http://schemas.microsoft.com/office/drawing/2014/main" id="{1D6223E3-470D-48C4-AD79-DBDCEC8C9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EF47DF-FAB1-40EA-8983-7536C4873B18}"/>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4214209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FF3E6-72FB-4034-A5E9-E84C5BF0FE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DF42C51-47B7-43E3-8A3D-4A14CD261B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E7F42DC-AA76-4E8C-960E-F9B80435EE61}"/>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5" name="Footer Placeholder 4">
            <a:extLst>
              <a:ext uri="{FF2B5EF4-FFF2-40B4-BE49-F238E27FC236}">
                <a16:creationId xmlns:a16="http://schemas.microsoft.com/office/drawing/2014/main" id="{3D1C4574-4660-4FF1-AAA8-743EE74277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D7FFC3-4FFD-4F09-9E73-97E37B6F768F}"/>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27100647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C88D8-C160-4750-ADC9-2A4ACDAA4F2F}"/>
              </a:ext>
            </a:extLst>
          </p:cNvPr>
          <p:cNvSpPr>
            <a:spLocks noGrp="1"/>
          </p:cNvSpPr>
          <p:nvPr>
            <p:ph type="title"/>
          </p:nvPr>
        </p:nvSpPr>
        <p:spPr>
          <a:xfrm>
            <a:off x="623888" y="1282700"/>
            <a:ext cx="7886700" cy="2139950"/>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558C720-03CD-4BB5-89FA-C32CD2015A70}"/>
              </a:ext>
            </a:extLst>
          </p:cNvPr>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C8E093-856C-4455-AF27-A5CBCD8AD5BE}"/>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5" name="Footer Placeholder 4">
            <a:extLst>
              <a:ext uri="{FF2B5EF4-FFF2-40B4-BE49-F238E27FC236}">
                <a16:creationId xmlns:a16="http://schemas.microsoft.com/office/drawing/2014/main" id="{46E75607-AE53-4317-84AB-9CFC57B6CF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4709E8-7BF5-4FDA-9D8F-898B71AD1989}"/>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21787888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D0EE4-97F1-42FE-9A77-B3B0366818C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BE4ECB-6240-4991-A50E-D4BE9AEF8659}"/>
              </a:ext>
            </a:extLst>
          </p:cNvPr>
          <p:cNvSpPr>
            <a:spLocks noGrp="1"/>
          </p:cNvSpPr>
          <p:nvPr>
            <p:ph sz="half" idx="1"/>
          </p:nvPr>
        </p:nvSpPr>
        <p:spPr>
          <a:xfrm>
            <a:off x="62865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284A12-6CAC-4BAF-B5E5-75705B03EC7E}"/>
              </a:ext>
            </a:extLst>
          </p:cNvPr>
          <p:cNvSpPr>
            <a:spLocks noGrp="1"/>
          </p:cNvSpPr>
          <p:nvPr>
            <p:ph sz="half" idx="2"/>
          </p:nvPr>
        </p:nvSpPr>
        <p:spPr>
          <a:xfrm>
            <a:off x="4648200" y="1370013"/>
            <a:ext cx="3867150" cy="326231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78EBF6C-D984-454A-944D-58AD5F742B21}"/>
              </a:ext>
            </a:extLst>
          </p:cNvPr>
          <p:cNvSpPr>
            <a:spLocks noGrp="1"/>
          </p:cNvSpPr>
          <p:nvPr>
            <p:ph type="dt" sz="half" idx="10"/>
          </p:nvPr>
        </p:nvSpPr>
        <p:spPr/>
        <p:txBody>
          <a:bodyPr/>
          <a:lstStyle/>
          <a:p>
            <a:fld id="{478D6EDB-716B-4A47-A32F-85BE13B2E842}" type="datetimeFigureOut">
              <a:rPr lang="en-US" smtClean="0"/>
              <a:t>11/3/2021</a:t>
            </a:fld>
            <a:endParaRPr lang="en-US"/>
          </a:p>
        </p:txBody>
      </p:sp>
      <p:sp>
        <p:nvSpPr>
          <p:cNvPr id="6" name="Footer Placeholder 5">
            <a:extLst>
              <a:ext uri="{FF2B5EF4-FFF2-40B4-BE49-F238E27FC236}">
                <a16:creationId xmlns:a16="http://schemas.microsoft.com/office/drawing/2014/main" id="{9C5508BB-FF61-4E88-8E4C-902E993BA4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92FAE57-D93F-4DF5-84C9-F1442EFB80E0}"/>
              </a:ext>
            </a:extLst>
          </p:cNvPr>
          <p:cNvSpPr>
            <a:spLocks noGrp="1"/>
          </p:cNvSpPr>
          <p:nvPr>
            <p:ph type="sldNum" sz="quarter" idx="12"/>
          </p:nvPr>
        </p:nvSpPr>
        <p:spPr/>
        <p:txBody>
          <a:bodyPr/>
          <a:lstStyle/>
          <a:p>
            <a:fld id="{E2F6E9C1-ED6D-4643-A75E-9F8D52CD95EC}" type="slidenum">
              <a:rPr lang="en-US" smtClean="0"/>
              <a:t>‹#›</a:t>
            </a:fld>
            <a:endParaRPr lang="en-US"/>
          </a:p>
        </p:txBody>
      </p:sp>
    </p:spTree>
    <p:extLst>
      <p:ext uri="{BB962C8B-B14F-4D97-AF65-F5344CB8AC3E}">
        <p14:creationId xmlns:p14="http://schemas.microsoft.com/office/powerpoint/2010/main" val="417077945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55864" y="1"/>
            <a:ext cx="9299864" cy="514349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Rectangle 7"/>
          <p:cNvSpPr/>
          <p:nvPr userDrawn="1"/>
        </p:nvSpPr>
        <p:spPr>
          <a:xfrm>
            <a:off x="-155864" y="4210700"/>
            <a:ext cx="9299864" cy="932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Title Placeholder 1"/>
          <p:cNvSpPr>
            <a:spLocks noGrp="1"/>
          </p:cNvSpPr>
          <p:nvPr>
            <p:ph type="title"/>
          </p:nvPr>
        </p:nvSpPr>
        <p:spPr>
          <a:xfrm>
            <a:off x="493607" y="1956620"/>
            <a:ext cx="6734507" cy="1688241"/>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7572375" y="4472083"/>
            <a:ext cx="1381125" cy="480632"/>
          </a:xfrm>
          <a:prstGeom prst="rect">
            <a:avLst/>
          </a:prstGeom>
        </p:spPr>
      </p:pic>
      <p:sp>
        <p:nvSpPr>
          <p:cNvPr id="9" name="Date Placeholder 3">
            <a:extLst>
              <a:ext uri="{FF2B5EF4-FFF2-40B4-BE49-F238E27FC236}">
                <a16:creationId xmlns:a16="http://schemas.microsoft.com/office/drawing/2014/main" id="{CBC6E2F6-92F6-4242-8C9D-185218C9F62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11" name="Footer Placeholder 4">
            <a:extLst>
              <a:ext uri="{FF2B5EF4-FFF2-40B4-BE49-F238E27FC236}">
                <a16:creationId xmlns:a16="http://schemas.microsoft.com/office/drawing/2014/main" id="{E23D9722-47E0-A64F-8AF9-49F787ACB0C9}"/>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12" name="Slide Number Placeholder 5">
            <a:extLst>
              <a:ext uri="{FF2B5EF4-FFF2-40B4-BE49-F238E27FC236}">
                <a16:creationId xmlns:a16="http://schemas.microsoft.com/office/drawing/2014/main" id="{72CA5770-ED85-1646-B4EE-32B0EBF8F227}"/>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47415083"/>
      </p:ext>
    </p:extLst>
  </p:cSld>
  <p:clrMap bg1="lt1" tx1="dk1" bg2="lt2" tx2="dk2" accent1="accent1" accent2="accent2" accent3="accent3" accent4="accent4" accent5="accent5" accent6="accent6" hlink="hlink" folHlink="folHlink"/>
  <p:sldLayoutIdLst>
    <p:sldLayoutId id="2147483676" r:id="rId1"/>
    <p:sldLayoutId id="2147483681" r:id="rId2"/>
    <p:sldLayoutId id="2147483695" r:id="rId3"/>
    <p:sldLayoutId id="2147483711" r:id="rId4"/>
    <p:sldLayoutId id="2147483714" r:id="rId5"/>
  </p:sldLayoutIdLst>
  <p:hf hdr="0"/>
  <p:txStyles>
    <p:titleStyle>
      <a:lvl1pPr algn="l" defTabSz="685800" rtl="0" eaLnBrk="1" latinLnBrk="0" hangingPunct="1">
        <a:lnSpc>
          <a:spcPct val="90000"/>
        </a:lnSpc>
        <a:spcBef>
          <a:spcPct val="0"/>
        </a:spcBef>
        <a:buNone/>
        <a:defRPr sz="6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717C55-2C73-45F4-AA89-D40B351C14E3}"/>
              </a:ext>
            </a:extLst>
          </p:cNvPr>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C328346-027B-48E9-8D68-7F9CEDBDEFD4}"/>
              </a:ext>
            </a:extLst>
          </p:cNvPr>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A3B72E-E4A1-4D86-A421-2B5FD539E2BE}"/>
              </a:ext>
            </a:extLst>
          </p:cNvPr>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478D6EDB-716B-4A47-A32F-85BE13B2E842}" type="datetimeFigureOut">
              <a:rPr lang="en-US" smtClean="0"/>
              <a:t>11/3/2021</a:t>
            </a:fld>
            <a:endParaRPr lang="en-US"/>
          </a:p>
        </p:txBody>
      </p:sp>
      <p:sp>
        <p:nvSpPr>
          <p:cNvPr id="5" name="Footer Placeholder 4">
            <a:extLst>
              <a:ext uri="{FF2B5EF4-FFF2-40B4-BE49-F238E27FC236}">
                <a16:creationId xmlns:a16="http://schemas.microsoft.com/office/drawing/2014/main" id="{5C87530E-93A4-4D46-B395-CFDBFCE21DD4}"/>
              </a:ext>
            </a:extLst>
          </p:cNvPr>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28A3BF8-7E80-4712-ABA0-15ED7BB85989}"/>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E2F6E9C1-ED6D-4643-A75E-9F8D52CD95EC}" type="slidenum">
              <a:rPr lang="en-US" smtClean="0"/>
              <a:t>‹#›</a:t>
            </a:fld>
            <a:endParaRPr lang="en-US"/>
          </a:p>
        </p:txBody>
      </p:sp>
    </p:spTree>
    <p:extLst>
      <p:ext uri="{BB962C8B-B14F-4D97-AF65-F5344CB8AC3E}">
        <p14:creationId xmlns:p14="http://schemas.microsoft.com/office/powerpoint/2010/main" val="626726532"/>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FD9BF7-70F1-A546-A238-191469109048}"/>
              </a:ext>
            </a:extLst>
          </p:cNvPr>
          <p:cNvSpPr>
            <a:spLocks noGrp="1"/>
          </p:cNvSpPr>
          <p:nvPr>
            <p:ph type="title"/>
          </p:nvPr>
        </p:nvSpPr>
        <p:spPr/>
        <p:txBody>
          <a:bodyPr/>
          <a:lstStyle/>
          <a:p>
            <a:r>
              <a:rPr lang="en-US" sz="4000" dirty="0"/>
              <a:t>EQRS PI16 Feature Review</a:t>
            </a:r>
          </a:p>
        </p:txBody>
      </p:sp>
      <p:sp>
        <p:nvSpPr>
          <p:cNvPr id="2" name="Text Placeholder 1">
            <a:extLst>
              <a:ext uri="{FF2B5EF4-FFF2-40B4-BE49-F238E27FC236}">
                <a16:creationId xmlns:a16="http://schemas.microsoft.com/office/drawing/2014/main" id="{B78E1A08-385B-4E40-BD63-B113A1BCFEDB}"/>
              </a:ext>
            </a:extLst>
          </p:cNvPr>
          <p:cNvSpPr>
            <a:spLocks noGrp="1"/>
          </p:cNvSpPr>
          <p:nvPr>
            <p:ph type="body" sz="quarter" idx="13"/>
          </p:nvPr>
        </p:nvSpPr>
        <p:spPr/>
        <p:txBody>
          <a:bodyPr/>
          <a:lstStyle/>
          <a:p>
            <a:r>
              <a:rPr lang="en-US" dirty="0"/>
              <a:t>Program Working Group Meeting, November 3, 2021</a:t>
            </a:r>
          </a:p>
        </p:txBody>
      </p:sp>
    </p:spTree>
    <p:extLst>
      <p:ext uri="{BB962C8B-B14F-4D97-AF65-F5344CB8AC3E}">
        <p14:creationId xmlns:p14="http://schemas.microsoft.com/office/powerpoint/2010/main" val="1029304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190500"/>
            <a:ext cx="7658452" cy="504825"/>
          </a:xfrm>
        </p:spPr>
        <p:txBody>
          <a:bodyPr/>
          <a:lstStyle/>
          <a:p>
            <a:r>
              <a:rPr lang="en-US" sz="2400" b="1" dirty="0">
                <a:solidFill>
                  <a:schemeClr val="tx1"/>
                </a:solidFill>
                <a:latin typeface="+mn-lt"/>
              </a:rPr>
              <a:t>2744 Reports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889823"/>
            <a:ext cx="7824354" cy="3147936"/>
          </a:xfrm>
        </p:spPr>
        <p:txBody>
          <a:bodyPr/>
          <a:lstStyle/>
          <a:p>
            <a:pPr marL="0" indent="0" algn="l">
              <a:buNone/>
            </a:pPr>
            <a:r>
              <a:rPr lang="en-US" sz="1600" b="1" i="0" dirty="0">
                <a:effectLst/>
                <a:latin typeface="+mn-lt"/>
              </a:rPr>
              <a:t>Acceptance Criteria</a:t>
            </a: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r>
              <a:rPr lang="en-US" sz="1600" b="1" i="0" dirty="0">
                <a:effectLst/>
                <a:latin typeface="+mn-lt"/>
              </a:rPr>
              <a:t>Assumptions</a:t>
            </a:r>
          </a:p>
          <a:p>
            <a:r>
              <a:rPr lang="en-US" sz="1200" b="0" i="0" dirty="0">
                <a:solidFill>
                  <a:srgbClr val="172B4D"/>
                </a:solidFill>
                <a:effectLst/>
                <a:latin typeface="+mn-lt"/>
              </a:rPr>
              <a:t>2744 B data will not be needed.</a:t>
            </a:r>
            <a:endParaRPr lang="en-US" sz="1200" b="1"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10</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2519125533"/>
              </p:ext>
            </p:extLst>
          </p:nvPr>
        </p:nvGraphicFramePr>
        <p:xfrm>
          <a:off x="819150" y="1277415"/>
          <a:ext cx="7296151" cy="1538175"/>
        </p:xfrm>
        <a:graphic>
          <a:graphicData uri="http://schemas.openxmlformats.org/drawingml/2006/table">
            <a:tbl>
              <a:tblPr firstRow="1" bandRow="1">
                <a:tableStyleId>{5C22544A-7EE6-4342-B048-85BDC9FD1C3A}</a:tableStyleId>
              </a:tblPr>
              <a:tblGrid>
                <a:gridCol w="3476657">
                  <a:extLst>
                    <a:ext uri="{9D8B030D-6E8A-4147-A177-3AD203B41FA5}">
                      <a16:colId xmlns:a16="http://schemas.microsoft.com/office/drawing/2014/main" val="2861250815"/>
                    </a:ext>
                  </a:extLst>
                </a:gridCol>
                <a:gridCol w="2943336">
                  <a:extLst>
                    <a:ext uri="{9D8B030D-6E8A-4147-A177-3AD203B41FA5}">
                      <a16:colId xmlns:a16="http://schemas.microsoft.com/office/drawing/2014/main" val="10365610"/>
                    </a:ext>
                  </a:extLst>
                </a:gridCol>
                <a:gridCol w="876158">
                  <a:extLst>
                    <a:ext uri="{9D8B030D-6E8A-4147-A177-3AD203B41FA5}">
                      <a16:colId xmlns:a16="http://schemas.microsoft.com/office/drawing/2014/main" val="1671380966"/>
                    </a:ext>
                  </a:extLst>
                </a:gridCol>
              </a:tblGrid>
              <a:tr h="395386">
                <a:tc>
                  <a:txBody>
                    <a:bodyPr/>
                    <a:lstStyle/>
                    <a:p>
                      <a:r>
                        <a:rPr lang="en-US" sz="1200" dirty="0"/>
                        <a:t>Acceptance Criteria</a:t>
                      </a:r>
                    </a:p>
                  </a:txBody>
                  <a:tcPr/>
                </a:tc>
                <a:tc>
                  <a:txBody>
                    <a:bodyPr/>
                    <a:lstStyle/>
                    <a:p>
                      <a:r>
                        <a:rPr lang="en-US" sz="1200" dirty="0"/>
                        <a:t>Notes/Questions</a:t>
                      </a:r>
                    </a:p>
                  </a:txBody>
                  <a:tcPr/>
                </a:tc>
                <a:tc>
                  <a:txBody>
                    <a:bodyPr/>
                    <a:lstStyle/>
                    <a:p>
                      <a:r>
                        <a:rPr lang="en-US" sz="1200" dirty="0"/>
                        <a:t>Team(s) Involved</a:t>
                      </a:r>
                    </a:p>
                  </a:txBody>
                  <a:tcPr/>
                </a:tc>
                <a:extLst>
                  <a:ext uri="{0D108BD9-81ED-4DB2-BD59-A6C34878D82A}">
                    <a16:rowId xmlns:a16="http://schemas.microsoft.com/office/drawing/2014/main" val="2156600744"/>
                  </a:ext>
                </a:extLst>
              </a:tr>
              <a:tr h="382206">
                <a:tc>
                  <a:txBody>
                    <a:bodyPr/>
                    <a:lstStyle/>
                    <a:p>
                      <a:pPr algn="l" fontAlgn="t"/>
                      <a:r>
                        <a:rPr lang="en-US" sz="1100" b="0" i="0" kern="1200" dirty="0">
                          <a:solidFill>
                            <a:schemeClr val="dk1"/>
                          </a:solidFill>
                          <a:effectLst/>
                          <a:latin typeface="+mn-lt"/>
                          <a:ea typeface="+mn-ea"/>
                          <a:cs typeface="+mn-cs"/>
                        </a:rPr>
                        <a:t>Fields 1, 2, 3, 20, 25, and 26 - need to be displayed on the UI for 2744 A forms from Survey Year 2020 in Finalized Status</a:t>
                      </a:r>
                      <a:endParaRPr lang="en-US" sz="1100" dirty="0">
                        <a:effectLst/>
                      </a:endParaRPr>
                    </a:p>
                  </a:txBody>
                  <a:tcPr marL="76200" marR="76200" marT="53340" marB="53340"/>
                </a:tc>
                <a:tc>
                  <a:txBody>
                    <a:bodyPr/>
                    <a:lstStyle/>
                    <a:p>
                      <a:pPr algn="l" fontAlgn="t"/>
                      <a:endParaRPr lang="en-US" sz="1100" dirty="0">
                        <a:effectLst/>
                      </a:endParaRPr>
                    </a:p>
                  </a:txBody>
                  <a:tcPr marL="76200" marR="76200" marT="53340" marB="53340"/>
                </a:tc>
                <a:tc>
                  <a:txBody>
                    <a:bodyPr/>
                    <a:lstStyle/>
                    <a:p>
                      <a:pPr algn="l" fontAlgn="t"/>
                      <a:endParaRPr lang="en-US" sz="1100" dirty="0">
                        <a:effectLst/>
                      </a:endParaRPr>
                    </a:p>
                  </a:txBody>
                  <a:tcPr marL="76200" marR="76200" marT="53340" marB="53340"/>
                </a:tc>
                <a:extLst>
                  <a:ext uri="{0D108BD9-81ED-4DB2-BD59-A6C34878D82A}">
                    <a16:rowId xmlns:a16="http://schemas.microsoft.com/office/drawing/2014/main" val="110948454"/>
                  </a:ext>
                </a:extLst>
              </a:tr>
              <a:tr h="471375">
                <a:tc>
                  <a:txBody>
                    <a:bodyPr/>
                    <a:lstStyle/>
                    <a:p>
                      <a:pPr algn="l" fontAlgn="t"/>
                      <a:r>
                        <a:rPr lang="en-US" sz="1100" b="0" i="0" kern="1200" dirty="0">
                          <a:solidFill>
                            <a:schemeClr val="dk1"/>
                          </a:solidFill>
                          <a:effectLst/>
                          <a:latin typeface="+mn-lt"/>
                          <a:ea typeface="+mn-ea"/>
                          <a:cs typeface="+mn-cs"/>
                        </a:rPr>
                        <a:t>Reports required listed in table below (see Notes section)</a:t>
                      </a:r>
                      <a:endParaRPr lang="en-US" sz="1100" dirty="0">
                        <a:effectLst/>
                      </a:endParaRPr>
                    </a:p>
                  </a:txBody>
                  <a:tcPr marL="76200" marR="76200" marT="53340" marB="53340"/>
                </a:tc>
                <a:tc>
                  <a:txBody>
                    <a:bodyPr/>
                    <a:lstStyle/>
                    <a:p>
                      <a:pPr algn="l" fontAlgn="t"/>
                      <a:br>
                        <a:rPr lang="en-US" sz="1100" dirty="0">
                          <a:effectLst/>
                        </a:rPr>
                      </a:br>
                      <a:endParaRPr lang="en-US" sz="1100" dirty="0">
                        <a:effectLst/>
                      </a:endParaRPr>
                    </a:p>
                  </a:txBody>
                  <a:tcPr marL="76200" marR="76200" marT="53340" marB="53340"/>
                </a:tc>
                <a:tc>
                  <a:txBody>
                    <a:bodyPr/>
                    <a:lstStyle/>
                    <a:p>
                      <a:pPr algn="l" fontAlgn="t"/>
                      <a:endParaRPr lang="en-US" sz="1100" dirty="0">
                        <a:effectLst/>
                      </a:endParaRPr>
                    </a:p>
                  </a:txBody>
                  <a:tcPr marL="76200" marR="76200" marT="53340" marB="53340"/>
                </a:tc>
                <a:extLst>
                  <a:ext uri="{0D108BD9-81ED-4DB2-BD59-A6C34878D82A}">
                    <a16:rowId xmlns:a16="http://schemas.microsoft.com/office/drawing/2014/main" val="3523354153"/>
                  </a:ext>
                </a:extLst>
              </a:tr>
            </a:tbl>
          </a:graphicData>
        </a:graphic>
      </p:graphicFrame>
    </p:spTree>
    <p:extLst>
      <p:ext uri="{BB962C8B-B14F-4D97-AF65-F5344CB8AC3E}">
        <p14:creationId xmlns:p14="http://schemas.microsoft.com/office/powerpoint/2010/main" val="2461149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190500"/>
            <a:ext cx="7658452" cy="504825"/>
          </a:xfrm>
        </p:spPr>
        <p:txBody>
          <a:bodyPr/>
          <a:lstStyle/>
          <a:p>
            <a:r>
              <a:rPr lang="en-US" sz="2400" b="1" dirty="0">
                <a:solidFill>
                  <a:schemeClr val="tx1"/>
                </a:solidFill>
                <a:latin typeface="+mn-lt"/>
              </a:rPr>
              <a:t>2744 Reports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889823"/>
            <a:ext cx="7824354" cy="3147936"/>
          </a:xfrm>
        </p:spPr>
        <p:txBody>
          <a:bodyPr/>
          <a:lstStyle/>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r>
              <a:rPr lang="en-US" sz="1600" b="1" i="0" dirty="0">
                <a:effectLst/>
                <a:latin typeface="+mn-lt"/>
              </a:rPr>
              <a:t>Assumptions</a:t>
            </a:r>
            <a:endParaRPr lang="en-US" sz="1100" b="1"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11</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913414454"/>
              </p:ext>
            </p:extLst>
          </p:nvPr>
        </p:nvGraphicFramePr>
        <p:xfrm>
          <a:off x="628650" y="751696"/>
          <a:ext cx="7372787" cy="2010826"/>
        </p:xfrm>
        <a:graphic>
          <a:graphicData uri="http://schemas.openxmlformats.org/drawingml/2006/table">
            <a:tbl>
              <a:tblPr firstRow="1" bandRow="1">
                <a:tableStyleId>{5C22544A-7EE6-4342-B048-85BDC9FD1C3A}</a:tableStyleId>
              </a:tblPr>
              <a:tblGrid>
                <a:gridCol w="7372787">
                  <a:extLst>
                    <a:ext uri="{9D8B030D-6E8A-4147-A177-3AD203B41FA5}">
                      <a16:colId xmlns:a16="http://schemas.microsoft.com/office/drawing/2014/main" val="2861250815"/>
                    </a:ext>
                  </a:extLst>
                </a:gridCol>
              </a:tblGrid>
              <a:tr h="395386">
                <a:tc>
                  <a:txBody>
                    <a:bodyPr/>
                    <a:lstStyle/>
                    <a:p>
                      <a:r>
                        <a:rPr lang="en-US" sz="1200" dirty="0"/>
                        <a:t>Proposed Reports</a:t>
                      </a:r>
                    </a:p>
                  </a:txBody>
                  <a:tcPr/>
                </a:tc>
                <a:extLst>
                  <a:ext uri="{0D108BD9-81ED-4DB2-BD59-A6C34878D82A}">
                    <a16:rowId xmlns:a16="http://schemas.microsoft.com/office/drawing/2014/main" val="2156600744"/>
                  </a:ext>
                </a:extLst>
              </a:tr>
              <a:tr h="382206">
                <a:tc>
                  <a:txBody>
                    <a:bodyPr/>
                    <a:lstStyle/>
                    <a:p>
                      <a:pPr algn="l"/>
                      <a:r>
                        <a:rPr lang="en-US" sz="1100" b="0" i="0" dirty="0">
                          <a:solidFill>
                            <a:schemeClr val="tx1"/>
                          </a:solidFill>
                          <a:effectLst/>
                          <a:latin typeface="+mn-lt"/>
                        </a:rPr>
                        <a:t>Additions during survey period report</a:t>
                      </a:r>
                    </a:p>
                    <a:p>
                      <a:pPr marL="0" marR="0" lvl="0" indent="0" algn="l" defTabSz="685800" rtl="0" eaLnBrk="1" fontAlgn="auto" latinLnBrk="0" hangingPunct="1">
                        <a:lnSpc>
                          <a:spcPct val="100000"/>
                        </a:lnSpc>
                        <a:spcBef>
                          <a:spcPts val="0"/>
                        </a:spcBef>
                        <a:spcAft>
                          <a:spcPts val="0"/>
                        </a:spcAft>
                        <a:buClrTx/>
                        <a:buSzTx/>
                        <a:buFontTx/>
                        <a:buNone/>
                        <a:tabLst/>
                        <a:defRPr/>
                      </a:pPr>
                      <a:r>
                        <a:rPr lang="en-US" sz="1100" b="0" i="0" dirty="0">
                          <a:solidFill>
                            <a:schemeClr val="tx1"/>
                          </a:solidFill>
                          <a:effectLst/>
                          <a:latin typeface="+mn-lt"/>
                        </a:rPr>
                        <a:t>Patients Receiving Care at End of Survey Period Report</a:t>
                      </a:r>
                    </a:p>
                    <a:p>
                      <a:pPr marL="0" indent="0" algn="l" fontAlgn="t">
                        <a:buFont typeface="Arial" panose="020B0604020202020204" pitchFamily="34" charset="0"/>
                        <a:buNone/>
                      </a:pPr>
                      <a:r>
                        <a:rPr lang="en-US" sz="1100" b="0" i="0" kern="1200" dirty="0">
                          <a:solidFill>
                            <a:schemeClr val="dk1"/>
                          </a:solidFill>
                          <a:effectLst/>
                          <a:latin typeface="+mn-lt"/>
                          <a:ea typeface="+mn-ea"/>
                          <a:cs typeface="+mn-cs"/>
                        </a:rPr>
                        <a:t>Patient Eligibility Status Report</a:t>
                      </a:r>
                    </a:p>
                    <a:p>
                      <a:pPr marL="0" indent="0">
                        <a:buFont typeface="Arial" panose="020B0604020202020204" pitchFamily="34" charset="0"/>
                        <a:buNone/>
                      </a:pPr>
                      <a:r>
                        <a:rPr lang="en-US" sz="1100" b="0" i="0" kern="1200" dirty="0">
                          <a:solidFill>
                            <a:schemeClr val="dk1"/>
                          </a:solidFill>
                          <a:effectLst/>
                          <a:latin typeface="+mn-lt"/>
                          <a:ea typeface="+mn-ea"/>
                          <a:cs typeface="+mn-cs"/>
                        </a:rPr>
                        <a:t>Patients </a:t>
                      </a:r>
                      <a:r>
                        <a:rPr lang="en-US" sz="1100" b="0" i="0" kern="1200" dirty="0" err="1">
                          <a:solidFill>
                            <a:schemeClr val="dk1"/>
                          </a:solidFill>
                          <a:effectLst/>
                          <a:latin typeface="+mn-lt"/>
                          <a:ea typeface="+mn-ea"/>
                          <a:cs typeface="+mn-cs"/>
                        </a:rPr>
                        <a:t>Hemodialyzing</a:t>
                      </a:r>
                      <a:r>
                        <a:rPr lang="en-US" sz="1100" b="0" i="0" kern="1200" dirty="0">
                          <a:solidFill>
                            <a:schemeClr val="dk1"/>
                          </a:solidFill>
                          <a:effectLst/>
                          <a:latin typeface="+mn-lt"/>
                          <a:ea typeface="+mn-ea"/>
                          <a:cs typeface="+mn-cs"/>
                        </a:rPr>
                        <a:t> More Than 4 Times Per Week Report</a:t>
                      </a:r>
                    </a:p>
                    <a:p>
                      <a:pPr marL="0" indent="0">
                        <a:buFont typeface="Arial" panose="020B0604020202020204" pitchFamily="34" charset="0"/>
                        <a:buNone/>
                      </a:pPr>
                      <a:r>
                        <a:rPr lang="en-US" sz="1100" b="0" i="0" kern="1200" dirty="0">
                          <a:solidFill>
                            <a:schemeClr val="dk1"/>
                          </a:solidFill>
                          <a:effectLst/>
                          <a:latin typeface="+mn-lt"/>
                          <a:ea typeface="+mn-ea"/>
                          <a:cs typeface="+mn-cs"/>
                        </a:rPr>
                        <a:t>Vocational Rehabilitation Report</a:t>
                      </a:r>
                    </a:p>
                    <a:p>
                      <a:pPr marL="0" indent="0">
                        <a:buFont typeface="Arial" panose="020B0604020202020204" pitchFamily="34" charset="0"/>
                        <a:buNone/>
                      </a:pPr>
                      <a:r>
                        <a:rPr lang="en-US" sz="1100" b="0" i="0" kern="1200" dirty="0">
                          <a:solidFill>
                            <a:schemeClr val="dk1"/>
                          </a:solidFill>
                          <a:effectLst/>
                          <a:latin typeface="+mn-lt"/>
                          <a:ea typeface="+mn-ea"/>
                          <a:cs typeface="+mn-cs"/>
                        </a:rPr>
                        <a:t>Transplant &amp; Eligibility Status Report</a:t>
                      </a:r>
                    </a:p>
                    <a:p>
                      <a:pPr marL="0" indent="0">
                        <a:buFont typeface="Arial" panose="020B0604020202020204" pitchFamily="34" charset="0"/>
                        <a:buNone/>
                      </a:pPr>
                      <a:r>
                        <a:rPr lang="en-US" sz="1100" b="0" i="0" kern="1200" dirty="0">
                          <a:solidFill>
                            <a:schemeClr val="dk1"/>
                          </a:solidFill>
                          <a:effectLst/>
                          <a:latin typeface="+mn-lt"/>
                          <a:ea typeface="+mn-ea"/>
                          <a:cs typeface="+mn-cs"/>
                        </a:rPr>
                        <a:t>Transplants Performed Report</a:t>
                      </a:r>
                    </a:p>
                    <a:p>
                      <a:pPr marL="0" indent="0">
                        <a:buFont typeface="Arial" panose="020B0604020202020204" pitchFamily="34" charset="0"/>
                        <a:buNone/>
                      </a:pPr>
                      <a:r>
                        <a:rPr lang="en-US" sz="1100" b="0" i="0" kern="1200" dirty="0">
                          <a:solidFill>
                            <a:schemeClr val="dk1"/>
                          </a:solidFill>
                          <a:effectLst/>
                          <a:latin typeface="+mn-lt"/>
                          <a:ea typeface="+mn-ea"/>
                          <a:cs typeface="+mn-cs"/>
                        </a:rPr>
                        <a:t>2744 Survey Report</a:t>
                      </a:r>
                      <a:endParaRPr lang="en-US" sz="1100" dirty="0">
                        <a:effectLst/>
                      </a:endParaRPr>
                    </a:p>
                    <a:p>
                      <a:pPr algn="l"/>
                      <a:endParaRPr lang="en-US" sz="1100" b="0" i="0" dirty="0">
                        <a:solidFill>
                          <a:schemeClr val="tx1"/>
                        </a:solidFill>
                        <a:effectLst/>
                        <a:latin typeface="+mn-lt"/>
                      </a:endParaRPr>
                    </a:p>
                  </a:txBody>
                  <a:tcPr marL="76200" marR="76200" marT="53340" marB="53340"/>
                </a:tc>
                <a:extLst>
                  <a:ext uri="{0D108BD9-81ED-4DB2-BD59-A6C34878D82A}">
                    <a16:rowId xmlns:a16="http://schemas.microsoft.com/office/drawing/2014/main" val="110948454"/>
                  </a:ext>
                </a:extLst>
              </a:tr>
            </a:tbl>
          </a:graphicData>
        </a:graphic>
      </p:graphicFrame>
    </p:spTree>
    <p:extLst>
      <p:ext uri="{BB962C8B-B14F-4D97-AF65-F5344CB8AC3E}">
        <p14:creationId xmlns:p14="http://schemas.microsoft.com/office/powerpoint/2010/main" val="7913066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590550" y="139368"/>
            <a:ext cx="7400925" cy="383338"/>
          </a:xfrm>
        </p:spPr>
        <p:txBody>
          <a:bodyPr/>
          <a:lstStyle/>
          <a:p>
            <a:r>
              <a:rPr lang="en-US" sz="2000" b="1" dirty="0">
                <a:solidFill>
                  <a:schemeClr val="tx1"/>
                </a:solidFill>
                <a:latin typeface="+mn-lt"/>
              </a:rPr>
              <a:t>Prevent Overwrite of Key Patient Identifiers in EQRS from EDSM</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590550" y="809625"/>
            <a:ext cx="8210549" cy="3524250"/>
          </a:xfrm>
        </p:spPr>
        <p:txBody>
          <a:bodyPr/>
          <a:lstStyle/>
          <a:p>
            <a:pPr marL="0" indent="0" algn="l">
              <a:buNone/>
            </a:pPr>
            <a:r>
              <a:rPr lang="en-US" sz="1600" b="1" i="0" dirty="0">
                <a:effectLst/>
                <a:latin typeface="+mn-lt"/>
              </a:rPr>
              <a:t>Business Objective</a:t>
            </a:r>
            <a:endParaRPr lang="en-US" sz="1600" b="0" i="0" dirty="0">
              <a:effectLst/>
              <a:latin typeface="+mn-lt"/>
            </a:endParaRPr>
          </a:p>
          <a:p>
            <a:pPr algn="l"/>
            <a:r>
              <a:rPr lang="en-US" sz="1200" b="0" i="0" dirty="0">
                <a:effectLst/>
                <a:latin typeface="+mn-lt"/>
              </a:rPr>
              <a:t>EQRS should be enhanced to prevent the overwriting of DOD, MBI, SSN, HICN or DOB for patients from EDSM once the patient is matched to the EDB.</a:t>
            </a:r>
          </a:p>
          <a:p>
            <a:pPr marL="0" indent="0" algn="l">
              <a:buNone/>
            </a:pPr>
            <a:r>
              <a:rPr lang="en-US" sz="1600" b="1" i="0" dirty="0">
                <a:effectLst/>
                <a:latin typeface="+mn-lt"/>
              </a:rPr>
              <a:t>Business Description</a:t>
            </a:r>
          </a:p>
          <a:p>
            <a:r>
              <a:rPr lang="en-US" sz="1200" b="0" i="0" dirty="0">
                <a:effectLst/>
                <a:latin typeface="+mn-lt"/>
              </a:rPr>
              <a:t>EQRS should allow the UI and EDSM users to add DOD, MBI, SSN, HICN or DOB for patients. Once the patient is connected to the EDB and matched, EQRS should be enhanced to prevent the overwriting of DOD, MBI, SSN, HICN or DOB for patients from EDSM once the patient is matched to the EDB</a:t>
            </a:r>
          </a:p>
          <a:p>
            <a:pPr marL="0" indent="0">
              <a:buNone/>
            </a:pPr>
            <a:r>
              <a:rPr lang="en-US" sz="1600" b="1" i="0" dirty="0">
                <a:effectLst/>
                <a:latin typeface="+mn-lt"/>
              </a:rPr>
              <a:t>Benefit Hypotheses</a:t>
            </a:r>
          </a:p>
          <a:p>
            <a:pPr algn="l">
              <a:buFont typeface="Arial" panose="020B0604020202020204" pitchFamily="34" charset="0"/>
              <a:buChar char="•"/>
            </a:pPr>
            <a:r>
              <a:rPr lang="en-US" sz="1200" b="0" i="0" dirty="0">
                <a:effectLst/>
                <a:latin typeface="+mn-lt"/>
              </a:rPr>
              <a:t>Improved data quality</a:t>
            </a:r>
          </a:p>
          <a:p>
            <a:pPr algn="l">
              <a:buFont typeface="Arial" panose="020B0604020202020204" pitchFamily="34" charset="0"/>
              <a:buChar char="•"/>
            </a:pPr>
            <a:r>
              <a:rPr lang="en-US" sz="1200" b="0" i="0" dirty="0">
                <a:effectLst/>
                <a:latin typeface="+mn-lt"/>
              </a:rPr>
              <a:t>Less removal of key patient identifiers</a:t>
            </a:r>
          </a:p>
          <a:p>
            <a:pPr marL="0" indent="0">
              <a:buNone/>
            </a:pPr>
            <a:endParaRPr lang="en-US" sz="1100" b="0"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12</a:t>
            </a:fld>
            <a:endParaRPr lang="en-US" dirty="0"/>
          </a:p>
        </p:txBody>
      </p:sp>
    </p:spTree>
    <p:extLst>
      <p:ext uri="{BB962C8B-B14F-4D97-AF65-F5344CB8AC3E}">
        <p14:creationId xmlns:p14="http://schemas.microsoft.com/office/powerpoint/2010/main" val="1654661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590550" y="139368"/>
            <a:ext cx="7400925" cy="383338"/>
          </a:xfrm>
        </p:spPr>
        <p:txBody>
          <a:bodyPr/>
          <a:lstStyle/>
          <a:p>
            <a:r>
              <a:rPr lang="en-US" sz="2000" b="1" dirty="0">
                <a:solidFill>
                  <a:schemeClr val="tx1"/>
                </a:solidFill>
                <a:latin typeface="+mn-lt"/>
              </a:rPr>
              <a:t>Patient – Identify &amp; Visually Display Depressed Patients</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590550" y="457411"/>
            <a:ext cx="8210549" cy="3524250"/>
          </a:xfrm>
        </p:spPr>
        <p:txBody>
          <a:bodyPr/>
          <a:lstStyle/>
          <a:p>
            <a:pPr marL="0" indent="0" algn="l">
              <a:buNone/>
            </a:pPr>
            <a:r>
              <a:rPr lang="en-US" sz="1600" b="1" i="0" dirty="0">
                <a:effectLst/>
                <a:latin typeface="+mn-lt"/>
              </a:rPr>
              <a:t>Business Objective</a:t>
            </a:r>
            <a:endParaRPr lang="en-US" sz="1600" b="0" i="0" dirty="0">
              <a:effectLst/>
              <a:latin typeface="+mn-lt"/>
            </a:endParaRPr>
          </a:p>
          <a:p>
            <a:pPr algn="l"/>
            <a:r>
              <a:rPr lang="en-US" sz="1050" b="0" i="0" dirty="0">
                <a:effectLst/>
                <a:latin typeface="+mn-lt"/>
              </a:rPr>
              <a:t>To identify patients on a monthly basis who had Depression Screening and qualify as depressed. To provide facilities and networks with a monthly report that contains statistics for patients who have had Depression Screening and qualify as depressed.</a:t>
            </a:r>
          </a:p>
          <a:p>
            <a:pPr marL="0" indent="0" algn="l">
              <a:buNone/>
            </a:pPr>
            <a:r>
              <a:rPr lang="en-US" sz="1600" b="1" i="0" dirty="0">
                <a:effectLst/>
                <a:latin typeface="+mn-lt"/>
              </a:rPr>
              <a:t>Business Description</a:t>
            </a:r>
          </a:p>
          <a:p>
            <a:pPr algn="l"/>
            <a:r>
              <a:rPr lang="en-US" sz="1050" b="0" i="0" dirty="0">
                <a:effectLst/>
                <a:latin typeface="+mn-lt"/>
              </a:rPr>
              <a:t>The ability to track patient depression once a month. The facility responses to the following questions need to be captured:</a:t>
            </a:r>
          </a:p>
          <a:p>
            <a:pPr lvl="1">
              <a:buFont typeface="Arial" panose="020B0604020202020204" pitchFamily="34" charset="0"/>
              <a:buChar char="•"/>
            </a:pPr>
            <a:r>
              <a:rPr lang="en-US" sz="1050" b="0" i="0" dirty="0">
                <a:effectLst/>
                <a:latin typeface="+mn-lt"/>
              </a:rPr>
              <a:t>Has the patient completed a depression screening this month?</a:t>
            </a:r>
          </a:p>
          <a:p>
            <a:pPr lvl="2">
              <a:buFont typeface="Arial" panose="020B0604020202020204" pitchFamily="34" charset="0"/>
              <a:buChar char="•"/>
            </a:pPr>
            <a:r>
              <a:rPr lang="en-US" sz="1050" b="0" i="0" dirty="0">
                <a:effectLst/>
              </a:rPr>
              <a:t>We are not requiring every single patient to be screened every month, but if a patient is screened it should be reported that same month.</a:t>
            </a:r>
          </a:p>
          <a:p>
            <a:pPr lvl="1">
              <a:buFont typeface="Arial" panose="020B0604020202020204" pitchFamily="34" charset="0"/>
              <a:buChar char="•"/>
            </a:pPr>
            <a:r>
              <a:rPr lang="en-US" sz="1050" b="0" i="0" dirty="0">
                <a:effectLst/>
                <a:latin typeface="+mn-lt"/>
              </a:rPr>
              <a:t>Based on the screening, does the patient qualify as depressed? (this is determined from clinical questionnaires, please see attached example in additional resources)</a:t>
            </a:r>
          </a:p>
          <a:p>
            <a:pPr lvl="1">
              <a:buFont typeface="Arial" panose="020B0604020202020204" pitchFamily="34" charset="0"/>
              <a:buChar char="•"/>
            </a:pPr>
            <a:r>
              <a:rPr lang="en-US" sz="1050" b="0" i="0" dirty="0">
                <a:effectLst/>
                <a:latin typeface="+mn-lt"/>
              </a:rPr>
              <a:t>If the patient qualifies as depressed, is the patient receiving mental health treatment for depression?</a:t>
            </a:r>
          </a:p>
          <a:p>
            <a:pPr algn="l"/>
            <a:r>
              <a:rPr lang="en-US" sz="1050" b="0" i="0" dirty="0">
                <a:effectLst/>
                <a:latin typeface="+mn-lt"/>
              </a:rPr>
              <a:t>The Measure only tracks depression annually, but the facilities need this information on a more frequent basis in order to effectively provide support to the patient</a:t>
            </a:r>
            <a:r>
              <a:rPr lang="en-US" sz="1050" b="0" i="0" dirty="0">
                <a:solidFill>
                  <a:srgbClr val="172B4D"/>
                </a:solidFill>
                <a:effectLst/>
                <a:latin typeface="+mn-lt"/>
              </a:rPr>
              <a:t>.</a:t>
            </a:r>
          </a:p>
          <a:p>
            <a:pPr algn="l"/>
            <a:r>
              <a:rPr lang="en-US" sz="1050" b="1" i="0" dirty="0">
                <a:effectLst/>
                <a:latin typeface="+mn-lt"/>
              </a:rPr>
              <a:t>The ability to report on patient depression once a month. The Measure only tracks depression annually, but the facilities need this information on a more frequent basis, in order to effectively provide support to the patient. (Shift reporting requirement to a follow-on feature, the NCC will provide reporting in the short term - perhaps aligning with another reporting feature across EQRS, also consider enabling corporate users to have accessing to reporting for their facilities)</a:t>
            </a:r>
            <a:endParaRPr lang="en-US" sz="1050" b="0" i="0" dirty="0">
              <a:effectLst/>
              <a:latin typeface="+mn-lt"/>
            </a:endParaRPr>
          </a:p>
          <a:p>
            <a:pPr marL="0" indent="0">
              <a:buNone/>
            </a:pPr>
            <a:endParaRPr lang="en-US" sz="1100" b="0"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13</a:t>
            </a:fld>
            <a:endParaRPr lang="en-US" dirty="0"/>
          </a:p>
        </p:txBody>
      </p:sp>
    </p:spTree>
    <p:extLst>
      <p:ext uri="{BB962C8B-B14F-4D97-AF65-F5344CB8AC3E}">
        <p14:creationId xmlns:p14="http://schemas.microsoft.com/office/powerpoint/2010/main" val="2307485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190500"/>
            <a:ext cx="7658452" cy="504825"/>
          </a:xfrm>
        </p:spPr>
        <p:txBody>
          <a:bodyPr/>
          <a:lstStyle/>
          <a:p>
            <a:r>
              <a:rPr lang="en-US" sz="2400" b="1" dirty="0">
                <a:solidFill>
                  <a:schemeClr val="tx1"/>
                </a:solidFill>
                <a:latin typeface="+mn-lt"/>
              </a:rPr>
              <a:t> </a:t>
            </a:r>
            <a:r>
              <a:rPr lang="en-US" sz="2000" b="1" dirty="0">
                <a:solidFill>
                  <a:schemeClr val="tx1"/>
                </a:solidFill>
                <a:latin typeface="+mn-lt"/>
              </a:rPr>
              <a:t>Patient – Identify &amp; Visually Display Depressed Patients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889823"/>
            <a:ext cx="7824354" cy="3147936"/>
          </a:xfrm>
        </p:spPr>
        <p:txBody>
          <a:bodyPr/>
          <a:lstStyle/>
          <a:p>
            <a:pPr marL="0" indent="0" algn="l">
              <a:buNone/>
            </a:pPr>
            <a:r>
              <a:rPr lang="en-US" sz="1600" b="1" i="0" dirty="0">
                <a:effectLst/>
                <a:latin typeface="+mn-lt"/>
              </a:rPr>
              <a:t>Benefit Hypotheses</a:t>
            </a:r>
          </a:p>
          <a:p>
            <a:r>
              <a:rPr lang="en-US" sz="1050" dirty="0">
                <a:latin typeface="+mn-lt"/>
              </a:rPr>
              <a:t>Patients identified as depressed will receive the resources and support that they need.</a:t>
            </a:r>
            <a:endParaRPr lang="en-US" sz="1050" i="0" dirty="0">
              <a:effectLst/>
              <a:latin typeface="+mn-lt"/>
            </a:endParaRPr>
          </a:p>
          <a:p>
            <a:pPr marL="0" indent="0" algn="l">
              <a:buNone/>
            </a:pPr>
            <a:r>
              <a:rPr lang="en-US" sz="1600" b="1" i="0" dirty="0">
                <a:effectLst/>
                <a:latin typeface="+mn-lt"/>
              </a:rPr>
              <a:t>Acceptance Criteria</a:t>
            </a: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buNone/>
            </a:pPr>
            <a:endParaRPr lang="en-US" sz="1200" b="1"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14</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4054340940"/>
              </p:ext>
            </p:extLst>
          </p:nvPr>
        </p:nvGraphicFramePr>
        <p:xfrm>
          <a:off x="764964" y="1808400"/>
          <a:ext cx="7296151" cy="2262075"/>
        </p:xfrm>
        <a:graphic>
          <a:graphicData uri="http://schemas.openxmlformats.org/drawingml/2006/table">
            <a:tbl>
              <a:tblPr firstRow="1" bandRow="1">
                <a:tableStyleId>{5C22544A-7EE6-4342-B048-85BDC9FD1C3A}</a:tableStyleId>
              </a:tblPr>
              <a:tblGrid>
                <a:gridCol w="3476657">
                  <a:extLst>
                    <a:ext uri="{9D8B030D-6E8A-4147-A177-3AD203B41FA5}">
                      <a16:colId xmlns:a16="http://schemas.microsoft.com/office/drawing/2014/main" val="2861250815"/>
                    </a:ext>
                  </a:extLst>
                </a:gridCol>
                <a:gridCol w="2943336">
                  <a:extLst>
                    <a:ext uri="{9D8B030D-6E8A-4147-A177-3AD203B41FA5}">
                      <a16:colId xmlns:a16="http://schemas.microsoft.com/office/drawing/2014/main" val="10365610"/>
                    </a:ext>
                  </a:extLst>
                </a:gridCol>
                <a:gridCol w="876158">
                  <a:extLst>
                    <a:ext uri="{9D8B030D-6E8A-4147-A177-3AD203B41FA5}">
                      <a16:colId xmlns:a16="http://schemas.microsoft.com/office/drawing/2014/main" val="1671380966"/>
                    </a:ext>
                  </a:extLst>
                </a:gridCol>
              </a:tblGrid>
              <a:tr h="395386">
                <a:tc>
                  <a:txBody>
                    <a:bodyPr/>
                    <a:lstStyle/>
                    <a:p>
                      <a:r>
                        <a:rPr lang="en-US" sz="1200" dirty="0"/>
                        <a:t>Acceptance Criteria</a:t>
                      </a:r>
                    </a:p>
                  </a:txBody>
                  <a:tcPr/>
                </a:tc>
                <a:tc>
                  <a:txBody>
                    <a:bodyPr/>
                    <a:lstStyle/>
                    <a:p>
                      <a:r>
                        <a:rPr lang="en-US" sz="1200" dirty="0"/>
                        <a:t>Notes/Questions</a:t>
                      </a:r>
                    </a:p>
                  </a:txBody>
                  <a:tcPr/>
                </a:tc>
                <a:tc>
                  <a:txBody>
                    <a:bodyPr/>
                    <a:lstStyle/>
                    <a:p>
                      <a:r>
                        <a:rPr lang="en-US" sz="1200" dirty="0"/>
                        <a:t>Team(s) Involved</a:t>
                      </a:r>
                    </a:p>
                  </a:txBody>
                  <a:tcPr/>
                </a:tc>
                <a:extLst>
                  <a:ext uri="{0D108BD9-81ED-4DB2-BD59-A6C34878D82A}">
                    <a16:rowId xmlns:a16="http://schemas.microsoft.com/office/drawing/2014/main" val="2156600744"/>
                  </a:ext>
                </a:extLst>
              </a:tr>
              <a:tr h="382206">
                <a:tc>
                  <a:txBody>
                    <a:bodyPr/>
                    <a:lstStyle/>
                    <a:p>
                      <a:pPr algn="l" fontAlgn="t"/>
                      <a:r>
                        <a:rPr lang="en-US" sz="1050" dirty="0">
                          <a:solidFill>
                            <a:srgbClr val="000000"/>
                          </a:solidFill>
                          <a:effectLst/>
                        </a:rPr>
                        <a:t>Has the patient completed a depression screening this month?</a:t>
                      </a:r>
                      <a:endParaRPr lang="en-US" sz="1050" dirty="0">
                        <a:effectLst/>
                      </a:endParaRPr>
                    </a:p>
                  </a:txBody>
                  <a:tcPr marL="76200" marR="76200" marT="53340" marB="53340"/>
                </a:tc>
                <a:tc>
                  <a:txBody>
                    <a:bodyPr/>
                    <a:lstStyle/>
                    <a:p>
                      <a:pPr algn="l" fontAlgn="t"/>
                      <a:r>
                        <a:rPr lang="en-US" sz="1050" dirty="0">
                          <a:effectLst/>
                        </a:rPr>
                        <a:t>If yes, they can answer the next question. If no, they must provide an exclusion reason.</a:t>
                      </a:r>
                    </a:p>
                  </a:txBody>
                  <a:tcPr marL="76200" marR="76200" marT="53340" marB="53340"/>
                </a:tc>
                <a:tc>
                  <a:txBody>
                    <a:bodyPr/>
                    <a:lstStyle/>
                    <a:p>
                      <a:pPr algn="l" fontAlgn="t"/>
                      <a:r>
                        <a:rPr lang="en-US" sz="1050" dirty="0">
                          <a:effectLst/>
                        </a:rPr>
                        <a:t>MoD</a:t>
                      </a:r>
                    </a:p>
                  </a:txBody>
                  <a:tcPr marL="76200" marR="76200" marT="53340" marB="53340"/>
                </a:tc>
                <a:extLst>
                  <a:ext uri="{0D108BD9-81ED-4DB2-BD59-A6C34878D82A}">
                    <a16:rowId xmlns:a16="http://schemas.microsoft.com/office/drawing/2014/main" val="110948454"/>
                  </a:ext>
                </a:extLst>
              </a:tr>
              <a:tr h="471375">
                <a:tc>
                  <a:txBody>
                    <a:bodyPr/>
                    <a:lstStyle/>
                    <a:p>
                      <a:pPr algn="l" fontAlgn="t"/>
                      <a:r>
                        <a:rPr lang="en-US" sz="1050" dirty="0">
                          <a:effectLst/>
                        </a:rPr>
                        <a:t>Based on the screening, does the patient identify as depressed?</a:t>
                      </a:r>
                    </a:p>
                  </a:txBody>
                  <a:tcPr marL="76200" marR="76200" marT="53340" marB="53340"/>
                </a:tc>
                <a:tc>
                  <a:txBody>
                    <a:bodyPr/>
                    <a:lstStyle/>
                    <a:p>
                      <a:pPr algn="l" fontAlgn="t"/>
                      <a:r>
                        <a:rPr lang="en-US" sz="1050">
                          <a:effectLst/>
                        </a:rPr>
                        <a:t>Options are yes and no. If yes, they can answer the next question.</a:t>
                      </a:r>
                    </a:p>
                  </a:txBody>
                  <a:tcPr marL="76200" marR="76200" marT="53340" marB="53340"/>
                </a:tc>
                <a:tc>
                  <a:txBody>
                    <a:bodyPr/>
                    <a:lstStyle/>
                    <a:p>
                      <a:pPr algn="l" fontAlgn="t"/>
                      <a:r>
                        <a:rPr lang="en-US" sz="1050" dirty="0">
                          <a:effectLst/>
                        </a:rPr>
                        <a:t>MoD</a:t>
                      </a:r>
                    </a:p>
                  </a:txBody>
                  <a:tcPr marL="76200" marR="76200" marT="53340" marB="53340"/>
                </a:tc>
                <a:extLst>
                  <a:ext uri="{0D108BD9-81ED-4DB2-BD59-A6C34878D82A}">
                    <a16:rowId xmlns:a16="http://schemas.microsoft.com/office/drawing/2014/main" val="3637548827"/>
                  </a:ext>
                </a:extLst>
              </a:tr>
              <a:tr h="471375">
                <a:tc>
                  <a:txBody>
                    <a:bodyPr/>
                    <a:lstStyle/>
                    <a:p>
                      <a:pPr algn="l" fontAlgn="t"/>
                      <a:r>
                        <a:rPr lang="en-US" sz="1050" dirty="0">
                          <a:effectLst/>
                        </a:rPr>
                        <a:t>If they answer no...</a:t>
                      </a:r>
                    </a:p>
                  </a:txBody>
                  <a:tcPr marL="76200" marR="76200" marT="53340" marB="53340"/>
                </a:tc>
                <a:tc>
                  <a:txBody>
                    <a:bodyPr/>
                    <a:lstStyle/>
                    <a:p>
                      <a:pPr algn="l" fontAlgn="t">
                        <a:buFont typeface="Arial" panose="020B0604020202020204" pitchFamily="34" charset="0"/>
                        <a:buChar char="•"/>
                      </a:pPr>
                      <a:r>
                        <a:rPr lang="en-US" sz="1050" dirty="0">
                          <a:effectLst/>
                        </a:rPr>
                        <a:t>Has the patient been screened for cognitive decline?</a:t>
                      </a:r>
                    </a:p>
                    <a:p>
                      <a:pPr algn="l" fontAlgn="t">
                        <a:buFont typeface="Arial" panose="020B0604020202020204" pitchFamily="34" charset="0"/>
                        <a:buChar char="•"/>
                      </a:pPr>
                      <a:r>
                        <a:rPr lang="en-US" sz="1050" dirty="0">
                          <a:effectLst/>
                        </a:rPr>
                        <a:t>Did their score indicate a decline? provide ability to enter score</a:t>
                      </a:r>
                    </a:p>
                    <a:p>
                      <a:pPr algn="l" fontAlgn="t">
                        <a:buFont typeface="Arial" panose="020B0604020202020204" pitchFamily="34" charset="0"/>
                        <a:buChar char="•"/>
                      </a:pPr>
                      <a:r>
                        <a:rPr lang="en-US" sz="1050" dirty="0">
                          <a:effectLst/>
                        </a:rPr>
                        <a:t>Have they been referred for treatment?</a:t>
                      </a:r>
                    </a:p>
                  </a:txBody>
                  <a:tcPr marL="76200" marR="76200" marT="53340" marB="53340"/>
                </a:tc>
                <a:tc>
                  <a:txBody>
                    <a:bodyPr/>
                    <a:lstStyle/>
                    <a:p>
                      <a:pPr algn="l" fontAlgn="t"/>
                      <a:r>
                        <a:rPr lang="en-US" sz="1050" dirty="0">
                          <a:effectLst/>
                        </a:rPr>
                        <a:t>MoD</a:t>
                      </a:r>
                    </a:p>
                  </a:txBody>
                  <a:tcPr marL="76200" marR="76200" marT="53340" marB="53340"/>
                </a:tc>
                <a:extLst>
                  <a:ext uri="{0D108BD9-81ED-4DB2-BD59-A6C34878D82A}">
                    <a16:rowId xmlns:a16="http://schemas.microsoft.com/office/drawing/2014/main" val="2709529475"/>
                  </a:ext>
                </a:extLst>
              </a:tr>
            </a:tbl>
          </a:graphicData>
        </a:graphic>
      </p:graphicFrame>
    </p:spTree>
    <p:extLst>
      <p:ext uri="{BB962C8B-B14F-4D97-AF65-F5344CB8AC3E}">
        <p14:creationId xmlns:p14="http://schemas.microsoft.com/office/powerpoint/2010/main" val="166114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190500"/>
            <a:ext cx="7658452" cy="504825"/>
          </a:xfrm>
        </p:spPr>
        <p:txBody>
          <a:bodyPr/>
          <a:lstStyle/>
          <a:p>
            <a:r>
              <a:rPr lang="en-US" sz="2000" b="1" dirty="0">
                <a:solidFill>
                  <a:schemeClr val="tx1"/>
                </a:solidFill>
                <a:latin typeface="+mn-lt"/>
              </a:rPr>
              <a:t>Patient – Identify &amp; Visually Display Depressed Patients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695325"/>
            <a:ext cx="7824354" cy="3147936"/>
          </a:xfrm>
        </p:spPr>
        <p:txBody>
          <a:bodyPr/>
          <a:lstStyle/>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buNone/>
            </a:pPr>
            <a:endParaRPr lang="en-US" sz="1200" b="1"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15</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154903854"/>
              </p:ext>
            </p:extLst>
          </p:nvPr>
        </p:nvGraphicFramePr>
        <p:xfrm>
          <a:off x="789357" y="691428"/>
          <a:ext cx="7541843" cy="3307080"/>
        </p:xfrm>
        <a:graphic>
          <a:graphicData uri="http://schemas.openxmlformats.org/drawingml/2006/table">
            <a:tbl>
              <a:tblPr firstRow="1" bandRow="1">
                <a:tableStyleId>{5C22544A-7EE6-4342-B048-85BDC9FD1C3A}</a:tableStyleId>
              </a:tblPr>
              <a:tblGrid>
                <a:gridCol w="3476657">
                  <a:extLst>
                    <a:ext uri="{9D8B030D-6E8A-4147-A177-3AD203B41FA5}">
                      <a16:colId xmlns:a16="http://schemas.microsoft.com/office/drawing/2014/main" val="2861250815"/>
                    </a:ext>
                  </a:extLst>
                </a:gridCol>
                <a:gridCol w="3171106">
                  <a:extLst>
                    <a:ext uri="{9D8B030D-6E8A-4147-A177-3AD203B41FA5}">
                      <a16:colId xmlns:a16="http://schemas.microsoft.com/office/drawing/2014/main" val="10365610"/>
                    </a:ext>
                  </a:extLst>
                </a:gridCol>
                <a:gridCol w="894080">
                  <a:extLst>
                    <a:ext uri="{9D8B030D-6E8A-4147-A177-3AD203B41FA5}">
                      <a16:colId xmlns:a16="http://schemas.microsoft.com/office/drawing/2014/main" val="1671380966"/>
                    </a:ext>
                  </a:extLst>
                </a:gridCol>
              </a:tblGrid>
              <a:tr h="439719">
                <a:tc>
                  <a:txBody>
                    <a:bodyPr/>
                    <a:lstStyle/>
                    <a:p>
                      <a:r>
                        <a:rPr lang="en-US" sz="1200" dirty="0"/>
                        <a:t>Acceptance Criteria</a:t>
                      </a:r>
                    </a:p>
                  </a:txBody>
                  <a:tcPr/>
                </a:tc>
                <a:tc>
                  <a:txBody>
                    <a:bodyPr/>
                    <a:lstStyle/>
                    <a:p>
                      <a:r>
                        <a:rPr lang="en-US" sz="1200" dirty="0"/>
                        <a:t>Notes/Questions</a:t>
                      </a:r>
                    </a:p>
                  </a:txBody>
                  <a:tcPr/>
                </a:tc>
                <a:tc>
                  <a:txBody>
                    <a:bodyPr/>
                    <a:lstStyle/>
                    <a:p>
                      <a:r>
                        <a:rPr lang="en-US" sz="1200" dirty="0"/>
                        <a:t>Team(s) Involved</a:t>
                      </a:r>
                    </a:p>
                  </a:txBody>
                  <a:tcPr/>
                </a:tc>
                <a:extLst>
                  <a:ext uri="{0D108BD9-81ED-4DB2-BD59-A6C34878D82A}">
                    <a16:rowId xmlns:a16="http://schemas.microsoft.com/office/drawing/2014/main" val="2156600744"/>
                  </a:ext>
                </a:extLst>
              </a:tr>
              <a:tr h="2620850">
                <a:tc>
                  <a:txBody>
                    <a:bodyPr/>
                    <a:lstStyle/>
                    <a:p>
                      <a:pPr algn="l" fontAlgn="t"/>
                      <a:r>
                        <a:rPr lang="en-US" sz="1000" dirty="0">
                          <a:effectLst/>
                        </a:rPr>
                        <a:t>If the patient identifies as depressed, is the patient receiving mental health treatment for depression?</a:t>
                      </a:r>
                    </a:p>
                  </a:txBody>
                  <a:tcPr marL="76200" marR="76200" marT="53340" marB="53340"/>
                </a:tc>
                <a:tc>
                  <a:txBody>
                    <a:bodyPr/>
                    <a:lstStyle/>
                    <a:p>
                      <a:pPr algn="l" fontAlgn="t"/>
                      <a:r>
                        <a:rPr lang="en-US" sz="1000" dirty="0">
                          <a:effectLst/>
                        </a:rPr>
                        <a:t>Options are yes and no.</a:t>
                      </a:r>
                    </a:p>
                    <a:p>
                      <a:pPr algn="l" fontAlgn="t"/>
                      <a:r>
                        <a:rPr lang="en-US" sz="1000" dirty="0">
                          <a:effectLst/>
                        </a:rPr>
                        <a:t>If yes, we are looking for mental health therapy or medication treatment. </a:t>
                      </a:r>
                    </a:p>
                    <a:p>
                      <a:pPr algn="l" fontAlgn="t"/>
                      <a:r>
                        <a:rPr lang="en-US" sz="1000" dirty="0">
                          <a:effectLst/>
                        </a:rPr>
                        <a:t>Note: If patient is receiving medication treatment, then a text box should be available to enter the medication.  Patients could have both, mental health therapy and medication treatment.  </a:t>
                      </a:r>
                    </a:p>
                    <a:p>
                      <a:pPr algn="l" fontAlgn="t"/>
                      <a:r>
                        <a:rPr lang="en-US" sz="1000" b="1" dirty="0">
                          <a:effectLst/>
                        </a:rPr>
                        <a:t>Consider a fixed list of medication vs free text fields.  Free text fields may be MVP to form patterns and determine what fixed values could/should be used, or an integration with a medication management tool.</a:t>
                      </a:r>
                      <a:endParaRPr lang="en-US" sz="1000" dirty="0">
                        <a:effectLst/>
                      </a:endParaRPr>
                    </a:p>
                    <a:p>
                      <a:pPr algn="l" fontAlgn="t"/>
                      <a:r>
                        <a:rPr lang="en-US" sz="1000" dirty="0">
                          <a:effectLst/>
                        </a:rPr>
                        <a:t>Options for mental health therapy:</a:t>
                      </a:r>
                    </a:p>
                    <a:p>
                      <a:pPr algn="l" fontAlgn="t">
                        <a:buFont typeface="Arial" panose="020B0604020202020204" pitchFamily="34" charset="0"/>
                        <a:buChar char="•"/>
                      </a:pPr>
                      <a:r>
                        <a:rPr lang="en-US" sz="1000" dirty="0">
                          <a:effectLst/>
                        </a:rPr>
                        <a:t>Psychiatrist or another doctor.</a:t>
                      </a:r>
                    </a:p>
                    <a:p>
                      <a:pPr algn="l" fontAlgn="t">
                        <a:buFont typeface="Arial" panose="020B0604020202020204" pitchFamily="34" charset="0"/>
                        <a:buChar char="•"/>
                      </a:pPr>
                      <a:r>
                        <a:rPr lang="en-US" sz="1000" dirty="0">
                          <a:effectLst/>
                        </a:rPr>
                        <a:t>Clinical psychologist.</a:t>
                      </a:r>
                    </a:p>
                    <a:p>
                      <a:pPr algn="l" fontAlgn="t">
                        <a:buFont typeface="Arial" panose="020B0604020202020204" pitchFamily="34" charset="0"/>
                        <a:buChar char="•"/>
                      </a:pPr>
                      <a:r>
                        <a:rPr lang="en-US" sz="1000" dirty="0">
                          <a:effectLst/>
                        </a:rPr>
                        <a:t>Clinical social worker.</a:t>
                      </a:r>
                    </a:p>
                    <a:p>
                      <a:pPr algn="l" fontAlgn="t">
                        <a:buFont typeface="Arial" panose="020B0604020202020204" pitchFamily="34" charset="0"/>
                        <a:buChar char="•"/>
                      </a:pPr>
                      <a:r>
                        <a:rPr lang="en-US" sz="1000" dirty="0">
                          <a:effectLst/>
                        </a:rPr>
                        <a:t>Clinical nurse specialist or nurse practitioner.</a:t>
                      </a:r>
                    </a:p>
                    <a:p>
                      <a:pPr algn="l" fontAlgn="t">
                        <a:buFont typeface="Arial" panose="020B0604020202020204" pitchFamily="34" charset="0"/>
                        <a:buChar char="•"/>
                      </a:pPr>
                      <a:r>
                        <a:rPr lang="en-US" sz="1000" dirty="0">
                          <a:effectLst/>
                        </a:rPr>
                        <a:t>Physician assistant</a:t>
                      </a:r>
                    </a:p>
                    <a:p>
                      <a:pPr algn="l" fontAlgn="t">
                        <a:buFont typeface="Arial" panose="020B0604020202020204" pitchFamily="34" charset="0"/>
                        <a:buChar char="•"/>
                      </a:pPr>
                      <a:r>
                        <a:rPr lang="en-US" sz="1000" dirty="0">
                          <a:effectLst/>
                        </a:rPr>
                        <a:t>Other (with a free text field)</a:t>
                      </a:r>
                    </a:p>
                  </a:txBody>
                  <a:tcPr marL="76200" marR="76200" marT="53340" marB="53340"/>
                </a:tc>
                <a:tc>
                  <a:txBody>
                    <a:bodyPr/>
                    <a:lstStyle/>
                    <a:p>
                      <a:pPr algn="l" fontAlgn="t"/>
                      <a:r>
                        <a:rPr lang="en-US" sz="1000" dirty="0">
                          <a:effectLst/>
                        </a:rPr>
                        <a:t>MoD</a:t>
                      </a:r>
                    </a:p>
                  </a:txBody>
                  <a:tcPr marL="76200" marR="76200" marT="53340" marB="53340"/>
                </a:tc>
                <a:extLst>
                  <a:ext uri="{0D108BD9-81ED-4DB2-BD59-A6C34878D82A}">
                    <a16:rowId xmlns:a16="http://schemas.microsoft.com/office/drawing/2014/main" val="110948454"/>
                  </a:ext>
                </a:extLst>
              </a:tr>
            </a:tbl>
          </a:graphicData>
        </a:graphic>
      </p:graphicFrame>
    </p:spTree>
    <p:extLst>
      <p:ext uri="{BB962C8B-B14F-4D97-AF65-F5344CB8AC3E}">
        <p14:creationId xmlns:p14="http://schemas.microsoft.com/office/powerpoint/2010/main" val="8212401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190500"/>
            <a:ext cx="7658452" cy="504825"/>
          </a:xfrm>
        </p:spPr>
        <p:txBody>
          <a:bodyPr/>
          <a:lstStyle/>
          <a:p>
            <a:r>
              <a:rPr lang="en-US" sz="2000" b="1" dirty="0">
                <a:solidFill>
                  <a:schemeClr val="tx1"/>
                </a:solidFill>
                <a:latin typeface="+mn-lt"/>
              </a:rPr>
              <a:t>Patient – Identify &amp; Visually Display Depressed Patients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695325"/>
            <a:ext cx="7824354" cy="3147936"/>
          </a:xfrm>
        </p:spPr>
        <p:txBody>
          <a:bodyPr/>
          <a:lstStyle/>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buNone/>
            </a:pPr>
            <a:endParaRPr lang="en-US" sz="1200" b="1"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16</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482654967"/>
              </p:ext>
            </p:extLst>
          </p:nvPr>
        </p:nvGraphicFramePr>
        <p:xfrm>
          <a:off x="754495" y="799802"/>
          <a:ext cx="7541843" cy="3161719"/>
        </p:xfrm>
        <a:graphic>
          <a:graphicData uri="http://schemas.openxmlformats.org/drawingml/2006/table">
            <a:tbl>
              <a:tblPr firstRow="1" bandRow="1">
                <a:tableStyleId>{5C22544A-7EE6-4342-B048-85BDC9FD1C3A}</a:tableStyleId>
              </a:tblPr>
              <a:tblGrid>
                <a:gridCol w="3476657">
                  <a:extLst>
                    <a:ext uri="{9D8B030D-6E8A-4147-A177-3AD203B41FA5}">
                      <a16:colId xmlns:a16="http://schemas.microsoft.com/office/drawing/2014/main" val="2861250815"/>
                    </a:ext>
                  </a:extLst>
                </a:gridCol>
                <a:gridCol w="3171106">
                  <a:extLst>
                    <a:ext uri="{9D8B030D-6E8A-4147-A177-3AD203B41FA5}">
                      <a16:colId xmlns:a16="http://schemas.microsoft.com/office/drawing/2014/main" val="10365610"/>
                    </a:ext>
                  </a:extLst>
                </a:gridCol>
                <a:gridCol w="894080">
                  <a:extLst>
                    <a:ext uri="{9D8B030D-6E8A-4147-A177-3AD203B41FA5}">
                      <a16:colId xmlns:a16="http://schemas.microsoft.com/office/drawing/2014/main" val="1671380966"/>
                    </a:ext>
                  </a:extLst>
                </a:gridCol>
              </a:tblGrid>
              <a:tr h="422993">
                <a:tc>
                  <a:txBody>
                    <a:bodyPr/>
                    <a:lstStyle/>
                    <a:p>
                      <a:r>
                        <a:rPr lang="en-US" sz="1200" dirty="0"/>
                        <a:t>Acceptance Criteria</a:t>
                      </a:r>
                    </a:p>
                  </a:txBody>
                  <a:tcPr/>
                </a:tc>
                <a:tc>
                  <a:txBody>
                    <a:bodyPr/>
                    <a:lstStyle/>
                    <a:p>
                      <a:r>
                        <a:rPr lang="en-US" sz="1200" dirty="0"/>
                        <a:t>Notes/Questions</a:t>
                      </a:r>
                    </a:p>
                  </a:txBody>
                  <a:tcPr/>
                </a:tc>
                <a:tc>
                  <a:txBody>
                    <a:bodyPr/>
                    <a:lstStyle/>
                    <a:p>
                      <a:r>
                        <a:rPr lang="en-US" sz="1200" dirty="0"/>
                        <a:t>Team(s) Involved</a:t>
                      </a:r>
                    </a:p>
                  </a:txBody>
                  <a:tcPr/>
                </a:tc>
                <a:extLst>
                  <a:ext uri="{0D108BD9-81ED-4DB2-BD59-A6C34878D82A}">
                    <a16:rowId xmlns:a16="http://schemas.microsoft.com/office/drawing/2014/main" val="2156600744"/>
                  </a:ext>
                </a:extLst>
              </a:tr>
              <a:tr h="403686">
                <a:tc>
                  <a:txBody>
                    <a:bodyPr/>
                    <a:lstStyle/>
                    <a:p>
                      <a:pPr algn="l" fontAlgn="t"/>
                      <a:r>
                        <a:rPr lang="en-US" sz="1050" dirty="0">
                          <a:effectLst/>
                        </a:rPr>
                        <a:t>Facilities will provide this information on a monthly basis, within that month.</a:t>
                      </a:r>
                    </a:p>
                  </a:txBody>
                  <a:tcPr marL="76200" marR="76200" marT="53340" marB="53340"/>
                </a:tc>
                <a:tc>
                  <a:txBody>
                    <a:bodyPr/>
                    <a:lstStyle/>
                    <a:p>
                      <a:pPr algn="l" fontAlgn="t"/>
                      <a:r>
                        <a:rPr lang="en-US" sz="1050" dirty="0">
                          <a:effectLst/>
                        </a:rPr>
                        <a:t>Facilities can provide February's depression data in February, by the end of March </a:t>
                      </a:r>
                    </a:p>
                  </a:txBody>
                  <a:tcPr marL="76200" marR="76200" marT="53340" marB="53340"/>
                </a:tc>
                <a:tc>
                  <a:txBody>
                    <a:bodyPr/>
                    <a:lstStyle/>
                    <a:p>
                      <a:pPr algn="l" fontAlgn="t"/>
                      <a:r>
                        <a:rPr lang="en-US" sz="1050" dirty="0">
                          <a:effectLst/>
                        </a:rPr>
                        <a:t>MoD</a:t>
                      </a:r>
                    </a:p>
                  </a:txBody>
                  <a:tcPr marL="76200" marR="76200" marT="53340" marB="53340"/>
                </a:tc>
                <a:extLst>
                  <a:ext uri="{0D108BD9-81ED-4DB2-BD59-A6C34878D82A}">
                    <a16:rowId xmlns:a16="http://schemas.microsoft.com/office/drawing/2014/main" val="110948454"/>
                  </a:ext>
                </a:extLst>
              </a:tr>
              <a:tr h="432393">
                <a:tc>
                  <a:txBody>
                    <a:bodyPr/>
                    <a:lstStyle/>
                    <a:p>
                      <a:pPr algn="l" fontAlgn="t"/>
                      <a:r>
                        <a:rPr lang="en-US" sz="1050" dirty="0">
                          <a:effectLst/>
                        </a:rPr>
                        <a:t>All roles that can provide clinical depression data will be able to provide this information</a:t>
                      </a:r>
                    </a:p>
                  </a:txBody>
                  <a:tcPr marL="76200" marR="76200" marT="53340" marB="53340"/>
                </a:tc>
                <a:tc>
                  <a:txBody>
                    <a:bodyPr/>
                    <a:lstStyle/>
                    <a:p>
                      <a:pPr algn="l" fontAlgn="t"/>
                      <a:br>
                        <a:rPr lang="en-US" sz="1050">
                          <a:effectLst/>
                        </a:rPr>
                      </a:br>
                      <a:endParaRPr lang="en-US" sz="1050">
                        <a:effectLst/>
                      </a:endParaRPr>
                    </a:p>
                  </a:txBody>
                  <a:tcPr marL="76200" marR="76200" marT="53340" marB="53340"/>
                </a:tc>
                <a:tc>
                  <a:txBody>
                    <a:bodyPr/>
                    <a:lstStyle/>
                    <a:p>
                      <a:pPr algn="l" fontAlgn="t"/>
                      <a:r>
                        <a:rPr lang="en-US" sz="1050" dirty="0">
                          <a:effectLst/>
                        </a:rPr>
                        <a:t>MoD</a:t>
                      </a:r>
                    </a:p>
                  </a:txBody>
                  <a:tcPr marL="76200" marR="76200" marT="53340" marB="53340"/>
                </a:tc>
                <a:extLst>
                  <a:ext uri="{0D108BD9-81ED-4DB2-BD59-A6C34878D82A}">
                    <a16:rowId xmlns:a16="http://schemas.microsoft.com/office/drawing/2014/main" val="203254501"/>
                  </a:ext>
                </a:extLst>
              </a:tr>
              <a:tr h="413593">
                <a:tc>
                  <a:txBody>
                    <a:bodyPr/>
                    <a:lstStyle/>
                    <a:p>
                      <a:pPr algn="l" fontAlgn="t"/>
                      <a:r>
                        <a:rPr lang="en-US" sz="1050" dirty="0">
                          <a:effectLst/>
                        </a:rPr>
                        <a:t>Late submissions will not be accepted</a:t>
                      </a:r>
                    </a:p>
                  </a:txBody>
                  <a:tcPr marL="76200" marR="76200" marT="53340" marB="53340"/>
                </a:tc>
                <a:tc>
                  <a:txBody>
                    <a:bodyPr/>
                    <a:lstStyle/>
                    <a:p>
                      <a:pPr algn="l" fontAlgn="t"/>
                      <a:r>
                        <a:rPr lang="en-US" sz="1050" dirty="0">
                          <a:effectLst/>
                        </a:rPr>
                        <a:t>A late submission would be providing February's data in April</a:t>
                      </a:r>
                    </a:p>
                  </a:txBody>
                  <a:tcPr marL="76200" marR="76200" marT="53340" marB="53340"/>
                </a:tc>
                <a:tc>
                  <a:txBody>
                    <a:bodyPr/>
                    <a:lstStyle/>
                    <a:p>
                      <a:pPr algn="l" fontAlgn="t"/>
                      <a:r>
                        <a:rPr lang="en-US" sz="1050" dirty="0">
                          <a:effectLst/>
                        </a:rPr>
                        <a:t>MoD</a:t>
                      </a:r>
                    </a:p>
                  </a:txBody>
                  <a:tcPr marL="76200" marR="76200" marT="53340" marB="53340"/>
                </a:tc>
                <a:extLst>
                  <a:ext uri="{0D108BD9-81ED-4DB2-BD59-A6C34878D82A}">
                    <a16:rowId xmlns:a16="http://schemas.microsoft.com/office/drawing/2014/main" val="2718937874"/>
                  </a:ext>
                </a:extLst>
              </a:tr>
              <a:tr h="542841">
                <a:tc>
                  <a:txBody>
                    <a:bodyPr/>
                    <a:lstStyle/>
                    <a:p>
                      <a:pPr algn="l" fontAlgn="t"/>
                      <a:r>
                        <a:rPr lang="en-US" sz="1050" dirty="0">
                          <a:effectLst/>
                        </a:rPr>
                        <a:t>If a patient was admitted to a facility in a given month, this data can be submitted from the first of that month to the end of the that next month.</a:t>
                      </a:r>
                    </a:p>
                  </a:txBody>
                  <a:tcPr marL="76200" marR="76200" marT="53340" marB="53340"/>
                </a:tc>
                <a:tc>
                  <a:txBody>
                    <a:bodyPr/>
                    <a:lstStyle/>
                    <a:p>
                      <a:pPr algn="l" fontAlgn="t"/>
                      <a:r>
                        <a:rPr lang="en-US" sz="1050">
                          <a:effectLst/>
                        </a:rPr>
                        <a:t>If the patient was admitted in February, the patient data can be submitted from 1st of Feb to Mar 31st. </a:t>
                      </a:r>
                    </a:p>
                  </a:txBody>
                  <a:tcPr marL="76200" marR="76200" marT="53340" marB="53340"/>
                </a:tc>
                <a:tc>
                  <a:txBody>
                    <a:bodyPr/>
                    <a:lstStyle/>
                    <a:p>
                      <a:pPr algn="l" fontAlgn="t"/>
                      <a:r>
                        <a:rPr lang="en-US" sz="1050" dirty="0">
                          <a:effectLst/>
                        </a:rPr>
                        <a:t>MoD</a:t>
                      </a:r>
                    </a:p>
                  </a:txBody>
                  <a:tcPr marL="76200" marR="76200" marT="53340" marB="53340"/>
                </a:tc>
                <a:extLst>
                  <a:ext uri="{0D108BD9-81ED-4DB2-BD59-A6C34878D82A}">
                    <a16:rowId xmlns:a16="http://schemas.microsoft.com/office/drawing/2014/main" val="1609981067"/>
                  </a:ext>
                </a:extLst>
              </a:tr>
              <a:tr h="831946">
                <a:tc>
                  <a:txBody>
                    <a:bodyPr/>
                    <a:lstStyle/>
                    <a:p>
                      <a:pPr algn="l" fontAlgn="t"/>
                      <a:r>
                        <a:rPr lang="en-US" sz="1050" dirty="0">
                          <a:effectLst/>
                        </a:rPr>
                        <a:t>If the patient was not discharged from a facility or if the patient was discharged and not admitted to another facility, then that facility will need to provide this information.</a:t>
                      </a:r>
                    </a:p>
                  </a:txBody>
                  <a:tcPr marL="76200" marR="76200" marT="53340" marB="53340"/>
                </a:tc>
                <a:tc>
                  <a:txBody>
                    <a:bodyPr/>
                    <a:lstStyle/>
                    <a:p>
                      <a:pPr algn="l" fontAlgn="t"/>
                      <a:br>
                        <a:rPr lang="en-US" sz="1050">
                          <a:effectLst/>
                        </a:rPr>
                      </a:br>
                      <a:endParaRPr lang="en-US" sz="1050">
                        <a:effectLst/>
                      </a:endParaRPr>
                    </a:p>
                  </a:txBody>
                  <a:tcPr marL="76200" marR="76200" marT="53340" marB="53340"/>
                </a:tc>
                <a:tc>
                  <a:txBody>
                    <a:bodyPr/>
                    <a:lstStyle/>
                    <a:p>
                      <a:pPr algn="l" fontAlgn="t"/>
                      <a:r>
                        <a:rPr lang="en-US" sz="1050" dirty="0">
                          <a:effectLst/>
                        </a:rPr>
                        <a:t>MoD</a:t>
                      </a:r>
                    </a:p>
                  </a:txBody>
                  <a:tcPr marL="76200" marR="76200" marT="53340" marB="53340"/>
                </a:tc>
                <a:extLst>
                  <a:ext uri="{0D108BD9-81ED-4DB2-BD59-A6C34878D82A}">
                    <a16:rowId xmlns:a16="http://schemas.microsoft.com/office/drawing/2014/main" val="3052563502"/>
                  </a:ext>
                </a:extLst>
              </a:tr>
            </a:tbl>
          </a:graphicData>
        </a:graphic>
      </p:graphicFrame>
    </p:spTree>
    <p:extLst>
      <p:ext uri="{BB962C8B-B14F-4D97-AF65-F5344CB8AC3E}">
        <p14:creationId xmlns:p14="http://schemas.microsoft.com/office/powerpoint/2010/main" val="13418354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190500"/>
            <a:ext cx="7658452" cy="504825"/>
          </a:xfrm>
        </p:spPr>
        <p:txBody>
          <a:bodyPr/>
          <a:lstStyle/>
          <a:p>
            <a:r>
              <a:rPr lang="en-US" sz="2000" b="1" dirty="0">
                <a:solidFill>
                  <a:schemeClr val="tx1"/>
                </a:solidFill>
                <a:latin typeface="+mn-lt"/>
              </a:rPr>
              <a:t>Patient – Identify &amp; Visually Display Depressed Patients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695325"/>
            <a:ext cx="7824354" cy="3147936"/>
          </a:xfrm>
        </p:spPr>
        <p:txBody>
          <a:bodyPr/>
          <a:lstStyle/>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dirty="0">
              <a:latin typeface="+mn-lt"/>
            </a:endParaRPr>
          </a:p>
          <a:p>
            <a:pPr marL="0" indent="0">
              <a:buNone/>
            </a:pPr>
            <a:endParaRPr lang="en-US" sz="1200" b="1"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17</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1066333878"/>
              </p:ext>
            </p:extLst>
          </p:nvPr>
        </p:nvGraphicFramePr>
        <p:xfrm>
          <a:off x="754495" y="799802"/>
          <a:ext cx="7541843" cy="1316313"/>
        </p:xfrm>
        <a:graphic>
          <a:graphicData uri="http://schemas.openxmlformats.org/drawingml/2006/table">
            <a:tbl>
              <a:tblPr firstRow="1" bandRow="1">
                <a:tableStyleId>{5C22544A-7EE6-4342-B048-85BDC9FD1C3A}</a:tableStyleId>
              </a:tblPr>
              <a:tblGrid>
                <a:gridCol w="3476657">
                  <a:extLst>
                    <a:ext uri="{9D8B030D-6E8A-4147-A177-3AD203B41FA5}">
                      <a16:colId xmlns:a16="http://schemas.microsoft.com/office/drawing/2014/main" val="2861250815"/>
                    </a:ext>
                  </a:extLst>
                </a:gridCol>
                <a:gridCol w="3171106">
                  <a:extLst>
                    <a:ext uri="{9D8B030D-6E8A-4147-A177-3AD203B41FA5}">
                      <a16:colId xmlns:a16="http://schemas.microsoft.com/office/drawing/2014/main" val="10365610"/>
                    </a:ext>
                  </a:extLst>
                </a:gridCol>
                <a:gridCol w="894080">
                  <a:extLst>
                    <a:ext uri="{9D8B030D-6E8A-4147-A177-3AD203B41FA5}">
                      <a16:colId xmlns:a16="http://schemas.microsoft.com/office/drawing/2014/main" val="1671380966"/>
                    </a:ext>
                  </a:extLst>
                </a:gridCol>
              </a:tblGrid>
              <a:tr h="422993">
                <a:tc>
                  <a:txBody>
                    <a:bodyPr/>
                    <a:lstStyle/>
                    <a:p>
                      <a:r>
                        <a:rPr lang="en-US" sz="1200" dirty="0"/>
                        <a:t>Acceptance Criteria</a:t>
                      </a:r>
                    </a:p>
                  </a:txBody>
                  <a:tcPr/>
                </a:tc>
                <a:tc>
                  <a:txBody>
                    <a:bodyPr/>
                    <a:lstStyle/>
                    <a:p>
                      <a:r>
                        <a:rPr lang="en-US" sz="1200" dirty="0"/>
                        <a:t>Notes/Questions</a:t>
                      </a:r>
                    </a:p>
                  </a:txBody>
                  <a:tcPr/>
                </a:tc>
                <a:tc>
                  <a:txBody>
                    <a:bodyPr/>
                    <a:lstStyle/>
                    <a:p>
                      <a:r>
                        <a:rPr lang="en-US" sz="1200" dirty="0"/>
                        <a:t>Team(s) Involved</a:t>
                      </a:r>
                    </a:p>
                  </a:txBody>
                  <a:tcPr/>
                </a:tc>
                <a:extLst>
                  <a:ext uri="{0D108BD9-81ED-4DB2-BD59-A6C34878D82A}">
                    <a16:rowId xmlns:a16="http://schemas.microsoft.com/office/drawing/2014/main" val="2156600744"/>
                  </a:ext>
                </a:extLst>
              </a:tr>
              <a:tr h="403686">
                <a:tc>
                  <a:txBody>
                    <a:bodyPr/>
                    <a:lstStyle/>
                    <a:p>
                      <a:pPr algn="l" fontAlgn="t"/>
                      <a:r>
                        <a:rPr lang="en-US" sz="1050" dirty="0">
                          <a:effectLst/>
                        </a:rPr>
                        <a:t>UI, Microservices, and EDSM</a:t>
                      </a:r>
                    </a:p>
                  </a:txBody>
                  <a:tcPr marL="76200" marR="76200" marT="53340" marB="53340"/>
                </a:tc>
                <a:tc>
                  <a:txBody>
                    <a:bodyPr/>
                    <a:lstStyle/>
                    <a:p>
                      <a:pPr algn="l" fontAlgn="t"/>
                      <a:br>
                        <a:rPr lang="en-US" sz="1050">
                          <a:effectLst/>
                        </a:rPr>
                      </a:br>
                      <a:endParaRPr lang="en-US" sz="1050">
                        <a:effectLst/>
                      </a:endParaRPr>
                    </a:p>
                  </a:txBody>
                  <a:tcPr marL="76200" marR="76200" marT="53340" marB="53340"/>
                </a:tc>
                <a:tc>
                  <a:txBody>
                    <a:bodyPr/>
                    <a:lstStyle/>
                    <a:p>
                      <a:pPr algn="l" fontAlgn="t"/>
                      <a:r>
                        <a:rPr lang="en-US" sz="1050">
                          <a:effectLst/>
                        </a:rPr>
                        <a:t>MoD</a:t>
                      </a:r>
                    </a:p>
                  </a:txBody>
                  <a:tcPr marL="76200" marR="76200" marT="53340" marB="53340"/>
                </a:tc>
                <a:extLst>
                  <a:ext uri="{0D108BD9-81ED-4DB2-BD59-A6C34878D82A}">
                    <a16:rowId xmlns:a16="http://schemas.microsoft.com/office/drawing/2014/main" val="110948454"/>
                  </a:ext>
                </a:extLst>
              </a:tr>
              <a:tr h="432393">
                <a:tc>
                  <a:txBody>
                    <a:bodyPr/>
                    <a:lstStyle/>
                    <a:p>
                      <a:pPr algn="l" fontAlgn="t"/>
                      <a:r>
                        <a:rPr lang="en-US" sz="1050">
                          <a:effectLst/>
                        </a:rPr>
                        <a:t>Training to the networks for Depression Reports to provide this on a monthly basis.</a:t>
                      </a:r>
                    </a:p>
                  </a:txBody>
                  <a:tcPr marL="76200" marR="76200" marT="53340" marB="53340"/>
                </a:tc>
                <a:tc>
                  <a:txBody>
                    <a:bodyPr/>
                    <a:lstStyle/>
                    <a:p>
                      <a:pPr algn="l" fontAlgn="t"/>
                      <a:br>
                        <a:rPr lang="en-US" sz="1050">
                          <a:effectLst/>
                        </a:rPr>
                      </a:br>
                      <a:endParaRPr lang="en-US" sz="1050">
                        <a:effectLst/>
                      </a:endParaRPr>
                    </a:p>
                  </a:txBody>
                  <a:tcPr marL="76200" marR="76200" marT="53340" marB="53340"/>
                </a:tc>
                <a:tc>
                  <a:txBody>
                    <a:bodyPr/>
                    <a:lstStyle/>
                    <a:p>
                      <a:pPr algn="l" fontAlgn="t"/>
                      <a:r>
                        <a:rPr lang="en-US" sz="1050" dirty="0">
                          <a:effectLst/>
                        </a:rPr>
                        <a:t>EOCT</a:t>
                      </a:r>
                    </a:p>
                  </a:txBody>
                  <a:tcPr marL="76200" marR="76200" marT="53340" marB="53340"/>
                </a:tc>
                <a:extLst>
                  <a:ext uri="{0D108BD9-81ED-4DB2-BD59-A6C34878D82A}">
                    <a16:rowId xmlns:a16="http://schemas.microsoft.com/office/drawing/2014/main" val="203254501"/>
                  </a:ext>
                </a:extLst>
              </a:tr>
            </a:tbl>
          </a:graphicData>
        </a:graphic>
      </p:graphicFrame>
    </p:spTree>
    <p:extLst>
      <p:ext uri="{BB962C8B-B14F-4D97-AF65-F5344CB8AC3E}">
        <p14:creationId xmlns:p14="http://schemas.microsoft.com/office/powerpoint/2010/main" val="15565107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190500"/>
            <a:ext cx="7658452" cy="466725"/>
          </a:xfrm>
        </p:spPr>
        <p:txBody>
          <a:bodyPr/>
          <a:lstStyle/>
          <a:p>
            <a:r>
              <a:rPr lang="en-US" sz="2000" b="1" dirty="0">
                <a:solidFill>
                  <a:schemeClr val="tx1"/>
                </a:solidFill>
                <a:latin typeface="+mn-lt"/>
              </a:rPr>
              <a:t>Patient – Identify &amp; Visually Display Depressed Patients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706406" y="658973"/>
            <a:ext cx="7824354" cy="3293902"/>
          </a:xfrm>
        </p:spPr>
        <p:txBody>
          <a:bodyPr/>
          <a:lstStyle/>
          <a:p>
            <a:pPr marL="0" indent="0" algn="l">
              <a:buNone/>
            </a:pPr>
            <a:r>
              <a:rPr lang="en-US" sz="1600" b="1" dirty="0">
                <a:latin typeface="+mn-lt"/>
              </a:rPr>
              <a:t>Assumptions</a:t>
            </a:r>
          </a:p>
          <a:p>
            <a:pPr algn="l">
              <a:buFont typeface="Arial" panose="020B0604020202020204" pitchFamily="34" charset="0"/>
              <a:buChar char="•"/>
            </a:pPr>
            <a:r>
              <a:rPr lang="en-US" sz="1050" b="0" i="0" dirty="0">
                <a:effectLst/>
                <a:latin typeface="+mn-lt"/>
              </a:rPr>
              <a:t>This information will be included in a batch file</a:t>
            </a:r>
          </a:p>
          <a:p>
            <a:pPr algn="l">
              <a:buFont typeface="Arial" panose="020B0604020202020204" pitchFamily="34" charset="0"/>
              <a:buChar char="•"/>
            </a:pPr>
            <a:r>
              <a:rPr lang="en-US" sz="1050" b="0" i="0" dirty="0">
                <a:effectLst/>
                <a:latin typeface="+mn-lt"/>
              </a:rPr>
              <a:t>If a patient has not been in a facility for 60 days, the depression information will be submitted within the first 60 days</a:t>
            </a:r>
          </a:p>
          <a:p>
            <a:pPr algn="l">
              <a:buFont typeface="Arial" panose="020B0604020202020204" pitchFamily="34" charset="0"/>
              <a:buChar char="•"/>
            </a:pPr>
            <a:r>
              <a:rPr lang="en-US" sz="1050" b="0" i="0" dirty="0">
                <a:effectLst/>
                <a:latin typeface="+mn-lt"/>
              </a:rPr>
              <a:t>This data will not impact the QIP clinical depression measure calculation</a:t>
            </a:r>
          </a:p>
          <a:p>
            <a:pPr algn="l">
              <a:buFont typeface="Arial" panose="020B0604020202020204" pitchFamily="34" charset="0"/>
              <a:buChar char="•"/>
            </a:pPr>
            <a:r>
              <a:rPr lang="en-US" sz="1050" b="0" i="0" dirty="0">
                <a:effectLst/>
                <a:latin typeface="+mn-lt"/>
              </a:rPr>
              <a:t>All the patients will be available for this data submission - NCC will exclude patients that screen positive for cognitive decline</a:t>
            </a:r>
          </a:p>
          <a:p>
            <a:pPr marL="0" indent="0" algn="l">
              <a:buNone/>
            </a:pPr>
            <a:r>
              <a:rPr lang="en-US" sz="1600" b="1" dirty="0">
                <a:latin typeface="+mn-lt"/>
              </a:rPr>
              <a:t>Dependencies</a:t>
            </a: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18</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1802139544"/>
              </p:ext>
            </p:extLst>
          </p:nvPr>
        </p:nvGraphicFramePr>
        <p:xfrm>
          <a:off x="806027" y="2305924"/>
          <a:ext cx="6990080" cy="975360"/>
        </p:xfrm>
        <a:graphic>
          <a:graphicData uri="http://schemas.openxmlformats.org/drawingml/2006/table">
            <a:tbl>
              <a:tblPr firstRow="1" bandRow="1">
                <a:tableStyleId>{5C22544A-7EE6-4342-B048-85BDC9FD1C3A}</a:tableStyleId>
              </a:tblPr>
              <a:tblGrid>
                <a:gridCol w="1890656">
                  <a:extLst>
                    <a:ext uri="{9D8B030D-6E8A-4147-A177-3AD203B41FA5}">
                      <a16:colId xmlns:a16="http://schemas.microsoft.com/office/drawing/2014/main" val="2861250815"/>
                    </a:ext>
                  </a:extLst>
                </a:gridCol>
                <a:gridCol w="1190962">
                  <a:extLst>
                    <a:ext uri="{9D8B030D-6E8A-4147-A177-3AD203B41FA5}">
                      <a16:colId xmlns:a16="http://schemas.microsoft.com/office/drawing/2014/main" val="10365610"/>
                    </a:ext>
                  </a:extLst>
                </a:gridCol>
                <a:gridCol w="846700">
                  <a:extLst>
                    <a:ext uri="{9D8B030D-6E8A-4147-A177-3AD203B41FA5}">
                      <a16:colId xmlns:a16="http://schemas.microsoft.com/office/drawing/2014/main" val="47955377"/>
                    </a:ext>
                  </a:extLst>
                </a:gridCol>
                <a:gridCol w="1097918">
                  <a:extLst>
                    <a:ext uri="{9D8B030D-6E8A-4147-A177-3AD203B41FA5}">
                      <a16:colId xmlns:a16="http://schemas.microsoft.com/office/drawing/2014/main" val="110708001"/>
                    </a:ext>
                  </a:extLst>
                </a:gridCol>
                <a:gridCol w="1218875">
                  <a:extLst>
                    <a:ext uri="{9D8B030D-6E8A-4147-A177-3AD203B41FA5}">
                      <a16:colId xmlns:a16="http://schemas.microsoft.com/office/drawing/2014/main" val="2540860761"/>
                    </a:ext>
                  </a:extLst>
                </a:gridCol>
                <a:gridCol w="744969">
                  <a:extLst>
                    <a:ext uri="{9D8B030D-6E8A-4147-A177-3AD203B41FA5}">
                      <a16:colId xmlns:a16="http://schemas.microsoft.com/office/drawing/2014/main" val="1671380966"/>
                    </a:ext>
                  </a:extLst>
                </a:gridCol>
              </a:tblGrid>
              <a:tr h="406870">
                <a:tc>
                  <a:txBody>
                    <a:bodyPr/>
                    <a:lstStyle/>
                    <a:p>
                      <a:r>
                        <a:rPr lang="en-US" sz="1200" dirty="0"/>
                        <a:t>Dependency</a:t>
                      </a:r>
                    </a:p>
                  </a:txBody>
                  <a:tcPr/>
                </a:tc>
                <a:tc>
                  <a:txBody>
                    <a:bodyPr/>
                    <a:lstStyle/>
                    <a:p>
                      <a:r>
                        <a:rPr lang="en-US" sz="1200" dirty="0"/>
                        <a:t>Outgoing Team(s)</a:t>
                      </a:r>
                    </a:p>
                  </a:txBody>
                  <a:tcPr/>
                </a:tc>
                <a:tc>
                  <a:txBody>
                    <a:bodyPr/>
                    <a:lstStyle/>
                    <a:p>
                      <a:r>
                        <a:rPr lang="en-US" sz="1200" dirty="0"/>
                        <a:t>Receiving Team(s)</a:t>
                      </a:r>
                    </a:p>
                  </a:txBody>
                  <a:tcPr/>
                </a:tc>
                <a:tc>
                  <a:txBody>
                    <a:bodyPr/>
                    <a:lstStyle/>
                    <a:p>
                      <a:r>
                        <a:rPr lang="en-US" sz="1200" dirty="0"/>
                        <a:t>Date Needed</a:t>
                      </a:r>
                    </a:p>
                  </a:txBody>
                  <a:tcPr/>
                </a:tc>
                <a:tc>
                  <a:txBody>
                    <a:bodyPr/>
                    <a:lstStyle/>
                    <a:p>
                      <a:r>
                        <a:rPr lang="en-US" sz="1200" dirty="0"/>
                        <a:t>Date Completed</a:t>
                      </a:r>
                    </a:p>
                  </a:txBody>
                  <a:tcPr/>
                </a:tc>
                <a:tc>
                  <a:txBody>
                    <a:bodyPr/>
                    <a:lstStyle/>
                    <a:p>
                      <a:r>
                        <a:rPr lang="en-US" sz="1200" dirty="0"/>
                        <a:t>Notes</a:t>
                      </a:r>
                    </a:p>
                  </a:txBody>
                  <a:tcPr/>
                </a:tc>
                <a:extLst>
                  <a:ext uri="{0D108BD9-81ED-4DB2-BD59-A6C34878D82A}">
                    <a16:rowId xmlns:a16="http://schemas.microsoft.com/office/drawing/2014/main" val="2156600744"/>
                  </a:ext>
                </a:extLst>
              </a:tr>
              <a:tr h="382206">
                <a:tc>
                  <a:txBody>
                    <a:bodyPr/>
                    <a:lstStyle/>
                    <a:p>
                      <a:pPr marL="0" marR="0" lvl="0" indent="0" algn="l" defTabSz="685800" rtl="0" eaLnBrk="1" fontAlgn="t" latinLnBrk="0" hangingPunct="1">
                        <a:lnSpc>
                          <a:spcPct val="100000"/>
                        </a:lnSpc>
                        <a:spcBef>
                          <a:spcPts val="0"/>
                        </a:spcBef>
                        <a:spcAft>
                          <a:spcPts val="0"/>
                        </a:spcAft>
                        <a:buClrTx/>
                        <a:buSzTx/>
                        <a:buFontTx/>
                        <a:buNone/>
                        <a:tabLst/>
                        <a:defRPr/>
                      </a:pPr>
                      <a:r>
                        <a:rPr lang="en-US" sz="1050" b="0" i="0" kern="1200" dirty="0">
                          <a:solidFill>
                            <a:schemeClr val="dk1"/>
                          </a:solidFill>
                          <a:effectLst/>
                          <a:latin typeface="+mn-lt"/>
                          <a:ea typeface="+mn-ea"/>
                          <a:cs typeface="+mn-cs"/>
                        </a:rPr>
                        <a:t>Training for the community</a:t>
                      </a:r>
                      <a:endParaRPr lang="en-US" sz="1050" dirty="0">
                        <a:effectLst/>
                      </a:endParaRPr>
                    </a:p>
                  </a:txBody>
                  <a:tcPr marL="76200" marR="76200" marT="53340" marB="53340"/>
                </a:tc>
                <a:tc>
                  <a:txBody>
                    <a:bodyPr/>
                    <a:lstStyle/>
                    <a:p>
                      <a:pPr algn="l" fontAlgn="t"/>
                      <a:r>
                        <a:rPr lang="en-US" sz="1050" dirty="0">
                          <a:effectLst/>
                        </a:rPr>
                        <a:t>EOCT</a:t>
                      </a:r>
                    </a:p>
                  </a:txBody>
                  <a:tcPr marL="76200" marR="76200" marT="53340" marB="53340"/>
                </a:tc>
                <a:tc>
                  <a:txBody>
                    <a:bodyPr/>
                    <a:lstStyle/>
                    <a:p>
                      <a:pPr algn="l" fontAlgn="t"/>
                      <a:r>
                        <a:rPr lang="en-US" sz="1050" dirty="0">
                          <a:effectLst/>
                        </a:rPr>
                        <a:t>ESRD facilities</a:t>
                      </a:r>
                    </a:p>
                  </a:txBody>
                  <a:tcPr marL="76200" marR="76200" marT="53340" marB="53340"/>
                </a:tc>
                <a:tc>
                  <a:txBody>
                    <a:bodyPr/>
                    <a:lstStyle/>
                    <a:p>
                      <a:pPr algn="l" fontAlgn="t"/>
                      <a:endParaRPr lang="en-US" sz="1100" dirty="0">
                        <a:effectLst/>
                      </a:endParaRPr>
                    </a:p>
                  </a:txBody>
                  <a:tcPr marL="76200" marR="76200" marT="53340" marB="53340"/>
                </a:tc>
                <a:tc>
                  <a:txBody>
                    <a:bodyPr/>
                    <a:lstStyle/>
                    <a:p>
                      <a:pPr algn="l" fontAlgn="t"/>
                      <a:endParaRPr lang="en-US" dirty="0">
                        <a:effectLst/>
                      </a:endParaRPr>
                    </a:p>
                  </a:txBody>
                  <a:tcPr marL="76200" marR="76200" marT="53340" marB="53340"/>
                </a:tc>
                <a:tc>
                  <a:txBody>
                    <a:bodyPr/>
                    <a:lstStyle/>
                    <a:p>
                      <a:pPr algn="l" fontAlgn="t"/>
                      <a:br>
                        <a:rPr lang="en-US" dirty="0">
                          <a:effectLst/>
                        </a:rPr>
                      </a:br>
                      <a:endParaRPr lang="en-US" dirty="0">
                        <a:effectLst/>
                      </a:endParaRPr>
                    </a:p>
                  </a:txBody>
                  <a:tcPr marL="76200" marR="76200" marT="53340" marB="53340"/>
                </a:tc>
                <a:extLst>
                  <a:ext uri="{0D108BD9-81ED-4DB2-BD59-A6C34878D82A}">
                    <a16:rowId xmlns:a16="http://schemas.microsoft.com/office/drawing/2014/main" val="110948454"/>
                  </a:ext>
                </a:extLst>
              </a:tr>
            </a:tbl>
          </a:graphicData>
        </a:graphic>
      </p:graphicFrame>
    </p:spTree>
    <p:extLst>
      <p:ext uri="{BB962C8B-B14F-4D97-AF65-F5344CB8AC3E}">
        <p14:creationId xmlns:p14="http://schemas.microsoft.com/office/powerpoint/2010/main" val="25328856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p:txBody>
          <a:bodyPr/>
          <a:lstStyle/>
          <a:p>
            <a:r>
              <a:rPr lang="en-US" sz="2400" b="1" dirty="0">
                <a:solidFill>
                  <a:schemeClr val="tx1"/>
                </a:solidFill>
                <a:latin typeface="+mn-lt"/>
              </a:rPr>
              <a:t>Admission in Support of a Transplant</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985385"/>
            <a:ext cx="7824354" cy="2941722"/>
          </a:xfrm>
        </p:spPr>
        <p:txBody>
          <a:bodyPr/>
          <a:lstStyle/>
          <a:p>
            <a:pPr marL="0" indent="0" algn="l">
              <a:buNone/>
            </a:pPr>
            <a:r>
              <a:rPr lang="en-US" sz="1600" b="1" i="0" dirty="0">
                <a:effectLst/>
                <a:latin typeface="+mn-lt"/>
              </a:rPr>
              <a:t>Business Objective</a:t>
            </a:r>
            <a:endParaRPr lang="en-US" sz="1600" b="0" i="0" dirty="0">
              <a:effectLst/>
              <a:latin typeface="+mn-lt"/>
            </a:endParaRPr>
          </a:p>
          <a:p>
            <a:pPr algn="l"/>
            <a:r>
              <a:rPr lang="en-US" sz="1200" b="0" i="0" dirty="0">
                <a:effectLst/>
                <a:latin typeface="+mn-lt"/>
              </a:rPr>
              <a:t>To update the Coverage Calculator logic for dialysis in support of transplant admissions to ignore the admissions for coverage. To add a discharge reason of delayed function resolved for these admissions</a:t>
            </a:r>
            <a:r>
              <a:rPr lang="en-US" sz="1200" b="0" i="0" dirty="0">
                <a:solidFill>
                  <a:srgbClr val="172B4D"/>
                </a:solidFill>
                <a:effectLst/>
                <a:latin typeface="+mn-lt"/>
              </a:rPr>
              <a:t>.</a:t>
            </a:r>
          </a:p>
          <a:p>
            <a:pPr marL="0" indent="0" algn="l">
              <a:buNone/>
            </a:pPr>
            <a:r>
              <a:rPr lang="en-US" sz="1600" b="1" i="0" dirty="0">
                <a:effectLst/>
                <a:latin typeface="+mn-lt"/>
              </a:rPr>
              <a:t>Business Description </a:t>
            </a:r>
            <a:endParaRPr lang="en-US" sz="1600" b="0" i="0" dirty="0">
              <a:effectLst/>
              <a:latin typeface="+mn-lt"/>
            </a:endParaRPr>
          </a:p>
          <a:p>
            <a:pPr algn="l"/>
            <a:r>
              <a:rPr lang="en-US" sz="1200" b="0" i="0" dirty="0">
                <a:effectLst/>
                <a:latin typeface="+mn-lt"/>
              </a:rPr>
              <a:t>EQRS needs a </a:t>
            </a:r>
            <a:r>
              <a:rPr lang="en-US" sz="1200" b="1" i="0" dirty="0">
                <a:effectLst/>
                <a:latin typeface="+mn-lt"/>
              </a:rPr>
              <a:t>new </a:t>
            </a:r>
            <a:r>
              <a:rPr lang="en-US" sz="1200" i="0" dirty="0">
                <a:solidFill>
                  <a:srgbClr val="FF0000"/>
                </a:solidFill>
                <a:effectLst/>
                <a:latin typeface="+mn-lt"/>
              </a:rPr>
              <a:t>Discharge Code</a:t>
            </a:r>
            <a:r>
              <a:rPr lang="en-US" sz="1200" i="0" dirty="0">
                <a:solidFill>
                  <a:srgbClr val="1F497D"/>
                </a:solidFill>
                <a:effectLst/>
                <a:latin typeface="+mn-lt"/>
              </a:rPr>
              <a:t> </a:t>
            </a:r>
            <a:r>
              <a:rPr lang="en-US" sz="1200" b="1" i="0" dirty="0">
                <a:effectLst/>
                <a:latin typeface="+mn-lt"/>
              </a:rPr>
              <a:t>for transplant patients who are admitted to a dialysis facility just for dialysis support not due to a failed transplant</a:t>
            </a:r>
            <a:r>
              <a:rPr lang="en-US" sz="1200" b="0" i="0" dirty="0">
                <a:solidFill>
                  <a:srgbClr val="1F497D"/>
                </a:solidFill>
                <a:effectLst/>
                <a:latin typeface="+mn-lt"/>
              </a:rPr>
              <a:t>. </a:t>
            </a:r>
            <a:r>
              <a:rPr lang="en-US" sz="1200" b="0" i="0" dirty="0">
                <a:effectLst/>
                <a:latin typeface="+mn-lt"/>
              </a:rPr>
              <a:t>The EDB should ignore this admission and discharge so that the patient will not be picked up and lose their transplant benefits. A corresponding Discharge code is needed for transplant patients that are given the new Discharge code.</a:t>
            </a:r>
          </a:p>
          <a:p>
            <a:pPr algn="l"/>
            <a:r>
              <a:rPr lang="en-US" sz="1200" b="0" i="0" dirty="0">
                <a:effectLst/>
                <a:latin typeface="+mn-lt"/>
              </a:rPr>
              <a:t>(The Delayed Transplant Function Resolved </a:t>
            </a:r>
            <a:r>
              <a:rPr lang="en-US" sz="1200" b="0" i="0" dirty="0">
                <a:solidFill>
                  <a:srgbClr val="FF0000"/>
                </a:solidFill>
                <a:effectLst/>
                <a:latin typeface="+mn-lt"/>
              </a:rPr>
              <a:t>following a Transplant</a:t>
            </a:r>
            <a:r>
              <a:rPr lang="en-US" sz="1200" b="0" i="0" dirty="0">
                <a:solidFill>
                  <a:srgbClr val="1F497D"/>
                </a:solidFill>
                <a:effectLst/>
                <a:latin typeface="+mn-lt"/>
              </a:rPr>
              <a:t> </a:t>
            </a:r>
            <a:r>
              <a:rPr lang="en-US" sz="1200" b="0" i="0" dirty="0">
                <a:effectLst/>
                <a:latin typeface="+mn-lt"/>
              </a:rPr>
              <a:t>discharge option will be used when a transplant patient has sufficient kidney function to no longer require dialysis.)</a:t>
            </a:r>
          </a:p>
          <a:p>
            <a:pPr marL="0" indent="0" algn="l">
              <a:buNone/>
            </a:pPr>
            <a:r>
              <a:rPr lang="en-US" sz="1600" b="1" i="0" dirty="0">
                <a:effectLst/>
                <a:latin typeface="+mn-lt"/>
              </a:rPr>
              <a:t>Benefit Hypotheses</a:t>
            </a:r>
            <a:endParaRPr lang="en-US" sz="1600" b="0" i="0" dirty="0">
              <a:effectLst/>
              <a:latin typeface="+mn-lt"/>
            </a:endParaRPr>
          </a:p>
          <a:p>
            <a:pPr algn="l">
              <a:buFont typeface="Arial" panose="020B0604020202020204" pitchFamily="34" charset="0"/>
              <a:buChar char="•"/>
            </a:pPr>
            <a:r>
              <a:rPr lang="en-US" sz="1200" b="0" i="0" dirty="0">
                <a:effectLst/>
                <a:latin typeface="+mn-lt"/>
              </a:rPr>
              <a:t>Patient benefits will not be reduced</a:t>
            </a: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r>
              <a:rPr lang="en-US" dirty="0"/>
              <a:t>EQRS PI16 Feature Review</a:t>
            </a:r>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2</a:t>
            </a:fld>
            <a:endParaRPr lang="en-US" dirty="0"/>
          </a:p>
        </p:txBody>
      </p:sp>
    </p:spTree>
    <p:extLst>
      <p:ext uri="{BB962C8B-B14F-4D97-AF65-F5344CB8AC3E}">
        <p14:creationId xmlns:p14="http://schemas.microsoft.com/office/powerpoint/2010/main" val="795410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p:txBody>
          <a:bodyPr/>
          <a:lstStyle/>
          <a:p>
            <a:r>
              <a:rPr lang="en-US" sz="2400" b="1" dirty="0">
                <a:solidFill>
                  <a:schemeClr val="tx1"/>
                </a:solidFill>
                <a:latin typeface="+mn-lt"/>
              </a:rPr>
              <a:t>Admission in Support of a Transplant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985385"/>
            <a:ext cx="7824354" cy="3052374"/>
          </a:xfrm>
        </p:spPr>
        <p:txBody>
          <a:bodyPr/>
          <a:lstStyle/>
          <a:p>
            <a:pPr marL="0" indent="0" algn="l">
              <a:buNone/>
            </a:pPr>
            <a:r>
              <a:rPr lang="en-US" sz="1600" b="1" i="0" dirty="0">
                <a:effectLst/>
                <a:latin typeface="+mn-lt"/>
              </a:rPr>
              <a:t>Acceptance Criteria</a:t>
            </a: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3</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4097648029"/>
              </p:ext>
            </p:extLst>
          </p:nvPr>
        </p:nvGraphicFramePr>
        <p:xfrm>
          <a:off x="789354" y="1248839"/>
          <a:ext cx="7658453" cy="2743200"/>
        </p:xfrm>
        <a:graphic>
          <a:graphicData uri="http://schemas.openxmlformats.org/drawingml/2006/table">
            <a:tbl>
              <a:tblPr firstRow="1" bandRow="1">
                <a:tableStyleId>{5C22544A-7EE6-4342-B048-85BDC9FD1C3A}</a:tableStyleId>
              </a:tblPr>
              <a:tblGrid>
                <a:gridCol w="2543817">
                  <a:extLst>
                    <a:ext uri="{9D8B030D-6E8A-4147-A177-3AD203B41FA5}">
                      <a16:colId xmlns:a16="http://schemas.microsoft.com/office/drawing/2014/main" val="2861250815"/>
                    </a:ext>
                  </a:extLst>
                </a:gridCol>
                <a:gridCol w="4194971">
                  <a:extLst>
                    <a:ext uri="{9D8B030D-6E8A-4147-A177-3AD203B41FA5}">
                      <a16:colId xmlns:a16="http://schemas.microsoft.com/office/drawing/2014/main" val="10365610"/>
                    </a:ext>
                  </a:extLst>
                </a:gridCol>
                <a:gridCol w="919665">
                  <a:extLst>
                    <a:ext uri="{9D8B030D-6E8A-4147-A177-3AD203B41FA5}">
                      <a16:colId xmlns:a16="http://schemas.microsoft.com/office/drawing/2014/main" val="1671380966"/>
                    </a:ext>
                  </a:extLst>
                </a:gridCol>
              </a:tblGrid>
              <a:tr h="146751">
                <a:tc>
                  <a:txBody>
                    <a:bodyPr/>
                    <a:lstStyle/>
                    <a:p>
                      <a:r>
                        <a:rPr lang="en-US" sz="1200" dirty="0"/>
                        <a:t>Acceptance Criteria</a:t>
                      </a:r>
                    </a:p>
                  </a:txBody>
                  <a:tcPr/>
                </a:tc>
                <a:tc>
                  <a:txBody>
                    <a:bodyPr/>
                    <a:lstStyle/>
                    <a:p>
                      <a:r>
                        <a:rPr lang="en-US" sz="1200" dirty="0"/>
                        <a:t>Notes/Questions</a:t>
                      </a:r>
                    </a:p>
                  </a:txBody>
                  <a:tcPr/>
                </a:tc>
                <a:tc>
                  <a:txBody>
                    <a:bodyPr/>
                    <a:lstStyle/>
                    <a:p>
                      <a:r>
                        <a:rPr lang="en-US" sz="1200" dirty="0"/>
                        <a:t>Team(s) Involved</a:t>
                      </a:r>
                    </a:p>
                  </a:txBody>
                  <a:tcPr/>
                </a:tc>
                <a:extLst>
                  <a:ext uri="{0D108BD9-81ED-4DB2-BD59-A6C34878D82A}">
                    <a16:rowId xmlns:a16="http://schemas.microsoft.com/office/drawing/2014/main" val="2156600744"/>
                  </a:ext>
                </a:extLst>
              </a:tr>
              <a:tr h="398037">
                <a:tc>
                  <a:txBody>
                    <a:bodyPr/>
                    <a:lstStyle/>
                    <a:p>
                      <a:r>
                        <a:rPr lang="en-US" sz="1100" b="0" i="0" kern="1200" dirty="0">
                          <a:solidFill>
                            <a:schemeClr val="dk1"/>
                          </a:solidFill>
                          <a:effectLst/>
                          <a:latin typeface="+mn-lt"/>
                          <a:ea typeface="+mn-ea"/>
                          <a:cs typeface="+mn-cs"/>
                        </a:rPr>
                        <a:t>Use existing admit reason - Dialysis in Support of Transplant </a:t>
                      </a:r>
                      <a:endParaRPr lang="en-US" sz="1100" dirty="0"/>
                    </a:p>
                  </a:txBody>
                  <a:tcPr/>
                </a:tc>
                <a:tc>
                  <a:txBody>
                    <a:bodyPr/>
                    <a:lstStyle/>
                    <a:p>
                      <a:r>
                        <a:rPr lang="en-US" sz="1100" b="0" i="0" kern="1200" dirty="0">
                          <a:solidFill>
                            <a:schemeClr val="dk1"/>
                          </a:solidFill>
                          <a:effectLst/>
                          <a:latin typeface="+mn-lt"/>
                          <a:ea typeface="+mn-ea"/>
                          <a:cs typeface="+mn-cs"/>
                        </a:rPr>
                        <a:t>Ensure that EDB ignores this admission so that the patient will not be picked up and lose their transplant benefits.  This reason should be used only as a kick start after a Transplant.</a:t>
                      </a:r>
                      <a:endParaRPr lang="en-US" sz="1100" dirty="0"/>
                    </a:p>
                  </a:txBody>
                  <a:tcPr/>
                </a:tc>
                <a:tc>
                  <a:txBody>
                    <a:bodyPr/>
                    <a:lstStyle/>
                    <a:p>
                      <a:r>
                        <a:rPr lang="en-US" sz="1100" b="0" i="0" kern="1200" dirty="0">
                          <a:solidFill>
                            <a:schemeClr val="dk1"/>
                          </a:solidFill>
                          <a:effectLst/>
                          <a:latin typeface="+mn-lt"/>
                          <a:ea typeface="+mn-ea"/>
                          <a:cs typeface="+mn-cs"/>
                        </a:rPr>
                        <a:t>MOD</a:t>
                      </a:r>
                      <a:endParaRPr lang="en-US" sz="1100" dirty="0"/>
                    </a:p>
                  </a:txBody>
                  <a:tcPr/>
                </a:tc>
                <a:extLst>
                  <a:ext uri="{0D108BD9-81ED-4DB2-BD59-A6C34878D82A}">
                    <a16:rowId xmlns:a16="http://schemas.microsoft.com/office/drawing/2014/main" val="110948454"/>
                  </a:ext>
                </a:extLst>
              </a:tr>
              <a:tr h="832259">
                <a:tc>
                  <a:txBody>
                    <a:bodyPr/>
                    <a:lstStyle/>
                    <a:p>
                      <a:r>
                        <a:rPr lang="en-US" sz="1100" b="0" i="0" kern="1200" dirty="0">
                          <a:solidFill>
                            <a:schemeClr val="dk1"/>
                          </a:solidFill>
                          <a:effectLst/>
                          <a:latin typeface="+mn-lt"/>
                          <a:ea typeface="+mn-ea"/>
                          <a:cs typeface="+mn-cs"/>
                        </a:rPr>
                        <a:t>Add new discharge reason - Delayed Function Resolved following a Transplant</a:t>
                      </a:r>
                      <a:endParaRPr lang="en-US" sz="1100" dirty="0"/>
                    </a:p>
                  </a:txBody>
                  <a:tcPr/>
                </a:tc>
                <a:tc>
                  <a:txBody>
                    <a:bodyPr/>
                    <a:lstStyle/>
                    <a:p>
                      <a:r>
                        <a:rPr lang="en-US" sz="1100" b="0" i="0" kern="1200" dirty="0">
                          <a:solidFill>
                            <a:schemeClr val="dk1"/>
                          </a:solidFill>
                          <a:effectLst/>
                          <a:latin typeface="+mn-lt"/>
                          <a:ea typeface="+mn-ea"/>
                          <a:cs typeface="+mn-cs"/>
                        </a:rPr>
                        <a:t>Is used until a transplant patient has sufficient kidney function to no longer require dialysis</a:t>
                      </a:r>
                    </a:p>
                    <a:p>
                      <a:r>
                        <a:rPr lang="en-US" sz="1100" b="0" i="0" kern="1200" dirty="0">
                          <a:solidFill>
                            <a:schemeClr val="dk1"/>
                          </a:solidFill>
                          <a:effectLst/>
                          <a:latin typeface="+mn-lt"/>
                          <a:ea typeface="+mn-ea"/>
                          <a:cs typeface="+mn-cs"/>
                        </a:rPr>
                        <a:t>Update admit/discharge reason rules with new discharge reason (see attached)</a:t>
                      </a:r>
                    </a:p>
                    <a:p>
                      <a:r>
                        <a:rPr lang="en-US" sz="1100" b="0" i="0" kern="1200" dirty="0">
                          <a:solidFill>
                            <a:schemeClr val="dk1"/>
                          </a:solidFill>
                          <a:effectLst/>
                          <a:latin typeface="+mn-lt"/>
                          <a:ea typeface="+mn-ea"/>
                          <a:cs typeface="+mn-cs"/>
                        </a:rPr>
                        <a:t>Ensure that EDB ignores this admission so that the patient will not be picked up and lose their transplant benefits.</a:t>
                      </a:r>
                    </a:p>
                    <a:p>
                      <a:endParaRPr lang="en-US" sz="1100" dirty="0"/>
                    </a:p>
                  </a:txBody>
                  <a:tcPr/>
                </a:tc>
                <a:tc>
                  <a:txBody>
                    <a:bodyPr/>
                    <a:lstStyle/>
                    <a:p>
                      <a:r>
                        <a:rPr lang="en-US" sz="1100" dirty="0"/>
                        <a:t>MOD</a:t>
                      </a:r>
                    </a:p>
                  </a:txBody>
                  <a:tcPr/>
                </a:tc>
                <a:extLst>
                  <a:ext uri="{0D108BD9-81ED-4DB2-BD59-A6C34878D82A}">
                    <a16:rowId xmlns:a16="http://schemas.microsoft.com/office/drawing/2014/main" val="3523354153"/>
                  </a:ext>
                </a:extLst>
              </a:tr>
              <a:tr h="325666">
                <a:tc>
                  <a:txBody>
                    <a:bodyPr/>
                    <a:lstStyle/>
                    <a:p>
                      <a:r>
                        <a:rPr lang="en-US" sz="1100" b="0" i="0" kern="1200" dirty="0">
                          <a:solidFill>
                            <a:schemeClr val="dk1"/>
                          </a:solidFill>
                          <a:effectLst/>
                          <a:latin typeface="+mn-lt"/>
                          <a:ea typeface="+mn-ea"/>
                          <a:cs typeface="+mn-cs"/>
                        </a:rPr>
                        <a:t>The patient's existing Transplant admission should remain open</a:t>
                      </a:r>
                      <a:endParaRPr lang="en-US" sz="1100" dirty="0"/>
                    </a:p>
                  </a:txBody>
                  <a:tcPr/>
                </a:tc>
                <a:tc>
                  <a:txBody>
                    <a:bodyPr/>
                    <a:lstStyle/>
                    <a:p>
                      <a:r>
                        <a:rPr lang="en-US" sz="1100" b="0" i="0" kern="1200" dirty="0">
                          <a:solidFill>
                            <a:schemeClr val="dk1"/>
                          </a:solidFill>
                          <a:effectLst/>
                          <a:latin typeface="+mn-lt"/>
                          <a:ea typeface="+mn-ea"/>
                          <a:cs typeface="+mn-cs"/>
                        </a:rPr>
                        <a:t>Two open admissions will be allowed when the previous admission is Transplant and the new admission is Dialysis in Support of Transplant</a:t>
                      </a:r>
                      <a:endParaRPr lang="en-US" sz="1100" dirty="0"/>
                    </a:p>
                  </a:txBody>
                  <a:tcPr/>
                </a:tc>
                <a:tc>
                  <a:txBody>
                    <a:bodyPr/>
                    <a:lstStyle/>
                    <a:p>
                      <a:r>
                        <a:rPr lang="en-US" sz="1100" dirty="0"/>
                        <a:t>MOD</a:t>
                      </a:r>
                    </a:p>
                  </a:txBody>
                  <a:tcPr/>
                </a:tc>
                <a:extLst>
                  <a:ext uri="{0D108BD9-81ED-4DB2-BD59-A6C34878D82A}">
                    <a16:rowId xmlns:a16="http://schemas.microsoft.com/office/drawing/2014/main" val="4289858238"/>
                  </a:ext>
                </a:extLst>
              </a:tr>
            </a:tbl>
          </a:graphicData>
        </a:graphic>
      </p:graphicFrame>
    </p:spTree>
    <p:extLst>
      <p:ext uri="{BB962C8B-B14F-4D97-AF65-F5344CB8AC3E}">
        <p14:creationId xmlns:p14="http://schemas.microsoft.com/office/powerpoint/2010/main" val="33574342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p:txBody>
          <a:bodyPr/>
          <a:lstStyle/>
          <a:p>
            <a:r>
              <a:rPr lang="en-US" sz="2400" b="1" dirty="0">
                <a:solidFill>
                  <a:schemeClr val="tx1"/>
                </a:solidFill>
                <a:latin typeface="+mn-lt"/>
              </a:rPr>
              <a:t>Admission in Support of a Transplant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985385"/>
            <a:ext cx="7824354" cy="2941722"/>
          </a:xfrm>
        </p:spPr>
        <p:txBody>
          <a:bodyPr/>
          <a:lstStyle/>
          <a:p>
            <a:pPr marL="0" indent="0" algn="l">
              <a:buNone/>
            </a:pPr>
            <a:r>
              <a:rPr lang="en-US" sz="1600" b="1" i="0" dirty="0">
                <a:effectLst/>
                <a:latin typeface="+mn-lt"/>
              </a:rPr>
              <a:t>Acceptance Criteria</a:t>
            </a: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4</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3016988965"/>
              </p:ext>
            </p:extLst>
          </p:nvPr>
        </p:nvGraphicFramePr>
        <p:xfrm>
          <a:off x="781538" y="1320258"/>
          <a:ext cx="7666269" cy="2261141"/>
        </p:xfrm>
        <a:graphic>
          <a:graphicData uri="http://schemas.openxmlformats.org/drawingml/2006/table">
            <a:tbl>
              <a:tblPr firstRow="1" bandRow="1">
                <a:tableStyleId>{5C22544A-7EE6-4342-B048-85BDC9FD1C3A}</a:tableStyleId>
              </a:tblPr>
              <a:tblGrid>
                <a:gridCol w="2551633">
                  <a:extLst>
                    <a:ext uri="{9D8B030D-6E8A-4147-A177-3AD203B41FA5}">
                      <a16:colId xmlns:a16="http://schemas.microsoft.com/office/drawing/2014/main" val="2861250815"/>
                    </a:ext>
                  </a:extLst>
                </a:gridCol>
                <a:gridCol w="4194971">
                  <a:extLst>
                    <a:ext uri="{9D8B030D-6E8A-4147-A177-3AD203B41FA5}">
                      <a16:colId xmlns:a16="http://schemas.microsoft.com/office/drawing/2014/main" val="10365610"/>
                    </a:ext>
                  </a:extLst>
                </a:gridCol>
                <a:gridCol w="919665">
                  <a:extLst>
                    <a:ext uri="{9D8B030D-6E8A-4147-A177-3AD203B41FA5}">
                      <a16:colId xmlns:a16="http://schemas.microsoft.com/office/drawing/2014/main" val="1671380966"/>
                    </a:ext>
                  </a:extLst>
                </a:gridCol>
              </a:tblGrid>
              <a:tr h="595037">
                <a:tc>
                  <a:txBody>
                    <a:bodyPr/>
                    <a:lstStyle/>
                    <a:p>
                      <a:r>
                        <a:rPr lang="en-US" sz="1200" dirty="0"/>
                        <a:t>Acceptance Criteria</a:t>
                      </a:r>
                    </a:p>
                  </a:txBody>
                  <a:tcPr/>
                </a:tc>
                <a:tc>
                  <a:txBody>
                    <a:bodyPr/>
                    <a:lstStyle/>
                    <a:p>
                      <a:r>
                        <a:rPr lang="en-US" sz="1200" dirty="0"/>
                        <a:t>Notes/Questions</a:t>
                      </a:r>
                    </a:p>
                  </a:txBody>
                  <a:tcPr/>
                </a:tc>
                <a:tc>
                  <a:txBody>
                    <a:bodyPr/>
                    <a:lstStyle/>
                    <a:p>
                      <a:r>
                        <a:rPr lang="en-US" sz="1200" dirty="0"/>
                        <a:t>Team(s) Involved</a:t>
                      </a:r>
                    </a:p>
                  </a:txBody>
                  <a:tcPr/>
                </a:tc>
                <a:extLst>
                  <a:ext uri="{0D108BD9-81ED-4DB2-BD59-A6C34878D82A}">
                    <a16:rowId xmlns:a16="http://schemas.microsoft.com/office/drawing/2014/main" val="2156600744"/>
                  </a:ext>
                </a:extLst>
              </a:tr>
              <a:tr h="555368">
                <a:tc>
                  <a:txBody>
                    <a:bodyPr/>
                    <a:lstStyle/>
                    <a:p>
                      <a:r>
                        <a:rPr lang="en-US" sz="1100" b="0" i="0" kern="1200" dirty="0">
                          <a:solidFill>
                            <a:schemeClr val="dk1"/>
                          </a:solidFill>
                          <a:effectLst/>
                          <a:latin typeface="+mn-lt"/>
                          <a:ea typeface="+mn-ea"/>
                          <a:cs typeface="+mn-cs"/>
                        </a:rPr>
                        <a:t>Update the description for reason - Recover Function</a:t>
                      </a:r>
                      <a:endParaRPr lang="en-US" sz="1100" dirty="0"/>
                    </a:p>
                  </a:txBody>
                  <a:tcPr/>
                </a:tc>
                <a:tc>
                  <a:txBody>
                    <a:bodyPr/>
                    <a:lstStyle/>
                    <a:p>
                      <a:r>
                        <a:rPr lang="en-US" sz="1100" b="0" i="0" kern="1200" dirty="0">
                          <a:solidFill>
                            <a:schemeClr val="dk1"/>
                          </a:solidFill>
                          <a:effectLst/>
                          <a:latin typeface="+mn-lt"/>
                          <a:ea typeface="+mn-ea"/>
                          <a:cs typeface="+mn-cs"/>
                        </a:rPr>
                        <a:t>Description is updated to "Recovered Function of Origin Kidney". This reason should only be used when the patient has their original kidney.</a:t>
                      </a:r>
                      <a:endParaRPr lang="en-US" sz="1100" dirty="0"/>
                    </a:p>
                  </a:txBody>
                  <a:tcPr/>
                </a:tc>
                <a:tc>
                  <a:txBody>
                    <a:bodyPr/>
                    <a:lstStyle/>
                    <a:p>
                      <a:r>
                        <a:rPr lang="en-US" sz="1100" dirty="0"/>
                        <a:t>MOD</a:t>
                      </a:r>
                    </a:p>
                  </a:txBody>
                  <a:tcPr/>
                </a:tc>
                <a:extLst>
                  <a:ext uri="{0D108BD9-81ED-4DB2-BD59-A6C34878D82A}">
                    <a16:rowId xmlns:a16="http://schemas.microsoft.com/office/drawing/2014/main" val="2246002281"/>
                  </a:ext>
                </a:extLst>
              </a:tr>
              <a:tr h="773548">
                <a:tc>
                  <a:txBody>
                    <a:bodyPr/>
                    <a:lstStyle/>
                    <a:p>
                      <a:r>
                        <a:rPr lang="en-US" sz="1100" b="0" i="0" kern="1200" dirty="0">
                          <a:solidFill>
                            <a:schemeClr val="dk1"/>
                          </a:solidFill>
                          <a:effectLst/>
                          <a:latin typeface="+mn-lt"/>
                          <a:ea typeface="+mn-ea"/>
                          <a:cs typeface="+mn-cs"/>
                        </a:rPr>
                        <a:t>Ensure admit reason of Dialysis in Support of Transplant does not trigger a 2728 (re-entitlement)</a:t>
                      </a:r>
                      <a:endParaRPr lang="en-US" sz="1100" dirty="0"/>
                    </a:p>
                  </a:txBody>
                  <a:tcPr/>
                </a:tc>
                <a:tc>
                  <a:txBody>
                    <a:bodyPr/>
                    <a:lstStyle/>
                    <a:p>
                      <a:endParaRPr lang="en-US" sz="1100" dirty="0"/>
                    </a:p>
                  </a:txBody>
                  <a:tcPr/>
                </a:tc>
                <a:tc>
                  <a:txBody>
                    <a:bodyPr/>
                    <a:lstStyle/>
                    <a:p>
                      <a:r>
                        <a:rPr lang="en-US" sz="1100" dirty="0"/>
                        <a:t>MOD</a:t>
                      </a:r>
                    </a:p>
                  </a:txBody>
                  <a:tcPr/>
                </a:tc>
                <a:extLst>
                  <a:ext uri="{0D108BD9-81ED-4DB2-BD59-A6C34878D82A}">
                    <a16:rowId xmlns:a16="http://schemas.microsoft.com/office/drawing/2014/main" val="2955720162"/>
                  </a:ext>
                </a:extLst>
              </a:tr>
              <a:tr h="337188">
                <a:tc>
                  <a:txBody>
                    <a:bodyPr/>
                    <a:lstStyle/>
                    <a:p>
                      <a:r>
                        <a:rPr lang="en-US" sz="1100" b="0" i="0" kern="1200" dirty="0">
                          <a:solidFill>
                            <a:schemeClr val="dk1"/>
                          </a:solidFill>
                          <a:effectLst/>
                          <a:latin typeface="+mn-lt"/>
                          <a:ea typeface="+mn-ea"/>
                          <a:cs typeface="+mn-cs"/>
                        </a:rPr>
                        <a:t>Exclude these admissions from 2744</a:t>
                      </a:r>
                      <a:endParaRPr lang="en-US" sz="1100" dirty="0"/>
                    </a:p>
                  </a:txBody>
                  <a:tcPr/>
                </a:tc>
                <a:tc>
                  <a:txBody>
                    <a:bodyPr/>
                    <a:lstStyle/>
                    <a:p>
                      <a:r>
                        <a:rPr lang="en-US" sz="1100" b="0" i="0" kern="1200" dirty="0">
                          <a:solidFill>
                            <a:schemeClr val="dk1"/>
                          </a:solidFill>
                          <a:effectLst/>
                          <a:latin typeface="+mn-lt"/>
                          <a:ea typeface="+mn-ea"/>
                          <a:cs typeface="+mn-cs"/>
                        </a:rPr>
                        <a:t>These admissions will not be used in calculations for the 2744</a:t>
                      </a:r>
                      <a:endParaRPr lang="en-US" sz="1100" dirty="0"/>
                    </a:p>
                  </a:txBody>
                  <a:tcPr/>
                </a:tc>
                <a:tc>
                  <a:txBody>
                    <a:bodyPr/>
                    <a:lstStyle/>
                    <a:p>
                      <a:r>
                        <a:rPr lang="en-US" sz="1100" dirty="0"/>
                        <a:t>MOD</a:t>
                      </a:r>
                    </a:p>
                  </a:txBody>
                  <a:tcPr/>
                </a:tc>
                <a:extLst>
                  <a:ext uri="{0D108BD9-81ED-4DB2-BD59-A6C34878D82A}">
                    <a16:rowId xmlns:a16="http://schemas.microsoft.com/office/drawing/2014/main" val="2279722645"/>
                  </a:ext>
                </a:extLst>
              </a:tr>
            </a:tbl>
          </a:graphicData>
        </a:graphic>
      </p:graphicFrame>
    </p:spTree>
    <p:extLst>
      <p:ext uri="{BB962C8B-B14F-4D97-AF65-F5344CB8AC3E}">
        <p14:creationId xmlns:p14="http://schemas.microsoft.com/office/powerpoint/2010/main" val="213455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p:txBody>
          <a:bodyPr/>
          <a:lstStyle/>
          <a:p>
            <a:r>
              <a:rPr lang="en-US" sz="2400" b="1" dirty="0">
                <a:solidFill>
                  <a:schemeClr val="tx1"/>
                </a:solidFill>
                <a:latin typeface="+mn-lt"/>
              </a:rPr>
              <a:t>Admission in Support of a Transplant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985385"/>
            <a:ext cx="7824354" cy="2941722"/>
          </a:xfrm>
        </p:spPr>
        <p:txBody>
          <a:bodyPr/>
          <a:lstStyle/>
          <a:p>
            <a:pPr marL="0" indent="0" algn="l">
              <a:buNone/>
            </a:pPr>
            <a:r>
              <a:rPr lang="en-US" sz="1600" b="1" i="0" dirty="0">
                <a:effectLst/>
                <a:latin typeface="+mn-lt"/>
              </a:rPr>
              <a:t>Assumptions</a:t>
            </a:r>
          </a:p>
          <a:p>
            <a:pPr algn="l">
              <a:buFont typeface="Arial" panose="020B0604020202020204" pitchFamily="34" charset="0"/>
              <a:buChar char="•"/>
            </a:pPr>
            <a:r>
              <a:rPr lang="en-US" sz="1200" b="0" i="0" dirty="0">
                <a:solidFill>
                  <a:srgbClr val="000000"/>
                </a:solidFill>
                <a:effectLst/>
                <a:latin typeface="+mn-lt"/>
              </a:rPr>
              <a:t>Implemented for both UI and EDSM</a:t>
            </a:r>
            <a:endParaRPr lang="en-US" sz="1200" b="0" i="0" dirty="0">
              <a:solidFill>
                <a:srgbClr val="172B4D"/>
              </a:solidFill>
              <a:effectLst/>
              <a:latin typeface="+mn-lt"/>
            </a:endParaRPr>
          </a:p>
          <a:p>
            <a:pPr algn="l">
              <a:buFont typeface="Arial" panose="020B0604020202020204" pitchFamily="34" charset="0"/>
              <a:buChar char="•"/>
            </a:pPr>
            <a:r>
              <a:rPr lang="en-US" sz="1200" b="0" i="0" dirty="0">
                <a:solidFill>
                  <a:srgbClr val="000000"/>
                </a:solidFill>
                <a:effectLst/>
                <a:latin typeface="+mn-lt"/>
              </a:rPr>
              <a:t>EDB will ignore all patient admissions with an admit reason of Dialysis Support of Transplant and discharge reason Delayed Function Resolved following a Transplant</a:t>
            </a:r>
            <a:endParaRPr lang="en-US" sz="1200" b="0" i="0" dirty="0">
              <a:solidFill>
                <a:srgbClr val="172B4D"/>
              </a:solidFill>
              <a:effectLst/>
              <a:latin typeface="+mn-lt"/>
            </a:endParaRPr>
          </a:p>
          <a:p>
            <a:pPr marL="0" indent="0">
              <a:buNone/>
            </a:pPr>
            <a:endParaRPr lang="en-US" sz="1600" b="1" dirty="0">
              <a:latin typeface="+mn-lt"/>
            </a:endParaRPr>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5</a:t>
            </a:fld>
            <a:endParaRPr lang="en-US" dirty="0"/>
          </a:p>
        </p:txBody>
      </p:sp>
    </p:spTree>
    <p:extLst>
      <p:ext uri="{BB962C8B-B14F-4D97-AF65-F5344CB8AC3E}">
        <p14:creationId xmlns:p14="http://schemas.microsoft.com/office/powerpoint/2010/main" val="41203195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331037"/>
            <a:ext cx="7295284" cy="558786"/>
          </a:xfrm>
        </p:spPr>
        <p:txBody>
          <a:bodyPr/>
          <a:lstStyle/>
          <a:p>
            <a:r>
              <a:rPr lang="en-US" sz="2400" b="1" dirty="0">
                <a:solidFill>
                  <a:schemeClr val="tx1"/>
                </a:solidFill>
                <a:latin typeface="+mn-lt"/>
              </a:rPr>
              <a:t>Establish a Performance Baseline for Portal Components</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894132"/>
            <a:ext cx="7824354" cy="3134943"/>
          </a:xfrm>
        </p:spPr>
        <p:txBody>
          <a:bodyPr/>
          <a:lstStyle/>
          <a:p>
            <a:pPr marL="0" indent="0" algn="l">
              <a:buNone/>
            </a:pPr>
            <a:r>
              <a:rPr lang="en-US" sz="1600" b="1" i="0" dirty="0">
                <a:effectLst/>
                <a:latin typeface="+mn-lt"/>
              </a:rPr>
              <a:t>Business Objective</a:t>
            </a:r>
            <a:endParaRPr lang="en-US" sz="1600" b="0" i="0" dirty="0">
              <a:effectLst/>
              <a:latin typeface="+mn-lt"/>
            </a:endParaRPr>
          </a:p>
          <a:p>
            <a:pPr algn="l"/>
            <a:r>
              <a:rPr lang="en-US" sz="1200" b="0" i="0" dirty="0">
                <a:effectLst/>
                <a:latin typeface="+mn-lt"/>
              </a:rPr>
              <a:t>Ensure EQRS performs predictably and meets performance expectations with an efficient use of resources.</a:t>
            </a:r>
          </a:p>
          <a:p>
            <a:pPr marL="0" indent="0" algn="l">
              <a:buNone/>
            </a:pPr>
            <a:r>
              <a:rPr lang="en-US" sz="1600" b="1" i="0" dirty="0">
                <a:effectLst/>
                <a:latin typeface="+mn-lt"/>
              </a:rPr>
              <a:t>Business Description </a:t>
            </a:r>
            <a:endParaRPr lang="en-US" sz="1600" b="0" i="0" dirty="0">
              <a:effectLst/>
              <a:latin typeface="+mn-lt"/>
            </a:endParaRPr>
          </a:p>
          <a:p>
            <a:r>
              <a:rPr lang="en-US" sz="1200" b="0" i="0" dirty="0">
                <a:effectLst/>
                <a:latin typeface="+mn-lt"/>
              </a:rPr>
              <a:t>Develop a performance baseline for EQRS by:</a:t>
            </a:r>
          </a:p>
          <a:p>
            <a:pPr lvl="1">
              <a:buFont typeface="Arial" panose="020B0604020202020204" pitchFamily="34" charset="0"/>
              <a:buChar char="•"/>
            </a:pPr>
            <a:r>
              <a:rPr lang="en-US" sz="1200" b="0" i="0" dirty="0">
                <a:effectLst/>
              </a:rPr>
              <a:t>Measuring the spikes, steady state, and cyclical surges in utilization in Prod.</a:t>
            </a:r>
          </a:p>
          <a:p>
            <a:pPr lvl="1">
              <a:buFont typeface="Arial" panose="020B0604020202020204" pitchFamily="34" charset="0"/>
              <a:buChar char="•"/>
            </a:pPr>
            <a:r>
              <a:rPr lang="en-US" sz="1200" b="0" i="0" dirty="0">
                <a:effectLst/>
              </a:rPr>
              <a:t>Identifying the transactions that drive the most load.</a:t>
            </a:r>
          </a:p>
          <a:p>
            <a:pPr lvl="1">
              <a:buFont typeface="Arial" panose="020B0604020202020204" pitchFamily="34" charset="0"/>
              <a:buChar char="•"/>
            </a:pPr>
            <a:r>
              <a:rPr lang="en-US" sz="1200" b="0" i="0" dirty="0">
                <a:effectLst/>
              </a:rPr>
              <a:t>Coming to agreement on the target metrics such as page loads under certain load targets and documenting those targets in Confluence.</a:t>
            </a:r>
          </a:p>
          <a:p>
            <a:pPr marL="0" indent="0" algn="l">
              <a:buNone/>
            </a:pPr>
            <a:r>
              <a:rPr lang="en-US" sz="1600" b="1" i="0" dirty="0">
                <a:effectLst/>
                <a:latin typeface="+mn-lt"/>
              </a:rPr>
              <a:t>Benefit Hypotheses</a:t>
            </a:r>
            <a:endParaRPr lang="en-US" sz="1600" b="0" i="0" dirty="0">
              <a:effectLst/>
              <a:latin typeface="+mn-lt"/>
            </a:endParaRPr>
          </a:p>
          <a:p>
            <a:pPr algn="l">
              <a:buFont typeface="Arial" panose="020B0604020202020204" pitchFamily="34" charset="0"/>
              <a:buChar char="•"/>
            </a:pPr>
            <a:r>
              <a:rPr lang="en-US" sz="1200" b="0" i="0" dirty="0">
                <a:effectLst/>
                <a:latin typeface="+mn-lt"/>
              </a:rPr>
              <a:t>The O&amp;M team will use the baseline to plan for efficient use of resources to prevent costs from spiraling while maintaining expected performance levels.</a:t>
            </a:r>
          </a:p>
          <a:p>
            <a:pPr algn="l">
              <a:buFont typeface="Arial" panose="020B0604020202020204" pitchFamily="34" charset="0"/>
              <a:buChar char="•"/>
            </a:pPr>
            <a:r>
              <a:rPr lang="en-US" sz="1200" b="0" i="0" dirty="0">
                <a:effectLst/>
                <a:latin typeface="+mn-lt"/>
              </a:rPr>
              <a:t>The performance of new feature development or changes to existing features will be compared to the baseline to ensure that they do not introduce performance issues.</a:t>
            </a: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6</a:t>
            </a:fld>
            <a:endParaRPr lang="en-US" dirty="0"/>
          </a:p>
        </p:txBody>
      </p:sp>
    </p:spTree>
    <p:extLst>
      <p:ext uri="{BB962C8B-B14F-4D97-AF65-F5344CB8AC3E}">
        <p14:creationId xmlns:p14="http://schemas.microsoft.com/office/powerpoint/2010/main" val="7071369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190501"/>
            <a:ext cx="7658452" cy="476250"/>
          </a:xfrm>
        </p:spPr>
        <p:txBody>
          <a:bodyPr/>
          <a:lstStyle/>
          <a:p>
            <a:r>
              <a:rPr lang="en-US" sz="2000" b="1" dirty="0">
                <a:solidFill>
                  <a:schemeClr val="tx1"/>
                </a:solidFill>
                <a:latin typeface="+mn-lt"/>
              </a:rPr>
              <a:t>Establish a Performance Baseline for Portal Components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696191" y="889823"/>
            <a:ext cx="7824354" cy="3147936"/>
          </a:xfrm>
        </p:spPr>
        <p:txBody>
          <a:bodyPr/>
          <a:lstStyle/>
          <a:p>
            <a:pPr marL="0" indent="0" algn="l">
              <a:buNone/>
            </a:pPr>
            <a:r>
              <a:rPr lang="en-US" sz="1600" b="1" i="0" dirty="0">
                <a:effectLst/>
                <a:latin typeface="+mn-lt"/>
              </a:rPr>
              <a:t>Acceptance Criteria</a:t>
            </a: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7</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313224937"/>
              </p:ext>
            </p:extLst>
          </p:nvPr>
        </p:nvGraphicFramePr>
        <p:xfrm>
          <a:off x="779141" y="1139722"/>
          <a:ext cx="7658453" cy="2864055"/>
        </p:xfrm>
        <a:graphic>
          <a:graphicData uri="http://schemas.openxmlformats.org/drawingml/2006/table">
            <a:tbl>
              <a:tblPr firstRow="1" bandRow="1">
                <a:tableStyleId>{5C22544A-7EE6-4342-B048-85BDC9FD1C3A}</a:tableStyleId>
              </a:tblPr>
              <a:tblGrid>
                <a:gridCol w="3649296">
                  <a:extLst>
                    <a:ext uri="{9D8B030D-6E8A-4147-A177-3AD203B41FA5}">
                      <a16:colId xmlns:a16="http://schemas.microsoft.com/office/drawing/2014/main" val="2861250815"/>
                    </a:ext>
                  </a:extLst>
                </a:gridCol>
                <a:gridCol w="3089492">
                  <a:extLst>
                    <a:ext uri="{9D8B030D-6E8A-4147-A177-3AD203B41FA5}">
                      <a16:colId xmlns:a16="http://schemas.microsoft.com/office/drawing/2014/main" val="10365610"/>
                    </a:ext>
                  </a:extLst>
                </a:gridCol>
                <a:gridCol w="919665">
                  <a:extLst>
                    <a:ext uri="{9D8B030D-6E8A-4147-A177-3AD203B41FA5}">
                      <a16:colId xmlns:a16="http://schemas.microsoft.com/office/drawing/2014/main" val="1671380966"/>
                    </a:ext>
                  </a:extLst>
                </a:gridCol>
              </a:tblGrid>
              <a:tr h="395386">
                <a:tc>
                  <a:txBody>
                    <a:bodyPr/>
                    <a:lstStyle/>
                    <a:p>
                      <a:r>
                        <a:rPr lang="en-US" sz="1200" dirty="0"/>
                        <a:t>Acceptance Criteria</a:t>
                      </a:r>
                    </a:p>
                  </a:txBody>
                  <a:tcPr/>
                </a:tc>
                <a:tc>
                  <a:txBody>
                    <a:bodyPr/>
                    <a:lstStyle/>
                    <a:p>
                      <a:r>
                        <a:rPr lang="en-US" sz="1200" dirty="0"/>
                        <a:t>Notes/Questions</a:t>
                      </a:r>
                    </a:p>
                  </a:txBody>
                  <a:tcPr/>
                </a:tc>
                <a:tc>
                  <a:txBody>
                    <a:bodyPr/>
                    <a:lstStyle/>
                    <a:p>
                      <a:r>
                        <a:rPr lang="en-US" sz="1200" dirty="0"/>
                        <a:t>Team(s) Involved</a:t>
                      </a:r>
                    </a:p>
                  </a:txBody>
                  <a:tcPr/>
                </a:tc>
                <a:extLst>
                  <a:ext uri="{0D108BD9-81ED-4DB2-BD59-A6C34878D82A}">
                    <a16:rowId xmlns:a16="http://schemas.microsoft.com/office/drawing/2014/main" val="2156600744"/>
                  </a:ext>
                </a:extLst>
              </a:tr>
              <a:tr h="382206">
                <a:tc>
                  <a:txBody>
                    <a:bodyPr/>
                    <a:lstStyle/>
                    <a:p>
                      <a:pPr algn="l" fontAlgn="t"/>
                      <a:r>
                        <a:rPr lang="en-US" sz="1100">
                          <a:effectLst/>
                        </a:rPr>
                        <a:t>Establish performance baseline for Portal Data Processing Components</a:t>
                      </a:r>
                    </a:p>
                  </a:txBody>
                  <a:tcPr marL="76200" marR="76200" marT="53340" marB="53340"/>
                </a:tc>
                <a:tc>
                  <a:txBody>
                    <a:bodyPr/>
                    <a:lstStyle/>
                    <a:p>
                      <a:pPr algn="l" fontAlgn="t"/>
                      <a:r>
                        <a:rPr lang="en-US" sz="1100">
                          <a:effectLst/>
                        </a:rPr>
                        <a:t>Messages, Requests, Transactions, Peak Loads</a:t>
                      </a:r>
                    </a:p>
                  </a:txBody>
                  <a:tcPr marL="76200" marR="76200" marT="53340" marB="53340"/>
                </a:tc>
                <a:tc>
                  <a:txBody>
                    <a:bodyPr/>
                    <a:lstStyle/>
                    <a:p>
                      <a:pPr algn="l" fontAlgn="t"/>
                      <a:r>
                        <a:rPr lang="en-US" sz="1100">
                          <a:effectLst/>
                        </a:rPr>
                        <a:t>SC/Portal Teams</a:t>
                      </a:r>
                    </a:p>
                  </a:txBody>
                  <a:tcPr marL="76200" marR="76200" marT="53340" marB="53340"/>
                </a:tc>
                <a:extLst>
                  <a:ext uri="{0D108BD9-81ED-4DB2-BD59-A6C34878D82A}">
                    <a16:rowId xmlns:a16="http://schemas.microsoft.com/office/drawing/2014/main" val="110948454"/>
                  </a:ext>
                </a:extLst>
              </a:tr>
              <a:tr h="471375">
                <a:tc>
                  <a:txBody>
                    <a:bodyPr/>
                    <a:lstStyle/>
                    <a:p>
                      <a:pPr algn="l" fontAlgn="t"/>
                      <a:r>
                        <a:rPr lang="en-US" sz="1100" dirty="0">
                          <a:effectLst/>
                        </a:rPr>
                        <a:t>Establish performance baseline for Portal Microservices (APIs)</a:t>
                      </a:r>
                    </a:p>
                  </a:txBody>
                  <a:tcPr marL="76200" marR="76200" marT="53340" marB="53340"/>
                </a:tc>
                <a:tc>
                  <a:txBody>
                    <a:bodyPr/>
                    <a:lstStyle/>
                    <a:p>
                      <a:pPr algn="l" fontAlgn="t"/>
                      <a:br>
                        <a:rPr lang="en-US" sz="1100" dirty="0">
                          <a:effectLst/>
                        </a:rPr>
                      </a:br>
                      <a:endParaRPr lang="en-US" sz="1100" dirty="0">
                        <a:effectLst/>
                      </a:endParaRPr>
                    </a:p>
                  </a:txBody>
                  <a:tcPr marL="76200" marR="76200" marT="53340" marB="53340"/>
                </a:tc>
                <a:tc>
                  <a:txBody>
                    <a:bodyPr/>
                    <a:lstStyle/>
                    <a:p>
                      <a:pPr algn="l" fontAlgn="t"/>
                      <a:r>
                        <a:rPr lang="en-US" sz="1100">
                          <a:effectLst/>
                        </a:rPr>
                        <a:t>SC/Portal Teams</a:t>
                      </a:r>
                    </a:p>
                  </a:txBody>
                  <a:tcPr marL="76200" marR="76200" marT="53340" marB="53340"/>
                </a:tc>
                <a:extLst>
                  <a:ext uri="{0D108BD9-81ED-4DB2-BD59-A6C34878D82A}">
                    <a16:rowId xmlns:a16="http://schemas.microsoft.com/office/drawing/2014/main" val="3523354153"/>
                  </a:ext>
                </a:extLst>
              </a:tr>
              <a:tr h="302196">
                <a:tc>
                  <a:txBody>
                    <a:bodyPr/>
                    <a:lstStyle/>
                    <a:p>
                      <a:pPr algn="l" fontAlgn="t"/>
                      <a:r>
                        <a:rPr lang="en-US" sz="1100" dirty="0">
                          <a:effectLst/>
                        </a:rPr>
                        <a:t>Identify bottlenecks and improvements necessary</a:t>
                      </a:r>
                    </a:p>
                  </a:txBody>
                  <a:tcPr marL="76200" marR="76200" marT="53340" marB="53340"/>
                </a:tc>
                <a:tc>
                  <a:txBody>
                    <a:bodyPr/>
                    <a:lstStyle/>
                    <a:p>
                      <a:pPr algn="l" fontAlgn="t"/>
                      <a:r>
                        <a:rPr lang="en-US" sz="1100" dirty="0">
                          <a:effectLst/>
                        </a:rPr>
                        <a:t>Based on Insights from New Relic</a:t>
                      </a:r>
                    </a:p>
                  </a:txBody>
                  <a:tcPr marL="76200" marR="76200" marT="53340" marB="53340"/>
                </a:tc>
                <a:tc>
                  <a:txBody>
                    <a:bodyPr/>
                    <a:lstStyle/>
                    <a:p>
                      <a:pPr algn="l" fontAlgn="t"/>
                      <a:r>
                        <a:rPr lang="en-US" sz="1100" dirty="0">
                          <a:effectLst/>
                        </a:rPr>
                        <a:t>SC/Portal Teams</a:t>
                      </a:r>
                    </a:p>
                  </a:txBody>
                  <a:tcPr marL="76200" marR="76200" marT="53340" marB="53340"/>
                </a:tc>
                <a:extLst>
                  <a:ext uri="{0D108BD9-81ED-4DB2-BD59-A6C34878D82A}">
                    <a16:rowId xmlns:a16="http://schemas.microsoft.com/office/drawing/2014/main" val="4289858238"/>
                  </a:ext>
                </a:extLst>
              </a:tr>
              <a:tr h="428121">
                <a:tc>
                  <a:txBody>
                    <a:bodyPr/>
                    <a:lstStyle/>
                    <a:p>
                      <a:pPr algn="l" fontAlgn="t"/>
                      <a:r>
                        <a:rPr lang="en-US" sz="1100" dirty="0">
                          <a:effectLst/>
                        </a:rPr>
                        <a:t>Create necessary dashboards in NewRelic and/or CloudWatch Insights to measure and view performance metrics</a:t>
                      </a:r>
                    </a:p>
                  </a:txBody>
                  <a:tcPr marL="76200" marR="76200" marT="53340" marB="53340"/>
                </a:tc>
                <a:tc>
                  <a:txBody>
                    <a:bodyPr/>
                    <a:lstStyle/>
                    <a:p>
                      <a:pPr algn="l" fontAlgn="t"/>
                      <a:br>
                        <a:rPr lang="en-US" sz="1100" dirty="0">
                          <a:effectLst/>
                        </a:rPr>
                      </a:br>
                      <a:endParaRPr lang="en-US" sz="1100" dirty="0">
                        <a:effectLst/>
                      </a:endParaRPr>
                    </a:p>
                  </a:txBody>
                  <a:tcPr marL="76200" marR="76200" marT="53340" marB="53340"/>
                </a:tc>
                <a:tc>
                  <a:txBody>
                    <a:bodyPr/>
                    <a:lstStyle/>
                    <a:p>
                      <a:pPr algn="l" fontAlgn="t"/>
                      <a:r>
                        <a:rPr lang="en-US" sz="1100">
                          <a:effectLst/>
                        </a:rPr>
                        <a:t>SC/Portal Teams</a:t>
                      </a:r>
                    </a:p>
                  </a:txBody>
                  <a:tcPr marL="76200" marR="76200" marT="53340" marB="53340"/>
                </a:tc>
                <a:extLst>
                  <a:ext uri="{0D108BD9-81ED-4DB2-BD59-A6C34878D82A}">
                    <a16:rowId xmlns:a16="http://schemas.microsoft.com/office/drawing/2014/main" val="2637937963"/>
                  </a:ext>
                </a:extLst>
              </a:tr>
              <a:tr h="250761">
                <a:tc>
                  <a:txBody>
                    <a:bodyPr/>
                    <a:lstStyle/>
                    <a:p>
                      <a:pPr algn="l" fontAlgn="t"/>
                      <a:r>
                        <a:rPr lang="en-US" sz="1100" dirty="0">
                          <a:effectLst/>
                        </a:rPr>
                        <a:t>Establish prioritized areas of improvement</a:t>
                      </a:r>
                    </a:p>
                  </a:txBody>
                  <a:tcPr marL="76200" marR="76200" marT="53340" marB="53340"/>
                </a:tc>
                <a:tc>
                  <a:txBody>
                    <a:bodyPr/>
                    <a:lstStyle/>
                    <a:p>
                      <a:pPr algn="l" fontAlgn="t"/>
                      <a:br>
                        <a:rPr lang="en-US" sz="1100" dirty="0">
                          <a:effectLst/>
                        </a:rPr>
                      </a:br>
                      <a:endParaRPr lang="en-US" sz="1100" dirty="0">
                        <a:effectLst/>
                      </a:endParaRPr>
                    </a:p>
                  </a:txBody>
                  <a:tcPr marL="76200" marR="76200" marT="53340" marB="53340"/>
                </a:tc>
                <a:tc>
                  <a:txBody>
                    <a:bodyPr/>
                    <a:lstStyle/>
                    <a:p>
                      <a:pPr algn="l" fontAlgn="t"/>
                      <a:r>
                        <a:rPr lang="en-US" sz="1100" dirty="0">
                          <a:effectLst/>
                        </a:rPr>
                        <a:t>SC/Portal Teams</a:t>
                      </a:r>
                    </a:p>
                  </a:txBody>
                  <a:tcPr marL="76200" marR="76200" marT="53340" marB="53340"/>
                </a:tc>
                <a:extLst>
                  <a:ext uri="{0D108BD9-81ED-4DB2-BD59-A6C34878D82A}">
                    <a16:rowId xmlns:a16="http://schemas.microsoft.com/office/drawing/2014/main" val="1428084175"/>
                  </a:ext>
                </a:extLst>
              </a:tr>
            </a:tbl>
          </a:graphicData>
        </a:graphic>
      </p:graphicFrame>
    </p:spTree>
    <p:extLst>
      <p:ext uri="{BB962C8B-B14F-4D97-AF65-F5344CB8AC3E}">
        <p14:creationId xmlns:p14="http://schemas.microsoft.com/office/powerpoint/2010/main" val="4033746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696191" y="190500"/>
            <a:ext cx="7658452" cy="466725"/>
          </a:xfrm>
        </p:spPr>
        <p:txBody>
          <a:bodyPr/>
          <a:lstStyle/>
          <a:p>
            <a:r>
              <a:rPr lang="en-US" sz="2000" b="1" dirty="0">
                <a:solidFill>
                  <a:schemeClr val="tx1"/>
                </a:solidFill>
                <a:latin typeface="+mn-lt"/>
              </a:rPr>
              <a:t>Establish a Performance Baseline for Portal Components (cont’d)</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706406" y="658973"/>
            <a:ext cx="7824354" cy="3293902"/>
          </a:xfrm>
        </p:spPr>
        <p:txBody>
          <a:bodyPr/>
          <a:lstStyle/>
          <a:p>
            <a:pPr marL="0" indent="0" algn="l">
              <a:buNone/>
            </a:pPr>
            <a:r>
              <a:rPr lang="en-US" sz="1600" b="1" dirty="0">
                <a:latin typeface="+mn-lt"/>
              </a:rPr>
              <a:t>Dependencies</a:t>
            </a:r>
          </a:p>
          <a:p>
            <a:pPr marL="0" indent="0" algn="l">
              <a:buNone/>
            </a:pPr>
            <a:endParaRPr lang="en-US" sz="1600" b="1" i="0" dirty="0">
              <a:effectLst/>
              <a:latin typeface="+mn-lt"/>
            </a:endParaRPr>
          </a:p>
          <a:p>
            <a:pPr marL="0" indent="0" algn="l">
              <a:buNone/>
            </a:pPr>
            <a:endParaRPr lang="en-US" sz="1600" b="1" dirty="0">
              <a:latin typeface="+mn-lt"/>
            </a:endParaRPr>
          </a:p>
          <a:p>
            <a:pPr marL="0" indent="0" algn="l">
              <a:buNone/>
            </a:pPr>
            <a:endParaRPr lang="en-US" sz="1600" b="1" i="0" dirty="0">
              <a:effectLst/>
              <a:latin typeface="+mn-lt"/>
            </a:endParaRPr>
          </a:p>
          <a:p>
            <a:pPr marL="0" indent="0" algn="l">
              <a:buNone/>
            </a:pPr>
            <a:endParaRPr lang="en-US" sz="1600" b="1" i="0" dirty="0">
              <a:effectLst/>
              <a:latin typeface="+mn-lt"/>
            </a:endParaRP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8</a:t>
            </a:fld>
            <a:endParaRPr lang="en-US" dirty="0"/>
          </a:p>
        </p:txBody>
      </p:sp>
      <p:graphicFrame>
        <p:nvGraphicFramePr>
          <p:cNvPr id="2" name="Table 2">
            <a:extLst>
              <a:ext uri="{FF2B5EF4-FFF2-40B4-BE49-F238E27FC236}">
                <a16:creationId xmlns:a16="http://schemas.microsoft.com/office/drawing/2014/main" id="{08A05350-D422-4B95-B0E0-F65E3D271513}"/>
              </a:ext>
            </a:extLst>
          </p:cNvPr>
          <p:cNvGraphicFramePr>
            <a:graphicFrameLocks noGrp="1"/>
          </p:cNvGraphicFramePr>
          <p:nvPr>
            <p:extLst>
              <p:ext uri="{D42A27DB-BD31-4B8C-83A1-F6EECF244321}">
                <p14:modId xmlns:p14="http://schemas.microsoft.com/office/powerpoint/2010/main" val="326535388"/>
              </p:ext>
            </p:extLst>
          </p:nvPr>
        </p:nvGraphicFramePr>
        <p:xfrm>
          <a:off x="779141" y="983933"/>
          <a:ext cx="7658453" cy="975360"/>
        </p:xfrm>
        <a:graphic>
          <a:graphicData uri="http://schemas.openxmlformats.org/drawingml/2006/table">
            <a:tbl>
              <a:tblPr firstRow="1" bandRow="1">
                <a:tableStyleId>{5C22544A-7EE6-4342-B048-85BDC9FD1C3A}</a:tableStyleId>
              </a:tblPr>
              <a:tblGrid>
                <a:gridCol w="1935484">
                  <a:extLst>
                    <a:ext uri="{9D8B030D-6E8A-4147-A177-3AD203B41FA5}">
                      <a16:colId xmlns:a16="http://schemas.microsoft.com/office/drawing/2014/main" val="2861250815"/>
                    </a:ext>
                  </a:extLst>
                </a:gridCol>
                <a:gridCol w="1219200">
                  <a:extLst>
                    <a:ext uri="{9D8B030D-6E8A-4147-A177-3AD203B41FA5}">
                      <a16:colId xmlns:a16="http://schemas.microsoft.com/office/drawing/2014/main" val="10365610"/>
                    </a:ext>
                  </a:extLst>
                </a:gridCol>
                <a:gridCol w="866775">
                  <a:extLst>
                    <a:ext uri="{9D8B030D-6E8A-4147-A177-3AD203B41FA5}">
                      <a16:colId xmlns:a16="http://schemas.microsoft.com/office/drawing/2014/main" val="47955377"/>
                    </a:ext>
                  </a:extLst>
                </a:gridCol>
                <a:gridCol w="1123950">
                  <a:extLst>
                    <a:ext uri="{9D8B030D-6E8A-4147-A177-3AD203B41FA5}">
                      <a16:colId xmlns:a16="http://schemas.microsoft.com/office/drawing/2014/main" val="110708001"/>
                    </a:ext>
                  </a:extLst>
                </a:gridCol>
                <a:gridCol w="1247775">
                  <a:extLst>
                    <a:ext uri="{9D8B030D-6E8A-4147-A177-3AD203B41FA5}">
                      <a16:colId xmlns:a16="http://schemas.microsoft.com/office/drawing/2014/main" val="2540860761"/>
                    </a:ext>
                  </a:extLst>
                </a:gridCol>
                <a:gridCol w="1265269">
                  <a:extLst>
                    <a:ext uri="{9D8B030D-6E8A-4147-A177-3AD203B41FA5}">
                      <a16:colId xmlns:a16="http://schemas.microsoft.com/office/drawing/2014/main" val="1671380966"/>
                    </a:ext>
                  </a:extLst>
                </a:gridCol>
              </a:tblGrid>
              <a:tr h="395386">
                <a:tc>
                  <a:txBody>
                    <a:bodyPr/>
                    <a:lstStyle/>
                    <a:p>
                      <a:r>
                        <a:rPr lang="en-US" sz="1200" dirty="0"/>
                        <a:t>Dependency</a:t>
                      </a:r>
                    </a:p>
                  </a:txBody>
                  <a:tcPr/>
                </a:tc>
                <a:tc>
                  <a:txBody>
                    <a:bodyPr/>
                    <a:lstStyle/>
                    <a:p>
                      <a:r>
                        <a:rPr lang="en-US" sz="1200" dirty="0"/>
                        <a:t>Outgoing Team(s)</a:t>
                      </a:r>
                    </a:p>
                  </a:txBody>
                  <a:tcPr/>
                </a:tc>
                <a:tc>
                  <a:txBody>
                    <a:bodyPr/>
                    <a:lstStyle/>
                    <a:p>
                      <a:r>
                        <a:rPr lang="en-US" sz="1200" dirty="0"/>
                        <a:t>Receiving Team(s)</a:t>
                      </a:r>
                    </a:p>
                  </a:txBody>
                  <a:tcPr/>
                </a:tc>
                <a:tc>
                  <a:txBody>
                    <a:bodyPr/>
                    <a:lstStyle/>
                    <a:p>
                      <a:r>
                        <a:rPr lang="en-US" sz="1200" dirty="0"/>
                        <a:t>Date Needed</a:t>
                      </a:r>
                    </a:p>
                  </a:txBody>
                  <a:tcPr/>
                </a:tc>
                <a:tc>
                  <a:txBody>
                    <a:bodyPr/>
                    <a:lstStyle/>
                    <a:p>
                      <a:r>
                        <a:rPr lang="en-US" sz="1200" dirty="0"/>
                        <a:t>Date Completed</a:t>
                      </a:r>
                    </a:p>
                  </a:txBody>
                  <a:tcPr/>
                </a:tc>
                <a:tc>
                  <a:txBody>
                    <a:bodyPr/>
                    <a:lstStyle/>
                    <a:p>
                      <a:r>
                        <a:rPr lang="en-US" sz="1200" dirty="0"/>
                        <a:t>Notes</a:t>
                      </a:r>
                    </a:p>
                  </a:txBody>
                  <a:tcPr/>
                </a:tc>
                <a:extLst>
                  <a:ext uri="{0D108BD9-81ED-4DB2-BD59-A6C34878D82A}">
                    <a16:rowId xmlns:a16="http://schemas.microsoft.com/office/drawing/2014/main" val="2156600744"/>
                  </a:ext>
                </a:extLst>
              </a:tr>
              <a:tr h="382206">
                <a:tc>
                  <a:txBody>
                    <a:bodyPr/>
                    <a:lstStyle/>
                    <a:p>
                      <a:pPr marL="0" marR="0" lvl="0" indent="0" algn="l" defTabSz="685800" rtl="0" eaLnBrk="1" fontAlgn="t" latinLnBrk="0" hangingPunct="1">
                        <a:lnSpc>
                          <a:spcPct val="100000"/>
                        </a:lnSpc>
                        <a:spcBef>
                          <a:spcPts val="0"/>
                        </a:spcBef>
                        <a:spcAft>
                          <a:spcPts val="0"/>
                        </a:spcAft>
                        <a:buClrTx/>
                        <a:buSzTx/>
                        <a:buFontTx/>
                        <a:buNone/>
                        <a:tabLst/>
                        <a:defRPr/>
                      </a:pPr>
                      <a:r>
                        <a:rPr lang="en-US" sz="1100" dirty="0">
                          <a:effectLst/>
                        </a:rPr>
                        <a:t>NewRelic metrics on all microservices</a:t>
                      </a:r>
                    </a:p>
                  </a:txBody>
                  <a:tcPr marL="76200" marR="76200" marT="53340" marB="53340"/>
                </a:tc>
                <a:tc>
                  <a:txBody>
                    <a:bodyPr/>
                    <a:lstStyle/>
                    <a:p>
                      <a:pPr marL="0" marR="0" lvl="0" indent="0" algn="l" defTabSz="685800" rtl="0" eaLnBrk="1" fontAlgn="t" latinLnBrk="0" hangingPunct="1">
                        <a:lnSpc>
                          <a:spcPct val="100000"/>
                        </a:lnSpc>
                        <a:spcBef>
                          <a:spcPts val="0"/>
                        </a:spcBef>
                        <a:spcAft>
                          <a:spcPts val="0"/>
                        </a:spcAft>
                        <a:buClrTx/>
                        <a:buSzTx/>
                        <a:buFontTx/>
                        <a:buNone/>
                        <a:tabLst/>
                        <a:defRPr/>
                      </a:pPr>
                      <a:r>
                        <a:rPr lang="en-US" sz="1100" dirty="0">
                          <a:effectLst/>
                        </a:rPr>
                        <a:t>FC/Ventech/SC</a:t>
                      </a:r>
                    </a:p>
                    <a:p>
                      <a:pPr algn="l" fontAlgn="t"/>
                      <a:endParaRPr lang="en-US" sz="1100" dirty="0">
                        <a:effectLst/>
                      </a:endParaRPr>
                    </a:p>
                  </a:txBody>
                  <a:tcPr marL="76200" marR="76200" marT="53340" marB="53340"/>
                </a:tc>
                <a:tc>
                  <a:txBody>
                    <a:bodyPr/>
                    <a:lstStyle/>
                    <a:p>
                      <a:pPr marL="0" marR="0" lvl="0" indent="0" algn="l" defTabSz="685800" rtl="0" eaLnBrk="1" fontAlgn="t" latinLnBrk="0" hangingPunct="1">
                        <a:lnSpc>
                          <a:spcPct val="100000"/>
                        </a:lnSpc>
                        <a:spcBef>
                          <a:spcPts val="0"/>
                        </a:spcBef>
                        <a:spcAft>
                          <a:spcPts val="0"/>
                        </a:spcAft>
                        <a:buClrTx/>
                        <a:buSzTx/>
                        <a:buFontTx/>
                        <a:buNone/>
                        <a:tabLst/>
                        <a:defRPr/>
                      </a:pPr>
                      <a:r>
                        <a:rPr lang="en-US" sz="1100" dirty="0">
                          <a:effectLst/>
                        </a:rPr>
                        <a:t>SC</a:t>
                      </a:r>
                    </a:p>
                    <a:p>
                      <a:pPr algn="l" fontAlgn="t"/>
                      <a:endParaRPr lang="en-US" sz="1100" dirty="0">
                        <a:effectLst/>
                      </a:endParaRPr>
                    </a:p>
                  </a:txBody>
                  <a:tcPr marL="76200" marR="76200" marT="53340" marB="53340"/>
                </a:tc>
                <a:tc>
                  <a:txBody>
                    <a:bodyPr/>
                    <a:lstStyle/>
                    <a:p>
                      <a:pPr marL="0" marR="0" lvl="0" indent="0" algn="l" defTabSz="685800" rtl="0" eaLnBrk="1" fontAlgn="t" latinLnBrk="0" hangingPunct="1">
                        <a:lnSpc>
                          <a:spcPct val="100000"/>
                        </a:lnSpc>
                        <a:spcBef>
                          <a:spcPts val="0"/>
                        </a:spcBef>
                        <a:spcAft>
                          <a:spcPts val="0"/>
                        </a:spcAft>
                        <a:buClrTx/>
                        <a:buSzTx/>
                        <a:buFontTx/>
                        <a:buNone/>
                        <a:tabLst/>
                        <a:defRPr/>
                      </a:pPr>
                      <a:r>
                        <a:rPr lang="en-US" sz="1100" dirty="0">
                          <a:effectLst/>
                        </a:rPr>
                        <a:t>10/4/2021</a:t>
                      </a:r>
                    </a:p>
                    <a:p>
                      <a:pPr algn="l" fontAlgn="t"/>
                      <a:endParaRPr lang="en-US" sz="1100" dirty="0">
                        <a:effectLst/>
                      </a:endParaRPr>
                    </a:p>
                  </a:txBody>
                  <a:tcPr marL="76200" marR="76200" marT="53340" marB="53340"/>
                </a:tc>
                <a:tc>
                  <a:txBody>
                    <a:bodyPr/>
                    <a:lstStyle/>
                    <a:p>
                      <a:pPr algn="l" fontAlgn="t"/>
                      <a:endParaRPr lang="en-US" dirty="0">
                        <a:effectLst/>
                      </a:endParaRPr>
                    </a:p>
                  </a:txBody>
                  <a:tcPr marL="76200" marR="76200" marT="53340" marB="53340"/>
                </a:tc>
                <a:tc>
                  <a:txBody>
                    <a:bodyPr/>
                    <a:lstStyle/>
                    <a:p>
                      <a:pPr algn="l" fontAlgn="t"/>
                      <a:br>
                        <a:rPr lang="en-US" dirty="0">
                          <a:effectLst/>
                        </a:rPr>
                      </a:br>
                      <a:endParaRPr lang="en-US" dirty="0">
                        <a:effectLst/>
                      </a:endParaRPr>
                    </a:p>
                  </a:txBody>
                  <a:tcPr marL="76200" marR="76200" marT="53340" marB="53340"/>
                </a:tc>
                <a:extLst>
                  <a:ext uri="{0D108BD9-81ED-4DB2-BD59-A6C34878D82A}">
                    <a16:rowId xmlns:a16="http://schemas.microsoft.com/office/drawing/2014/main" val="110948454"/>
                  </a:ext>
                </a:extLst>
              </a:tr>
            </a:tbl>
          </a:graphicData>
        </a:graphic>
      </p:graphicFrame>
    </p:spTree>
    <p:extLst>
      <p:ext uri="{BB962C8B-B14F-4D97-AF65-F5344CB8AC3E}">
        <p14:creationId xmlns:p14="http://schemas.microsoft.com/office/powerpoint/2010/main" val="26599779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6759889-41E2-0144-9DF6-29FFD801F7BF}"/>
              </a:ext>
            </a:extLst>
          </p:cNvPr>
          <p:cNvSpPr>
            <a:spLocks noGrp="1"/>
          </p:cNvSpPr>
          <p:nvPr>
            <p:ph type="ctrTitle"/>
          </p:nvPr>
        </p:nvSpPr>
        <p:spPr>
          <a:xfrm>
            <a:off x="590550" y="139368"/>
            <a:ext cx="7400925" cy="383338"/>
          </a:xfrm>
        </p:spPr>
        <p:txBody>
          <a:bodyPr/>
          <a:lstStyle/>
          <a:p>
            <a:r>
              <a:rPr lang="en-US" sz="2400" b="1" dirty="0">
                <a:solidFill>
                  <a:schemeClr val="tx1"/>
                </a:solidFill>
                <a:latin typeface="+mn-lt"/>
              </a:rPr>
              <a:t>2744 Reports</a:t>
            </a:r>
          </a:p>
        </p:txBody>
      </p:sp>
      <p:sp>
        <p:nvSpPr>
          <p:cNvPr id="15" name="Text Placeholder 14">
            <a:extLst>
              <a:ext uri="{FF2B5EF4-FFF2-40B4-BE49-F238E27FC236}">
                <a16:creationId xmlns:a16="http://schemas.microsoft.com/office/drawing/2014/main" id="{0B4DEF07-DE18-D14A-86E0-6C6D7DDCC57B}"/>
              </a:ext>
            </a:extLst>
          </p:cNvPr>
          <p:cNvSpPr>
            <a:spLocks noGrp="1"/>
          </p:cNvSpPr>
          <p:nvPr>
            <p:ph type="body" sz="quarter" idx="10"/>
          </p:nvPr>
        </p:nvSpPr>
        <p:spPr>
          <a:xfrm>
            <a:off x="590550" y="456030"/>
            <a:ext cx="8210549" cy="3639719"/>
          </a:xfrm>
        </p:spPr>
        <p:txBody>
          <a:bodyPr/>
          <a:lstStyle/>
          <a:p>
            <a:pPr marL="0" indent="0" algn="l">
              <a:buNone/>
            </a:pPr>
            <a:r>
              <a:rPr lang="en-US" sz="1600" b="1" i="0" dirty="0">
                <a:effectLst/>
                <a:latin typeface="+mn-lt"/>
              </a:rPr>
              <a:t>Business Objective</a:t>
            </a:r>
            <a:endParaRPr lang="en-US" sz="1600" b="0" i="0" dirty="0">
              <a:effectLst/>
              <a:latin typeface="+mn-lt"/>
            </a:endParaRPr>
          </a:p>
          <a:p>
            <a:pPr algn="l"/>
            <a:r>
              <a:rPr lang="en-US" sz="1200" b="0" i="0" dirty="0">
                <a:effectLst/>
                <a:latin typeface="+mn-lt"/>
              </a:rPr>
              <a:t>To be able to report on the underlying data for the CMS Form 2744 for the current reporting year and to do a comparison with the totals from the prior reporting year.</a:t>
            </a:r>
          </a:p>
          <a:p>
            <a:pPr marL="0" indent="0" algn="l">
              <a:buNone/>
            </a:pPr>
            <a:r>
              <a:rPr lang="en-US" sz="1600" b="1" i="0" dirty="0">
                <a:effectLst/>
                <a:latin typeface="+mn-lt"/>
              </a:rPr>
              <a:t>Business Description </a:t>
            </a:r>
            <a:endParaRPr lang="en-US" sz="1600" b="0" i="0" dirty="0">
              <a:effectLst/>
              <a:latin typeface="+mn-lt"/>
            </a:endParaRPr>
          </a:p>
          <a:p>
            <a:r>
              <a:rPr lang="en-US" sz="1200" b="0" i="0" dirty="0">
                <a:effectLst/>
                <a:latin typeface="+mn-lt"/>
              </a:rPr>
              <a:t>The dialysis facilities and ESRD networks need the ability to view the underlying patient data for the 2744 and to be able to do a comparison to the prior year's totals.</a:t>
            </a:r>
          </a:p>
          <a:p>
            <a:pPr marL="0" indent="0">
              <a:buNone/>
            </a:pPr>
            <a:r>
              <a:rPr lang="en-US" sz="1600" b="1" i="0" dirty="0">
                <a:effectLst/>
                <a:latin typeface="+mn-lt"/>
              </a:rPr>
              <a:t>Benefit Hypotheses</a:t>
            </a:r>
            <a:endParaRPr lang="en-US" sz="1600" b="0" i="0" dirty="0">
              <a:effectLst/>
              <a:latin typeface="+mn-lt"/>
            </a:endParaRPr>
          </a:p>
          <a:p>
            <a:pPr algn="l">
              <a:buFont typeface="Arial" panose="020B0604020202020204" pitchFamily="34" charset="0"/>
              <a:buChar char="•"/>
            </a:pPr>
            <a:r>
              <a:rPr lang="en-US" sz="1200" b="0" i="0" dirty="0">
                <a:solidFill>
                  <a:srgbClr val="172B4D"/>
                </a:solidFill>
                <a:effectLst/>
                <a:latin typeface="+mn-lt"/>
              </a:rPr>
              <a:t>Is an accounting of all ESRD patients annually</a:t>
            </a:r>
          </a:p>
          <a:p>
            <a:pPr algn="l">
              <a:buFont typeface="Arial" panose="020B0604020202020204" pitchFamily="34" charset="0"/>
              <a:buChar char="•"/>
            </a:pPr>
            <a:r>
              <a:rPr lang="en-US" sz="1200" b="0" i="0" dirty="0">
                <a:solidFill>
                  <a:srgbClr val="172B4D"/>
                </a:solidFill>
                <a:effectLst/>
                <a:latin typeface="+mn-lt"/>
              </a:rPr>
              <a:t>Provides CMS with certified counts of ESRD patients</a:t>
            </a:r>
          </a:p>
          <a:p>
            <a:pPr algn="l">
              <a:buFont typeface="Arial" panose="020B0604020202020204" pitchFamily="34" charset="0"/>
              <a:buChar char="•"/>
            </a:pPr>
            <a:r>
              <a:rPr lang="en-US" sz="1200" b="0" i="0" dirty="0">
                <a:solidFill>
                  <a:srgbClr val="172B4D"/>
                </a:solidFill>
                <a:effectLst/>
                <a:latin typeface="+mn-lt"/>
              </a:rPr>
              <a:t>Provides CMS with staffing trending</a:t>
            </a:r>
          </a:p>
          <a:p>
            <a:pPr algn="l">
              <a:buFont typeface="Arial" panose="020B0604020202020204" pitchFamily="34" charset="0"/>
              <a:buChar char="•"/>
            </a:pPr>
            <a:r>
              <a:rPr lang="en-US" sz="1200" b="0" i="0" dirty="0">
                <a:solidFill>
                  <a:srgbClr val="172B4D"/>
                </a:solidFill>
                <a:effectLst/>
                <a:latin typeface="+mn-lt"/>
              </a:rPr>
              <a:t>Provides modality trending</a:t>
            </a:r>
          </a:p>
          <a:p>
            <a:pPr algn="l">
              <a:buFont typeface="Arial" panose="020B0604020202020204" pitchFamily="34" charset="0"/>
              <a:buChar char="•"/>
            </a:pPr>
            <a:r>
              <a:rPr lang="en-US" sz="1200" b="0" i="0" dirty="0">
                <a:solidFill>
                  <a:srgbClr val="172B4D"/>
                </a:solidFill>
                <a:effectLst/>
                <a:latin typeface="+mn-lt"/>
              </a:rPr>
              <a:t>Trends with the death count</a:t>
            </a:r>
          </a:p>
          <a:p>
            <a:pPr algn="l">
              <a:buFont typeface="Arial" panose="020B0604020202020204" pitchFamily="34" charset="0"/>
              <a:buChar char="•"/>
            </a:pPr>
            <a:r>
              <a:rPr lang="en-US" sz="1200" b="0" i="0" dirty="0">
                <a:solidFill>
                  <a:srgbClr val="172B4D"/>
                </a:solidFill>
                <a:effectLst/>
                <a:latin typeface="+mn-lt"/>
              </a:rPr>
              <a:t>Allows stakeholders to see discontinued patients</a:t>
            </a:r>
          </a:p>
          <a:p>
            <a:pPr algn="l">
              <a:buFont typeface="Arial" panose="020B0604020202020204" pitchFamily="34" charset="0"/>
              <a:buChar char="•"/>
            </a:pPr>
            <a:r>
              <a:rPr lang="en-US" sz="1200" b="0" i="0" dirty="0">
                <a:solidFill>
                  <a:srgbClr val="172B4D"/>
                </a:solidFill>
                <a:effectLst/>
                <a:latin typeface="+mn-lt"/>
              </a:rPr>
              <a:t>Provides the level of detail of how the counts were derived</a:t>
            </a:r>
          </a:p>
          <a:p>
            <a:pPr marL="0" indent="0">
              <a:buNone/>
            </a:pPr>
            <a:endParaRPr lang="en-US" dirty="0"/>
          </a:p>
        </p:txBody>
      </p:sp>
      <p:sp>
        <p:nvSpPr>
          <p:cNvPr id="16" name="Date Placeholder 15">
            <a:extLst>
              <a:ext uri="{FF2B5EF4-FFF2-40B4-BE49-F238E27FC236}">
                <a16:creationId xmlns:a16="http://schemas.microsoft.com/office/drawing/2014/main" id="{71B90D32-4378-A644-BB4A-092893FCB244}"/>
              </a:ext>
            </a:extLst>
          </p:cNvPr>
          <p:cNvSpPr>
            <a:spLocks noGrp="1"/>
          </p:cNvSpPr>
          <p:nvPr>
            <p:ph type="dt" sz="half" idx="11"/>
          </p:nvPr>
        </p:nvSpPr>
        <p:spPr/>
        <p:txBody>
          <a:bodyPr/>
          <a:lstStyle/>
          <a:p>
            <a:r>
              <a:rPr lang="en-US" dirty="0"/>
              <a:t>11/3/21</a:t>
            </a:r>
          </a:p>
        </p:txBody>
      </p:sp>
      <p:sp>
        <p:nvSpPr>
          <p:cNvPr id="17" name="Footer Placeholder 16">
            <a:extLst>
              <a:ext uri="{FF2B5EF4-FFF2-40B4-BE49-F238E27FC236}">
                <a16:creationId xmlns:a16="http://schemas.microsoft.com/office/drawing/2014/main" id="{DFBC1376-DF32-2846-ACBD-AFA603415705}"/>
              </a:ext>
            </a:extLst>
          </p:cNvPr>
          <p:cNvSpPr>
            <a:spLocks noGrp="1"/>
          </p:cNvSpPr>
          <p:nvPr>
            <p:ph type="ftr" sz="quarter" idx="12"/>
          </p:nvPr>
        </p:nvSpPr>
        <p:spPr/>
        <p:txBody>
          <a:bodyPr/>
          <a:lstStyle/>
          <a:p>
            <a:endParaRPr lang="en-US" dirty="0"/>
          </a:p>
          <a:p>
            <a:r>
              <a:rPr lang="en-US" dirty="0"/>
              <a:t>EQRS PI16 Feature Review</a:t>
            </a:r>
          </a:p>
          <a:p>
            <a:endParaRPr lang="en-US" dirty="0"/>
          </a:p>
        </p:txBody>
      </p:sp>
      <p:sp>
        <p:nvSpPr>
          <p:cNvPr id="18" name="Slide Number Placeholder 17">
            <a:extLst>
              <a:ext uri="{FF2B5EF4-FFF2-40B4-BE49-F238E27FC236}">
                <a16:creationId xmlns:a16="http://schemas.microsoft.com/office/drawing/2014/main" id="{D367510C-1254-4E44-9265-B4769051FA8C}"/>
              </a:ext>
            </a:extLst>
          </p:cNvPr>
          <p:cNvSpPr>
            <a:spLocks noGrp="1"/>
          </p:cNvSpPr>
          <p:nvPr>
            <p:ph type="sldNum" sz="quarter" idx="4"/>
          </p:nvPr>
        </p:nvSpPr>
        <p:spPr/>
        <p:txBody>
          <a:bodyPr/>
          <a:lstStyle/>
          <a:p>
            <a:fld id="{48F63A3B-78C7-47BE-AE5E-E10140E04643}" type="slidenum">
              <a:rPr lang="en-US" smtClean="0"/>
              <a:pPr/>
              <a:t>9</a:t>
            </a:fld>
            <a:endParaRPr lang="en-US" dirty="0"/>
          </a:p>
        </p:txBody>
      </p:sp>
    </p:spTree>
    <p:extLst>
      <p:ext uri="{BB962C8B-B14F-4D97-AF65-F5344CB8AC3E}">
        <p14:creationId xmlns:p14="http://schemas.microsoft.com/office/powerpoint/2010/main" val="4054078384"/>
      </p:ext>
    </p:extLst>
  </p:cSld>
  <p:clrMapOvr>
    <a:masterClrMapping/>
  </p:clrMapOvr>
</p:sld>
</file>

<file path=ppt/theme/theme1.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06683110AEA34C8CEBC761FC5EE04C" ma:contentTypeVersion="11" ma:contentTypeDescription="Create a new document." ma:contentTypeScope="" ma:versionID="bb7dac4551aaa48a4da8adbf2320bee7">
  <xsd:schema xmlns:xsd="http://www.w3.org/2001/XMLSchema" xmlns:xs="http://www.w3.org/2001/XMLSchema" xmlns:p="http://schemas.microsoft.com/office/2006/metadata/properties" xmlns:ns1="http://schemas.microsoft.com/sharepoint/v3" xmlns:ns2="c8e927bc-5e37-47f1-ab5c-7e1aca240d20" xmlns:ns3="721426d3-7e96-426b-9132-ae787a3a436b" xmlns:ns4="3935f982-d2dc-4d24-875a-0d8a29e5bb99" targetNamespace="http://schemas.microsoft.com/office/2006/metadata/properties" ma:root="true" ma:fieldsID="450bd7db43f94204907cb2fb63f44ef7" ns1:_="" ns2:_="" ns3:_="" ns4:_="">
    <xsd:import namespace="http://schemas.microsoft.com/sharepoint/v3"/>
    <xsd:import namespace="c8e927bc-5e37-47f1-ab5c-7e1aca240d20"/>
    <xsd:import namespace="721426d3-7e96-426b-9132-ae787a3a436b"/>
    <xsd:import namespace="3935f982-d2dc-4d24-875a-0d8a29e5bb99"/>
    <xsd:element name="properties">
      <xsd:complexType>
        <xsd:sequence>
          <xsd:element name="documentManagement">
            <xsd:complexType>
              <xsd:all>
                <xsd:element ref="ns2:Contact_x002f_SME"/>
                <xsd:element ref="ns2:Group_x002f_Division" minOccurs="0"/>
                <xsd:element ref="ns2:Related_x0020_Page" minOccurs="0"/>
                <xsd:element ref="ns2:_x0035_08_x0020_Compliant" minOccurs="0"/>
                <xsd:element ref="ns1:PublishingStartDate" minOccurs="0"/>
                <xsd:element ref="ns1:PublishingExpirationDate" minOccurs="0"/>
                <xsd:element ref="ns3:TaxKeywordTaxHTField" minOccurs="0"/>
                <xsd:element ref="ns4:TaxCatchAll"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0"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11"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e927bc-5e37-47f1-ab5c-7e1aca240d20" elementFormDefault="qualified">
    <xsd:import namespace="http://schemas.microsoft.com/office/2006/documentManagement/types"/>
    <xsd:import namespace="http://schemas.microsoft.com/office/infopath/2007/PartnerControls"/>
    <xsd:element name="Contact_x002f_SME" ma:index="2" ma:displayName="Contact/SME" ma:description="This is the individual who is the subject matter expert for the content on the page" ma:list="UserInfo" ma:SharePointGroup="0" ma:internalName="Contact_x002F_SM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Group_x002f_Division" ma:index="3" nillable="true" ma:displayName="Group/Division" ma:description="This is the group and/or division responsible for the content" ma:internalName="Group_x002F_Division">
      <xsd:simpleType>
        <xsd:restriction base="dms:Text">
          <xsd:maxLength value="255"/>
        </xsd:restriction>
      </xsd:simpleType>
    </xsd:element>
    <xsd:element name="Related_x0020_Page" ma:index="5" nillable="true" ma:displayName="Related Page" ma:description="This is the page(s) that the content is related to" ma:internalName="Related_x0020_Page">
      <xsd:simpleType>
        <xsd:restriction base="dms:Note">
          <xsd:maxLength value="255"/>
        </xsd:restriction>
      </xsd:simpleType>
    </xsd:element>
    <xsd:element name="_x0035_08_x0020_Compliant" ma:index="7" nillable="true" ma:displayName="508 Compliant" ma:default="0" ma:description="This indicates that the content on the page is compliant with Section 508" ma:internalName="_x0035_08_x0020_Compliant">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721426d3-7e96-426b-9132-ae787a3a436b" elementFormDefault="qualified">
    <xsd:import namespace="http://schemas.microsoft.com/office/2006/documentManagement/types"/>
    <xsd:import namespace="http://schemas.microsoft.com/office/infopath/2007/PartnerControls"/>
    <xsd:element name="TaxKeywordTaxHTField" ma:index="12" nillable="true" ma:taxonomy="true" ma:internalName="TaxKeywordTaxHTField" ma:taxonomyFieldName="TaxKeyword" ma:displayName="Enterprise Keywords" ma:fieldId="{23f27201-bee3-471e-b2e7-b64fd8b7ca38}" ma:taxonomyMulti="true" ma:sspId="86a8e296-5f29-4af2-954b-0de0d1e1f8bc" ma:termSetId="00000000-0000-0000-0000-000000000000" ma:anchorId="00000000-0000-0000-0000-000000000000" ma:open="true" ma:isKeyword="true">
      <xsd:complexType>
        <xsd:sequence>
          <xsd:element ref="pc:Terms" minOccurs="0" maxOccurs="1"/>
        </xsd:sequence>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935f982-d2dc-4d24-875a-0d8a29e5bb99"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41129096-eeab-4755-81fc-9be81932d983}" ma:internalName="TaxCatchAll" ma:showField="CatchAllData" ma:web="721426d3-7e96-426b-9132-ae787a3a43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xsd:element ref="dc:description" minOccurs="0" maxOccurs="1" ma:index="6"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Group_x002f_Division xmlns="c8e927bc-5e37-47f1-ab5c-7e1aca240d20" xsi:nil="true"/>
    <Related_x0020_Page xmlns="c8e927bc-5e37-47f1-ab5c-7e1aca240d20" xsi:nil="true"/>
    <Contact_x002f_SME xmlns="c8e927bc-5e37-47f1-ab5c-7e1aca240d20">
      <UserInfo>
        <DisplayName>Raven Nary</DisplayName>
        <AccountId>2206</AccountId>
        <AccountType/>
      </UserInfo>
    </Contact_x002f_SME>
    <TaxCatchAll xmlns="3935f982-d2dc-4d24-875a-0d8a29e5bb99"/>
    <TaxKeywordTaxHTField xmlns="721426d3-7e96-426b-9132-ae787a3a436b">
      <Terms xmlns="http://schemas.microsoft.com/office/infopath/2007/PartnerControls"/>
    </TaxKeywordTaxHTField>
    <_x0035_08_x0020_Compliant xmlns="c8e927bc-5e37-47f1-ab5c-7e1aca240d20">true</_x0035_08_x0020_Complia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haredContentType xmlns="Microsoft.SharePoint.Taxonomy.ContentTypeSync" SourceId="86a8e296-5f29-4af2-954b-0de0d1e1f8bc" ContentTypeId="0x0101" PreviousValue="false"/>
</file>

<file path=customXml/itemProps1.xml><?xml version="1.0" encoding="utf-8"?>
<ds:datastoreItem xmlns:ds="http://schemas.openxmlformats.org/officeDocument/2006/customXml" ds:itemID="{8602EC1A-DD7E-4310-91B0-5162F92031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8e927bc-5e37-47f1-ab5c-7e1aca240d20"/>
    <ds:schemaRef ds:uri="721426d3-7e96-426b-9132-ae787a3a436b"/>
    <ds:schemaRef ds:uri="3935f982-d2dc-4d24-875a-0d8a29e5bb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AB00D63-3C8A-492D-99F5-ABAB68B2D9E1}">
  <ds:schemaRefs>
    <ds:schemaRef ds:uri="http://schemas.microsoft.com/office/2006/documentManagement/types"/>
    <ds:schemaRef ds:uri="http://purl.org/dc/elements/1.1/"/>
    <ds:schemaRef ds:uri="http://schemas.microsoft.com/office/2006/metadata/properties"/>
    <ds:schemaRef ds:uri="721426d3-7e96-426b-9132-ae787a3a436b"/>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3935f982-d2dc-4d24-875a-0d8a29e5bb99"/>
    <ds:schemaRef ds:uri="c8e927bc-5e37-47f1-ab5c-7e1aca240d20"/>
    <ds:schemaRef ds:uri="http://www.w3.org/XML/1998/namespace"/>
  </ds:schemaRefs>
</ds:datastoreItem>
</file>

<file path=customXml/itemProps3.xml><?xml version="1.0" encoding="utf-8"?>
<ds:datastoreItem xmlns:ds="http://schemas.openxmlformats.org/officeDocument/2006/customXml" ds:itemID="{1FE831BF-C1BB-477A-A13A-2BC9B9C4D33F}">
  <ds:schemaRefs>
    <ds:schemaRef ds:uri="http://schemas.microsoft.com/sharepoint/v3/contenttype/forms"/>
  </ds:schemaRefs>
</ds:datastoreItem>
</file>

<file path=customXml/itemProps4.xml><?xml version="1.0" encoding="utf-8"?>
<ds:datastoreItem xmlns:ds="http://schemas.openxmlformats.org/officeDocument/2006/customXml" ds:itemID="{243BE69C-4C76-41C7-89D8-AE935692BB09}">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otalTime>1449</TotalTime>
  <Words>2076</Words>
  <Application>Microsoft Office PowerPoint</Application>
  <PresentationFormat>On-screen Show (16:9)</PresentationFormat>
  <Paragraphs>329</Paragraphs>
  <Slides>18</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18</vt:i4>
      </vt:variant>
    </vt:vector>
  </HeadingPairs>
  <TitlesOfParts>
    <vt:vector size="23" baseType="lpstr">
      <vt:lpstr>Arial</vt:lpstr>
      <vt:lpstr>Calibri</vt:lpstr>
      <vt:lpstr>Calibri Light</vt:lpstr>
      <vt:lpstr>7_Custom Design</vt:lpstr>
      <vt:lpstr>Custom Design</vt:lpstr>
      <vt:lpstr>EQRS PI16 Feature Review</vt:lpstr>
      <vt:lpstr>Admission in Support of a Transplant</vt:lpstr>
      <vt:lpstr>Admission in Support of a Transplant (cont’d)</vt:lpstr>
      <vt:lpstr>Admission in Support of a Transplant (cont’d)</vt:lpstr>
      <vt:lpstr>Admission in Support of a Transplant (cont’d)</vt:lpstr>
      <vt:lpstr>Establish a Performance Baseline for Portal Components</vt:lpstr>
      <vt:lpstr>Establish a Performance Baseline for Portal Components (cont’d)</vt:lpstr>
      <vt:lpstr>Establish a Performance Baseline for Portal Components (cont’d)</vt:lpstr>
      <vt:lpstr>2744 Reports</vt:lpstr>
      <vt:lpstr>2744 Reports (cont’d)</vt:lpstr>
      <vt:lpstr>2744 Reports (cont’d)</vt:lpstr>
      <vt:lpstr>Prevent Overwrite of Key Patient Identifiers in EQRS from EDSM</vt:lpstr>
      <vt:lpstr>Patient – Identify &amp; Visually Display Depressed Patients</vt:lpstr>
      <vt:lpstr> Patient – Identify &amp; Visually Display Depressed Patients (cont’d)</vt:lpstr>
      <vt:lpstr>Patient – Identify &amp; Visually Display Depressed Patients (cont’d)</vt:lpstr>
      <vt:lpstr>Patient – Identify &amp; Visually Display Depressed Patients (cont’d)</vt:lpstr>
      <vt:lpstr>Patient – Identify &amp; Visually Display Depressed Patients (cont’d)</vt:lpstr>
      <vt:lpstr>Patient – Identify &amp; Visually Display Depressed Patients (cont’d)</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CMS-PPT-Template-Solid-Blue</dc:title>
  <dc:subject/>
  <dc:creator>CMS MultimediaServices</dc:creator>
  <cp:keywords/>
  <dc:description/>
  <cp:lastModifiedBy>Arnie Espartero</cp:lastModifiedBy>
  <cp:revision>350</cp:revision>
  <dcterms:created xsi:type="dcterms:W3CDTF">2017-09-22T15:24:43Z</dcterms:created>
  <dcterms:modified xsi:type="dcterms:W3CDTF">2021-11-03T16:09:51Z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0x010100E606683110AEA34C8CEBC761FC5EE04C</vt:lpwstr>
  </property>
  <property fmtid="{D5CDD505-2E9C-101B-9397-08002B2CF9AE}" pid="4" name="TaxKeyword">
    <vt:lpwstr/>
  </property>
</Properties>
</file>