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AC37D2-8AB0-46DF-84FE-B8BB8C78C08E}" v="7" dt="2021-09-20T20:21:10.50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90" d="100"/>
          <a:sy n="90" d="100"/>
        </p:scale>
        <p:origin x="115"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90F2637-8451-4605-86DD-AF77CAD5670D}"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37029447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0F2637-8451-4605-86DD-AF77CAD5670D}"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2429446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0F2637-8451-4605-86DD-AF77CAD5670D}"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958484E-B471-4AF8-9AC4-EB8A7F90D812}"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946905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C90F2637-8451-4605-86DD-AF77CAD5670D}"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2347943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C90F2637-8451-4605-86DD-AF77CAD5670D}"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958484E-B471-4AF8-9AC4-EB8A7F90D812}"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649425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C90F2637-8451-4605-86DD-AF77CAD5670D}"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8529125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0F2637-8451-4605-86DD-AF77CAD5670D}"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2425561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0F2637-8451-4605-86DD-AF77CAD5670D}"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34727716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90F2637-8451-4605-86DD-AF77CAD5670D}"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3553286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0F2637-8451-4605-86DD-AF77CAD5670D}"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14285837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90F2637-8451-4605-86DD-AF77CAD5670D}"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12590550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90F2637-8451-4605-86DD-AF77CAD5670D}" type="datetimeFigureOut">
              <a:rPr lang="en-US" smtClean="0"/>
              <a:t>9/22/2021</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31840318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90F2637-8451-4605-86DD-AF77CAD5670D}" type="datetimeFigureOut">
              <a:rPr lang="en-US" smtClean="0"/>
              <a:t>9/22/2021</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2422472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0F2637-8451-4605-86DD-AF77CAD5670D}" type="datetimeFigureOut">
              <a:rPr lang="en-US" smtClean="0"/>
              <a:t>9/22/2021</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854901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0F2637-8451-4605-86DD-AF77CAD5670D}"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40810826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90F2637-8451-4605-86DD-AF77CAD5670D}"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958484E-B471-4AF8-9AC4-EB8A7F90D812}" type="slidenum">
              <a:rPr lang="en-US" smtClean="0"/>
              <a:t>‹#›</a:t>
            </a:fld>
            <a:endParaRPr lang="en-US"/>
          </a:p>
        </p:txBody>
      </p:sp>
    </p:spTree>
    <p:extLst>
      <p:ext uri="{BB962C8B-B14F-4D97-AF65-F5344CB8AC3E}">
        <p14:creationId xmlns:p14="http://schemas.microsoft.com/office/powerpoint/2010/main" val="2150649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90F2637-8451-4605-86DD-AF77CAD5670D}" type="datetimeFigureOut">
              <a:rPr lang="en-US" smtClean="0"/>
              <a:t>9/22/2021</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958484E-B471-4AF8-9AC4-EB8A7F90D812}" type="slidenum">
              <a:rPr lang="en-US" smtClean="0"/>
              <a:t>‹#›</a:t>
            </a:fld>
            <a:endParaRPr lang="en-US"/>
          </a:p>
        </p:txBody>
      </p:sp>
    </p:spTree>
    <p:extLst>
      <p:ext uri="{BB962C8B-B14F-4D97-AF65-F5344CB8AC3E}">
        <p14:creationId xmlns:p14="http://schemas.microsoft.com/office/powerpoint/2010/main" val="2841217228"/>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7CC0C-C474-4CEC-9661-94BADE19B859}"/>
              </a:ext>
            </a:extLst>
          </p:cNvPr>
          <p:cNvSpPr>
            <a:spLocks noGrp="1"/>
          </p:cNvSpPr>
          <p:nvPr>
            <p:ph type="ctrTitle"/>
          </p:nvPr>
        </p:nvSpPr>
        <p:spPr/>
        <p:txBody>
          <a:bodyPr/>
          <a:lstStyle/>
          <a:p>
            <a:r>
              <a:rPr lang="en-US" dirty="0"/>
              <a:t>EQRS Program Working Group Meeting</a:t>
            </a:r>
          </a:p>
        </p:txBody>
      </p:sp>
      <p:sp>
        <p:nvSpPr>
          <p:cNvPr id="3" name="Subtitle 2">
            <a:extLst>
              <a:ext uri="{FF2B5EF4-FFF2-40B4-BE49-F238E27FC236}">
                <a16:creationId xmlns:a16="http://schemas.microsoft.com/office/drawing/2014/main" id="{7BABCE29-4A0B-41EA-AF58-134CFB5A55B3}"/>
              </a:ext>
            </a:extLst>
          </p:cNvPr>
          <p:cNvSpPr>
            <a:spLocks noGrp="1"/>
          </p:cNvSpPr>
          <p:nvPr>
            <p:ph type="subTitle" idx="1"/>
          </p:nvPr>
        </p:nvSpPr>
        <p:spPr/>
        <p:txBody>
          <a:bodyPr/>
          <a:lstStyle/>
          <a:p>
            <a:r>
              <a:rPr lang="en-US" dirty="0"/>
              <a:t>9/22/2021</a:t>
            </a:r>
          </a:p>
        </p:txBody>
      </p:sp>
    </p:spTree>
    <p:extLst>
      <p:ext uri="{BB962C8B-B14F-4D97-AF65-F5344CB8AC3E}">
        <p14:creationId xmlns:p14="http://schemas.microsoft.com/office/powerpoint/2010/main" val="22985632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EF81D-7DE4-4BD8-AB06-F80D7465C0B9}"/>
              </a:ext>
            </a:extLst>
          </p:cNvPr>
          <p:cNvSpPr>
            <a:spLocks noGrp="1"/>
          </p:cNvSpPr>
          <p:nvPr>
            <p:ph type="title"/>
          </p:nvPr>
        </p:nvSpPr>
        <p:spPr>
          <a:xfrm>
            <a:off x="838200" y="142875"/>
            <a:ext cx="10515600" cy="1695450"/>
          </a:xfrm>
        </p:spPr>
        <p:txBody>
          <a:bodyPr>
            <a:normAutofit/>
          </a:bodyPr>
          <a:lstStyle/>
          <a:p>
            <a:r>
              <a:rPr lang="en-US" b="0" i="0" dirty="0">
                <a:solidFill>
                  <a:srgbClr val="172B4D"/>
                </a:solidFill>
                <a:effectLst/>
                <a:latin typeface="-apple-system"/>
              </a:rPr>
              <a:t>2744 Reports</a:t>
            </a:r>
            <a:br>
              <a:rPr lang="en-US" b="0" i="0" dirty="0">
                <a:solidFill>
                  <a:srgbClr val="172B4D"/>
                </a:solidFill>
                <a:effectLst/>
                <a:latin typeface="-apple-system"/>
              </a:rPr>
            </a:br>
            <a:endParaRPr lang="en-US" dirty="0"/>
          </a:p>
        </p:txBody>
      </p:sp>
      <p:sp>
        <p:nvSpPr>
          <p:cNvPr id="3" name="Content Placeholder 2">
            <a:extLst>
              <a:ext uri="{FF2B5EF4-FFF2-40B4-BE49-F238E27FC236}">
                <a16:creationId xmlns:a16="http://schemas.microsoft.com/office/drawing/2014/main" id="{BC4852D1-B05A-416B-A743-8948AB2603E0}"/>
              </a:ext>
            </a:extLst>
          </p:cNvPr>
          <p:cNvSpPr>
            <a:spLocks noGrp="1"/>
          </p:cNvSpPr>
          <p:nvPr>
            <p:ph idx="1"/>
          </p:nvPr>
        </p:nvSpPr>
        <p:spPr>
          <a:xfrm>
            <a:off x="838200" y="1247775"/>
            <a:ext cx="10515600" cy="4929188"/>
          </a:xfrm>
        </p:spPr>
        <p:txBody>
          <a:bodyPr>
            <a:normAutofit fontScale="62500" lnSpcReduction="20000"/>
          </a:bodyPr>
          <a:lstStyle/>
          <a:p>
            <a:pPr marL="0" indent="0">
              <a:buNone/>
            </a:pPr>
            <a:r>
              <a:rPr lang="en-US" b="1" dirty="0"/>
              <a:t>Business Objective</a:t>
            </a:r>
          </a:p>
          <a:p>
            <a:pPr marL="0" indent="0">
              <a:buNone/>
            </a:pPr>
            <a:r>
              <a:rPr lang="en-US" dirty="0"/>
              <a:t>To be able to report on the underlying data for the CMS Form 2744 for the current reporting year and to do a comparison with the totals from the prior reporting year.</a:t>
            </a:r>
          </a:p>
          <a:p>
            <a:pPr marL="0" indent="0">
              <a:buNone/>
            </a:pPr>
            <a:r>
              <a:rPr lang="en-US" b="1" dirty="0"/>
              <a:t>Business Description </a:t>
            </a:r>
          </a:p>
          <a:p>
            <a:pPr marL="0" indent="0">
              <a:buNone/>
            </a:pPr>
            <a:r>
              <a:rPr lang="en-US" dirty="0"/>
              <a:t>The dialysis facilities and ESRD networks need the ability to view the underlying patient data for the 2744 and to be able to do a comparison to the prior year's totals.</a:t>
            </a:r>
          </a:p>
          <a:p>
            <a:pPr marL="0" indent="0">
              <a:buNone/>
            </a:pPr>
            <a:r>
              <a:rPr lang="en-US" b="1" dirty="0"/>
              <a:t>Benefit Hypotheses</a:t>
            </a:r>
          </a:p>
          <a:p>
            <a:r>
              <a:rPr lang="en-US" dirty="0"/>
              <a:t>Is an accounting of all ESRD patients annually</a:t>
            </a:r>
          </a:p>
          <a:p>
            <a:r>
              <a:rPr lang="en-US" dirty="0"/>
              <a:t>Provides CMS with certified counts of ESRD patients</a:t>
            </a:r>
          </a:p>
          <a:p>
            <a:r>
              <a:rPr lang="en-US" dirty="0"/>
              <a:t>Provides CMS with staffing trending</a:t>
            </a:r>
          </a:p>
          <a:p>
            <a:r>
              <a:rPr lang="en-US" dirty="0"/>
              <a:t>Provides modality trending</a:t>
            </a:r>
          </a:p>
          <a:p>
            <a:r>
              <a:rPr lang="en-US" dirty="0"/>
              <a:t>Trends with the death count</a:t>
            </a:r>
          </a:p>
          <a:p>
            <a:r>
              <a:rPr lang="en-US" dirty="0"/>
              <a:t>Allows stakeholders to see discontinued patients</a:t>
            </a:r>
          </a:p>
          <a:p>
            <a:r>
              <a:rPr lang="en-US" dirty="0"/>
              <a:t>Provides the level of detail of how the counts were derived</a:t>
            </a:r>
          </a:p>
          <a:p>
            <a:pPr marL="0" indent="0">
              <a:buNone/>
            </a:pPr>
            <a:r>
              <a:rPr lang="en-US" b="1" dirty="0"/>
              <a:t>Acceptance Criteria </a:t>
            </a:r>
          </a:p>
          <a:p>
            <a:r>
              <a:rPr lang="en-US" dirty="0"/>
              <a:t>Fields 1, 2, 3, 20, 25, and 26 - need to be displayed on the UI for 2744 A forms from Survey Year 2019 in Finalized Status	</a:t>
            </a:r>
          </a:p>
          <a:p>
            <a:r>
              <a:rPr lang="en-US" dirty="0"/>
              <a:t>Reports required listed in table below (see Notes section)	</a:t>
            </a:r>
          </a:p>
          <a:p>
            <a:pPr marL="0" indent="0">
              <a:buNone/>
            </a:pPr>
            <a:r>
              <a:rPr lang="en-US" b="1" dirty="0"/>
              <a:t>Assumptions</a:t>
            </a:r>
          </a:p>
          <a:p>
            <a:pPr marL="0" indent="0">
              <a:buNone/>
            </a:pPr>
            <a:r>
              <a:rPr lang="en-US" dirty="0"/>
              <a:t>2744 B data will not be needed</a:t>
            </a:r>
          </a:p>
        </p:txBody>
      </p:sp>
    </p:spTree>
    <p:extLst>
      <p:ext uri="{BB962C8B-B14F-4D97-AF65-F5344CB8AC3E}">
        <p14:creationId xmlns:p14="http://schemas.microsoft.com/office/powerpoint/2010/main" val="6779194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379B0-02EF-4273-B775-DF52864305B7}"/>
              </a:ext>
            </a:extLst>
          </p:cNvPr>
          <p:cNvSpPr>
            <a:spLocks noGrp="1"/>
          </p:cNvSpPr>
          <p:nvPr>
            <p:ph type="title"/>
          </p:nvPr>
        </p:nvSpPr>
        <p:spPr>
          <a:xfrm>
            <a:off x="838200" y="180975"/>
            <a:ext cx="10515600" cy="714375"/>
          </a:xfrm>
        </p:spPr>
        <p:txBody>
          <a:bodyPr>
            <a:normAutofit/>
          </a:bodyPr>
          <a:lstStyle/>
          <a:p>
            <a:r>
              <a:rPr lang="en-US" dirty="0"/>
              <a:t>Admission in Support of a Transplant</a:t>
            </a:r>
          </a:p>
        </p:txBody>
      </p:sp>
      <p:sp>
        <p:nvSpPr>
          <p:cNvPr id="3" name="Content Placeholder 2">
            <a:extLst>
              <a:ext uri="{FF2B5EF4-FFF2-40B4-BE49-F238E27FC236}">
                <a16:creationId xmlns:a16="http://schemas.microsoft.com/office/drawing/2014/main" id="{C662390C-F099-4DAA-86FD-F15FAF703323}"/>
              </a:ext>
            </a:extLst>
          </p:cNvPr>
          <p:cNvSpPr>
            <a:spLocks noGrp="1"/>
          </p:cNvSpPr>
          <p:nvPr>
            <p:ph idx="1"/>
          </p:nvPr>
        </p:nvSpPr>
        <p:spPr>
          <a:xfrm>
            <a:off x="838200" y="1200150"/>
            <a:ext cx="10515600" cy="4657725"/>
          </a:xfrm>
        </p:spPr>
        <p:txBody>
          <a:bodyPr>
            <a:normAutofit fontScale="47500" lnSpcReduction="20000"/>
          </a:bodyPr>
          <a:lstStyle/>
          <a:p>
            <a:pPr marL="0" indent="0">
              <a:buNone/>
            </a:pPr>
            <a:r>
              <a:rPr lang="en-US" b="1" dirty="0"/>
              <a:t>Business Objective</a:t>
            </a:r>
          </a:p>
          <a:p>
            <a:pPr marL="0" indent="0">
              <a:buNone/>
            </a:pPr>
            <a:r>
              <a:rPr lang="en-US" dirty="0"/>
              <a:t>To update the Coverage Calculator logic for dialysis in support of transplant admissions to ignore the admissions for coverage. To add a discharge reason of delayed transplant function resolved for these admissions.</a:t>
            </a:r>
          </a:p>
          <a:p>
            <a:pPr marL="0" indent="0">
              <a:buNone/>
            </a:pPr>
            <a:r>
              <a:rPr lang="en-US" b="1" dirty="0"/>
              <a:t>Business Description</a:t>
            </a:r>
            <a:r>
              <a:rPr lang="en-US" dirty="0"/>
              <a:t> </a:t>
            </a:r>
          </a:p>
          <a:p>
            <a:pPr marL="0" indent="0">
              <a:buNone/>
            </a:pPr>
            <a:r>
              <a:rPr lang="en-US" dirty="0"/>
              <a:t>EQRS needs a new Discharge Code for transplant patients who are admitted to a dialysis facility just for dialysis support not due to a failed transplant. The EDB should ignore this admission and discharge so that the patient will not be picked up and lose their transplant benefits. A corresponding Discharge code is needed for transplant patients that are given the new Admit code.</a:t>
            </a:r>
          </a:p>
          <a:p>
            <a:pPr marL="0" indent="0">
              <a:buNone/>
            </a:pPr>
            <a:r>
              <a:rPr lang="en-US" dirty="0"/>
              <a:t>(The Delayed Transplant Function Resolved following a Transplant discharge option will be used when a transplant patient has sufficient kidney function to no longer require dialysis.)</a:t>
            </a:r>
          </a:p>
          <a:p>
            <a:pPr marL="0" indent="0">
              <a:buNone/>
            </a:pPr>
            <a:r>
              <a:rPr lang="en-US" b="1" dirty="0"/>
              <a:t>Benefit Hypotheses</a:t>
            </a:r>
          </a:p>
          <a:p>
            <a:pPr marL="0" indent="0">
              <a:buNone/>
            </a:pPr>
            <a:r>
              <a:rPr lang="en-US" dirty="0"/>
              <a:t>Patient benefits will not be reduced</a:t>
            </a:r>
          </a:p>
          <a:p>
            <a:pPr marL="0" indent="0">
              <a:buNone/>
            </a:pPr>
            <a:r>
              <a:rPr lang="en-US" b="1" dirty="0"/>
              <a:t>Acceptance Criteria </a:t>
            </a:r>
          </a:p>
          <a:p>
            <a:r>
              <a:rPr lang="en-US" dirty="0"/>
              <a:t>Use existing admit reason - Dialysis in Support of Transplant </a:t>
            </a:r>
          </a:p>
          <a:p>
            <a:r>
              <a:rPr lang="en-US" dirty="0"/>
              <a:t>Add new discharge reason - Delayed Function Resolved following a Transplant	</a:t>
            </a:r>
          </a:p>
          <a:p>
            <a:r>
              <a:rPr lang="en-US" dirty="0"/>
              <a:t>Update admit/discharge reason rules with new discharge reason (see attached)</a:t>
            </a:r>
          </a:p>
          <a:p>
            <a:r>
              <a:rPr lang="en-US" dirty="0"/>
              <a:t>The patient's existing Transplant admission should remain open</a:t>
            </a:r>
          </a:p>
          <a:p>
            <a:r>
              <a:rPr lang="en-US" dirty="0"/>
              <a:t>Update the description for reason - Recover Function</a:t>
            </a:r>
          </a:p>
          <a:p>
            <a:r>
              <a:rPr lang="en-US" dirty="0"/>
              <a:t>Ensure admit reason of Dialysis in Support of Transplant does not trigger a 2728 (re-entitlement)</a:t>
            </a:r>
          </a:p>
          <a:p>
            <a:r>
              <a:rPr lang="en-US" dirty="0"/>
              <a:t>Exclude these admissions from 2744</a:t>
            </a:r>
          </a:p>
          <a:p>
            <a:pPr marL="0" indent="0">
              <a:buNone/>
            </a:pPr>
            <a:r>
              <a:rPr lang="en-US" b="1" dirty="0"/>
              <a:t>Assumptions</a:t>
            </a:r>
          </a:p>
          <a:p>
            <a:r>
              <a:rPr lang="en-US" dirty="0"/>
              <a:t>implemented for both UI and EDSM</a:t>
            </a:r>
          </a:p>
          <a:p>
            <a:r>
              <a:rPr lang="en-US" dirty="0"/>
              <a:t>EDB will ignore all patient admissions with an admit reason of Dialysis Support of Transplant and discharge reason Delayed Function Resolved following a Transplant</a:t>
            </a:r>
          </a:p>
        </p:txBody>
      </p:sp>
    </p:spTree>
    <p:extLst>
      <p:ext uri="{BB962C8B-B14F-4D97-AF65-F5344CB8AC3E}">
        <p14:creationId xmlns:p14="http://schemas.microsoft.com/office/powerpoint/2010/main" val="5518876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1C8D8-25E3-41FC-8BEF-94F50F5323A5}"/>
              </a:ext>
            </a:extLst>
          </p:cNvPr>
          <p:cNvSpPr>
            <a:spLocks noGrp="1"/>
          </p:cNvSpPr>
          <p:nvPr>
            <p:ph type="title"/>
          </p:nvPr>
        </p:nvSpPr>
        <p:spPr>
          <a:xfrm>
            <a:off x="838200" y="123825"/>
            <a:ext cx="10515600" cy="1304925"/>
          </a:xfrm>
        </p:spPr>
        <p:txBody>
          <a:bodyPr>
            <a:normAutofit/>
          </a:bodyPr>
          <a:lstStyle/>
          <a:p>
            <a:r>
              <a:rPr lang="en-US" dirty="0"/>
              <a:t>Enable ESRD Network Patient Editors to correct erroneous form data</a:t>
            </a:r>
          </a:p>
        </p:txBody>
      </p:sp>
      <p:sp>
        <p:nvSpPr>
          <p:cNvPr id="3" name="Content Placeholder 2">
            <a:extLst>
              <a:ext uri="{FF2B5EF4-FFF2-40B4-BE49-F238E27FC236}">
                <a16:creationId xmlns:a16="http://schemas.microsoft.com/office/drawing/2014/main" id="{43656CAE-0C6D-4909-8920-840B499E6DAB}"/>
              </a:ext>
            </a:extLst>
          </p:cNvPr>
          <p:cNvSpPr>
            <a:spLocks noGrp="1"/>
          </p:cNvSpPr>
          <p:nvPr>
            <p:ph idx="1"/>
          </p:nvPr>
        </p:nvSpPr>
        <p:spPr>
          <a:xfrm>
            <a:off x="838200" y="1428750"/>
            <a:ext cx="10666412" cy="4482472"/>
          </a:xfrm>
        </p:spPr>
        <p:txBody>
          <a:bodyPr>
            <a:normAutofit fontScale="40000" lnSpcReduction="20000"/>
          </a:bodyPr>
          <a:lstStyle/>
          <a:p>
            <a:pPr marL="0" indent="0">
              <a:buNone/>
            </a:pPr>
            <a:r>
              <a:rPr lang="en-US" b="1" dirty="0"/>
              <a:t>Business Objective</a:t>
            </a:r>
          </a:p>
          <a:p>
            <a:pPr marL="0" indent="0">
              <a:buNone/>
            </a:pPr>
            <a:r>
              <a:rPr lang="en-US" dirty="0"/>
              <a:t>Enable the ESRD Network Patient Editors the ability to manage and update submitted data to reduce additional support requests.</a:t>
            </a:r>
          </a:p>
          <a:p>
            <a:pPr marL="0" indent="0">
              <a:buNone/>
            </a:pPr>
            <a:r>
              <a:rPr lang="en-US" b="1" dirty="0"/>
              <a:t>Business Description </a:t>
            </a:r>
          </a:p>
          <a:p>
            <a:pPr marL="0" indent="0">
              <a:buNone/>
            </a:pPr>
            <a:r>
              <a:rPr lang="en-US" dirty="0"/>
              <a:t>Refactor the current EQRS 2728 point in time form and Admission/Discharge UI to allow Networks to perform form and admission/discharge updates after submission to correct patient records.</a:t>
            </a:r>
          </a:p>
          <a:p>
            <a:pPr marL="0" indent="0">
              <a:buNone/>
            </a:pPr>
            <a:r>
              <a:rPr lang="en-US" dirty="0"/>
              <a:t>For common sources of data correction requests to forms (2728, 2746, 2744), identify:</a:t>
            </a:r>
          </a:p>
          <a:p>
            <a:pPr marL="0" indent="0">
              <a:buNone/>
            </a:pPr>
            <a:r>
              <a:rPr lang="en-US" dirty="0"/>
              <a:t>The data owners and their roles in the system</a:t>
            </a:r>
          </a:p>
          <a:p>
            <a:pPr marL="0" indent="0">
              <a:buNone/>
            </a:pPr>
            <a:r>
              <a:rPr lang="en-US" dirty="0"/>
              <a:t>Which screens and fields they need to be able to edit to correct the data and any validation that need to be relaxed to enable editing</a:t>
            </a:r>
          </a:p>
          <a:p>
            <a:pPr marL="0" indent="0">
              <a:buNone/>
            </a:pPr>
            <a:r>
              <a:rPr lang="en-US" b="1" dirty="0"/>
              <a:t>Benefit Hypotheses</a:t>
            </a:r>
          </a:p>
          <a:p>
            <a:r>
              <a:rPr lang="en-US" dirty="0"/>
              <a:t>Reduced additional or repetitive data-related support requests</a:t>
            </a:r>
          </a:p>
          <a:p>
            <a:r>
              <a:rPr lang="en-US" dirty="0"/>
              <a:t>Eliminate the risk of point in time erroneous data in the system</a:t>
            </a:r>
          </a:p>
          <a:p>
            <a:r>
              <a:rPr lang="en-US" dirty="0"/>
              <a:t>Return the ownership and data management to the data managers</a:t>
            </a:r>
          </a:p>
          <a:p>
            <a:r>
              <a:rPr lang="en-US" dirty="0"/>
              <a:t>Reduced turnaround time for data corrections</a:t>
            </a:r>
          </a:p>
          <a:p>
            <a:r>
              <a:rPr lang="en-US" dirty="0"/>
              <a:t>Reduced need to make backend SQL changes</a:t>
            </a:r>
          </a:p>
          <a:p>
            <a:pPr marL="0" indent="0">
              <a:buNone/>
            </a:pPr>
            <a:r>
              <a:rPr lang="en-US" b="1" dirty="0"/>
              <a:t>Acceptance Criteria </a:t>
            </a:r>
          </a:p>
          <a:p>
            <a:r>
              <a:rPr lang="en-US" dirty="0"/>
              <a:t>Analyzing where the bulk of the data changes come in	</a:t>
            </a:r>
          </a:p>
          <a:p>
            <a:r>
              <a:rPr lang="en-US" dirty="0"/>
              <a:t>Analyzing what research has been completed for the patient repository	</a:t>
            </a:r>
          </a:p>
          <a:p>
            <a:r>
              <a:rPr lang="en-US" dirty="0"/>
              <a:t>Root causes for data entry errors are identified	</a:t>
            </a:r>
          </a:p>
          <a:p>
            <a:pPr marL="0" indent="0">
              <a:buNone/>
            </a:pPr>
            <a:r>
              <a:rPr lang="en-US" b="1" dirty="0"/>
              <a:t>Assumptions</a:t>
            </a:r>
          </a:p>
          <a:p>
            <a:r>
              <a:rPr lang="en-US" dirty="0"/>
              <a:t>Add an additional stage of finalizing the form, after submitting the form.</a:t>
            </a:r>
          </a:p>
          <a:p>
            <a:r>
              <a:rPr lang="en-US" dirty="0"/>
              <a:t>Until the form is finalized, data correction should be made in the source data. After the form is finalized, data correction should be made in the form itself.</a:t>
            </a:r>
          </a:p>
        </p:txBody>
      </p:sp>
    </p:spTree>
    <p:extLst>
      <p:ext uri="{BB962C8B-B14F-4D97-AF65-F5344CB8AC3E}">
        <p14:creationId xmlns:p14="http://schemas.microsoft.com/office/powerpoint/2010/main" val="2076713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5DB2E-2FA0-4AAD-9062-27CC87920EBD}"/>
              </a:ext>
            </a:extLst>
          </p:cNvPr>
          <p:cNvSpPr>
            <a:spLocks noGrp="1"/>
          </p:cNvSpPr>
          <p:nvPr>
            <p:ph type="title"/>
          </p:nvPr>
        </p:nvSpPr>
        <p:spPr>
          <a:xfrm>
            <a:off x="838200" y="209550"/>
            <a:ext cx="10515600" cy="1209676"/>
          </a:xfrm>
        </p:spPr>
        <p:txBody>
          <a:bodyPr>
            <a:normAutofit/>
          </a:bodyPr>
          <a:lstStyle/>
          <a:p>
            <a:r>
              <a:rPr lang="en-US" dirty="0"/>
              <a:t>Enabler: Implement clinical warnings/error range thresholds and validations</a:t>
            </a:r>
          </a:p>
        </p:txBody>
      </p:sp>
      <p:sp>
        <p:nvSpPr>
          <p:cNvPr id="3" name="Content Placeholder 2">
            <a:extLst>
              <a:ext uri="{FF2B5EF4-FFF2-40B4-BE49-F238E27FC236}">
                <a16:creationId xmlns:a16="http://schemas.microsoft.com/office/drawing/2014/main" id="{6AA68828-AAFD-4568-9A80-8DD486178396}"/>
              </a:ext>
            </a:extLst>
          </p:cNvPr>
          <p:cNvSpPr>
            <a:spLocks noGrp="1"/>
          </p:cNvSpPr>
          <p:nvPr>
            <p:ph idx="1"/>
          </p:nvPr>
        </p:nvSpPr>
        <p:spPr>
          <a:xfrm>
            <a:off x="752475" y="1419226"/>
            <a:ext cx="10752137" cy="4491996"/>
          </a:xfrm>
        </p:spPr>
        <p:txBody>
          <a:bodyPr>
            <a:normAutofit fontScale="85000" lnSpcReduction="10000"/>
          </a:bodyPr>
          <a:lstStyle/>
          <a:p>
            <a:pPr marL="0" indent="0">
              <a:buNone/>
            </a:pPr>
            <a:r>
              <a:rPr lang="en-US" b="1" dirty="0"/>
              <a:t>Business Objective</a:t>
            </a:r>
          </a:p>
          <a:p>
            <a:pPr marL="0" indent="0">
              <a:buNone/>
            </a:pPr>
            <a:r>
              <a:rPr lang="en-US" dirty="0"/>
              <a:t>To be able to identify ranges for clinical values based on physician input for warnings and error ranges.</a:t>
            </a:r>
          </a:p>
          <a:p>
            <a:pPr marL="0" indent="0">
              <a:buNone/>
            </a:pPr>
            <a:r>
              <a:rPr lang="en-US" b="1" dirty="0"/>
              <a:t>Business Description </a:t>
            </a:r>
          </a:p>
          <a:p>
            <a:pPr marL="0" indent="0">
              <a:buNone/>
            </a:pPr>
            <a:r>
              <a:rPr lang="en-US" dirty="0"/>
              <a:t>To provide medical context for lab values that fall outside of a normal values and therefore cause warnings as opposed to lab values that are so out of range that they cannot support life, thus give errors.</a:t>
            </a:r>
          </a:p>
          <a:p>
            <a:pPr marL="0" indent="0">
              <a:buNone/>
            </a:pPr>
            <a:r>
              <a:rPr lang="en-US" b="1" dirty="0"/>
              <a:t>Benefit Hypotheses</a:t>
            </a:r>
          </a:p>
          <a:p>
            <a:pPr marL="0" indent="0">
              <a:buNone/>
            </a:pPr>
            <a:r>
              <a:rPr lang="en-US" dirty="0"/>
              <a:t>This will improve data quality.</a:t>
            </a:r>
          </a:p>
          <a:p>
            <a:pPr marL="0" indent="0">
              <a:buNone/>
            </a:pPr>
            <a:r>
              <a:rPr lang="en-US" dirty="0"/>
              <a:t>Reduce false errors in feedback files and prevent data rejection based on an abnormal, but valid value.</a:t>
            </a:r>
          </a:p>
          <a:p>
            <a:pPr marL="0" indent="0">
              <a:buNone/>
            </a:pPr>
            <a:r>
              <a:rPr lang="en-US" b="1" dirty="0"/>
              <a:t>Acceptance Criteria </a:t>
            </a:r>
          </a:p>
          <a:p>
            <a:pPr marL="0" indent="0">
              <a:buNone/>
            </a:pPr>
            <a:r>
              <a:rPr lang="en-US" dirty="0"/>
              <a:t>Determine how to implement the lab ranges</a:t>
            </a:r>
          </a:p>
          <a:p>
            <a:pPr marL="0" indent="0">
              <a:buNone/>
            </a:pPr>
            <a:r>
              <a:rPr lang="en-US" b="1" dirty="0"/>
              <a:t>Assumptions</a:t>
            </a:r>
          </a:p>
          <a:p>
            <a:pPr marL="0" indent="0">
              <a:buNone/>
            </a:pPr>
            <a:r>
              <a:rPr lang="en-US" dirty="0"/>
              <a:t>This feature implements two changes in EDSM / errors + warnings, it defines both a 'warning' and 'error' threshold, and defines the ranges. These two changes should be implemented at the same time.</a:t>
            </a:r>
          </a:p>
        </p:txBody>
      </p:sp>
    </p:spTree>
    <p:extLst>
      <p:ext uri="{BB962C8B-B14F-4D97-AF65-F5344CB8AC3E}">
        <p14:creationId xmlns:p14="http://schemas.microsoft.com/office/powerpoint/2010/main" val="4196415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0E35BF-8F91-4524-883B-DBBDAFC4775D}"/>
              </a:ext>
            </a:extLst>
          </p:cNvPr>
          <p:cNvSpPr>
            <a:spLocks noGrp="1"/>
          </p:cNvSpPr>
          <p:nvPr>
            <p:ph type="title"/>
          </p:nvPr>
        </p:nvSpPr>
        <p:spPr>
          <a:xfrm>
            <a:off x="838200" y="200025"/>
            <a:ext cx="10515600" cy="762001"/>
          </a:xfrm>
        </p:spPr>
        <p:txBody>
          <a:bodyPr>
            <a:normAutofit/>
          </a:bodyPr>
          <a:lstStyle/>
          <a:p>
            <a:r>
              <a:rPr lang="en-US" dirty="0"/>
              <a:t>EQRS HARP Role</a:t>
            </a:r>
          </a:p>
        </p:txBody>
      </p:sp>
      <p:sp>
        <p:nvSpPr>
          <p:cNvPr id="3" name="Content Placeholder 2">
            <a:extLst>
              <a:ext uri="{FF2B5EF4-FFF2-40B4-BE49-F238E27FC236}">
                <a16:creationId xmlns:a16="http://schemas.microsoft.com/office/drawing/2014/main" id="{42833336-32E2-4305-8919-6DEFED7AC003}"/>
              </a:ext>
            </a:extLst>
          </p:cNvPr>
          <p:cNvSpPr>
            <a:spLocks noGrp="1"/>
          </p:cNvSpPr>
          <p:nvPr>
            <p:ph idx="1"/>
          </p:nvPr>
        </p:nvSpPr>
        <p:spPr>
          <a:xfrm>
            <a:off x="838200" y="1257300"/>
            <a:ext cx="10515600" cy="4919663"/>
          </a:xfrm>
        </p:spPr>
        <p:txBody>
          <a:bodyPr>
            <a:normAutofit fontScale="40000" lnSpcReduction="20000"/>
          </a:bodyPr>
          <a:lstStyle/>
          <a:p>
            <a:pPr marL="0" indent="0">
              <a:buNone/>
            </a:pPr>
            <a:r>
              <a:rPr lang="en-US" b="1" dirty="0"/>
              <a:t>Business Objective</a:t>
            </a:r>
          </a:p>
          <a:p>
            <a:pPr marL="0" indent="0">
              <a:buNone/>
            </a:pPr>
            <a:r>
              <a:rPr lang="en-US" dirty="0"/>
              <a:t>All roles necessary for appropriate UI access must exist in HARP/EQRS.  </a:t>
            </a:r>
          </a:p>
          <a:p>
            <a:pPr marL="0" indent="0">
              <a:buNone/>
            </a:pPr>
            <a:r>
              <a:rPr lang="en-US" b="1" dirty="0"/>
              <a:t>Business Description </a:t>
            </a:r>
          </a:p>
          <a:p>
            <a:pPr marL="0" indent="0">
              <a:buNone/>
            </a:pPr>
            <a:r>
              <a:rPr lang="en-US" dirty="0"/>
              <a:t>Individual facility users, LDO's, CMS and its representatives need to have appropriate access to EQRS to have the ability of viewing data and reports, as well as have the ability to submit, review and finalize inquiries.</a:t>
            </a:r>
          </a:p>
          <a:p>
            <a:pPr marL="0" indent="0">
              <a:buNone/>
            </a:pPr>
            <a:r>
              <a:rPr lang="en-US" b="1" dirty="0"/>
              <a:t>Benefit Hypotheses</a:t>
            </a:r>
          </a:p>
          <a:p>
            <a:pPr marL="0" indent="0">
              <a:buNone/>
            </a:pPr>
            <a:r>
              <a:rPr lang="en-US" dirty="0"/>
              <a:t>Intuitive and timely experience for the end users.</a:t>
            </a:r>
          </a:p>
          <a:p>
            <a:pPr marL="0" indent="0">
              <a:buNone/>
            </a:pPr>
            <a:r>
              <a:rPr lang="en-US" b="1" dirty="0"/>
              <a:t>Acceptance Criteria </a:t>
            </a:r>
          </a:p>
          <a:p>
            <a:r>
              <a:rPr lang="en-US" dirty="0"/>
              <a:t>New EQRS roles (if needed) added to HARP</a:t>
            </a:r>
          </a:p>
          <a:p>
            <a:r>
              <a:rPr lang="en-US" dirty="0"/>
              <a:t>Map overlapping legacy roles between QIP, CW/REMIS, and EQRS, into new consolidated EQRS roles. </a:t>
            </a:r>
          </a:p>
          <a:p>
            <a:r>
              <a:rPr lang="en-US" dirty="0"/>
              <a:t>Auto disenrollment for users that have not logged in for one year</a:t>
            </a:r>
          </a:p>
          <a:p>
            <a:r>
              <a:rPr lang="en-US" dirty="0"/>
              <a:t>Clean up obsolete roles</a:t>
            </a:r>
          </a:p>
          <a:p>
            <a:r>
              <a:rPr lang="en-US" dirty="0"/>
              <a:t>Users that are granted the corporate role will have their facility level matching access removed 	</a:t>
            </a:r>
          </a:p>
          <a:p>
            <a:r>
              <a:rPr lang="en-US" dirty="0"/>
              <a:t>Network facility editor and network patient editor will be migrated as network editor	</a:t>
            </a:r>
          </a:p>
          <a:p>
            <a:r>
              <a:rPr lang="en-US" dirty="0"/>
              <a:t>Network user and network viewer will be migrated as network viewer	</a:t>
            </a:r>
          </a:p>
          <a:p>
            <a:r>
              <a:rPr lang="en-US" dirty="0"/>
              <a:t>Facility viewer in QIP and facility viewer in EQRS will be facility viewer	</a:t>
            </a:r>
          </a:p>
          <a:p>
            <a:r>
              <a:rPr lang="en-US" dirty="0"/>
              <a:t>CMS viewer in QIP and CMS viewer in EQRS will be CMS viewer	</a:t>
            </a:r>
          </a:p>
          <a:p>
            <a:r>
              <a:rPr lang="en-US" dirty="0"/>
              <a:t>Expand tier 1 to have global read	</a:t>
            </a:r>
          </a:p>
          <a:p>
            <a:r>
              <a:rPr lang="en-US" dirty="0"/>
              <a:t>System administrator global level write access	</a:t>
            </a:r>
          </a:p>
          <a:p>
            <a:r>
              <a:rPr lang="en-US" dirty="0"/>
              <a:t>Tier 3 will have global read access</a:t>
            </a:r>
          </a:p>
          <a:p>
            <a:pPr marL="0" indent="0">
              <a:buNone/>
            </a:pPr>
            <a:r>
              <a:rPr lang="en-US" b="1" dirty="0"/>
              <a:t>Assumptions</a:t>
            </a:r>
          </a:p>
          <a:p>
            <a:pPr marL="0" indent="0">
              <a:buNone/>
            </a:pPr>
            <a:r>
              <a:rPr lang="en-US" dirty="0"/>
              <a:t>Communicate what the new labeled role means to the end-user. </a:t>
            </a:r>
          </a:p>
          <a:p>
            <a:pPr marL="0" indent="0">
              <a:buNone/>
            </a:pPr>
            <a:r>
              <a:rPr lang="en-US" dirty="0"/>
              <a:t>The separate feature "Role Cleanup" (Update and enhance HARP roles) has been combined with this feature. </a:t>
            </a:r>
          </a:p>
        </p:txBody>
      </p:sp>
    </p:spTree>
    <p:extLst>
      <p:ext uri="{BB962C8B-B14F-4D97-AF65-F5344CB8AC3E}">
        <p14:creationId xmlns:p14="http://schemas.microsoft.com/office/powerpoint/2010/main" val="7170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3BB4B-0E93-411D-9B5E-222A4275561D}"/>
              </a:ext>
            </a:extLst>
          </p:cNvPr>
          <p:cNvSpPr>
            <a:spLocks noGrp="1"/>
          </p:cNvSpPr>
          <p:nvPr>
            <p:ph type="title"/>
          </p:nvPr>
        </p:nvSpPr>
        <p:spPr>
          <a:xfrm>
            <a:off x="838200" y="180975"/>
            <a:ext cx="10515600" cy="981075"/>
          </a:xfrm>
        </p:spPr>
        <p:txBody>
          <a:bodyPr>
            <a:normAutofit/>
          </a:bodyPr>
          <a:lstStyle/>
          <a:p>
            <a:r>
              <a:rPr lang="en-US" dirty="0"/>
              <a:t>Exploration enabler: Transplant</a:t>
            </a:r>
          </a:p>
        </p:txBody>
      </p:sp>
      <p:sp>
        <p:nvSpPr>
          <p:cNvPr id="3" name="Content Placeholder 2">
            <a:extLst>
              <a:ext uri="{FF2B5EF4-FFF2-40B4-BE49-F238E27FC236}">
                <a16:creationId xmlns:a16="http://schemas.microsoft.com/office/drawing/2014/main" id="{170619A4-278C-491D-A516-D80F161DA1C0}"/>
              </a:ext>
            </a:extLst>
          </p:cNvPr>
          <p:cNvSpPr>
            <a:spLocks noGrp="1"/>
          </p:cNvSpPr>
          <p:nvPr>
            <p:ph idx="1"/>
          </p:nvPr>
        </p:nvSpPr>
        <p:spPr>
          <a:xfrm>
            <a:off x="838200" y="1228725"/>
            <a:ext cx="10515600" cy="4948238"/>
          </a:xfrm>
        </p:spPr>
        <p:txBody>
          <a:bodyPr>
            <a:normAutofit/>
          </a:bodyPr>
          <a:lstStyle/>
          <a:p>
            <a:pPr marL="0" indent="0">
              <a:buNone/>
            </a:pPr>
            <a:r>
              <a:rPr lang="en-US" b="1" dirty="0"/>
              <a:t>Business Objective</a:t>
            </a:r>
          </a:p>
          <a:p>
            <a:pPr marL="0" indent="0">
              <a:buNone/>
            </a:pPr>
            <a:r>
              <a:rPr lang="en-US" dirty="0"/>
              <a:t>To enhance transplant data availability and display in EQRS.  Exchange (ideally, by CDR) transplant data with other organizations (e.g., SRTR, UM-KECC, HRSA, UNOS, TAQIL) to better support patients and facilities in achieving a kidney transplant for the patient.</a:t>
            </a:r>
          </a:p>
          <a:p>
            <a:pPr marL="0" indent="0">
              <a:buNone/>
            </a:pPr>
            <a:r>
              <a:rPr lang="en-US" b="1" dirty="0"/>
              <a:t>Business Description </a:t>
            </a:r>
          </a:p>
          <a:p>
            <a:pPr marL="0" indent="0">
              <a:buNone/>
            </a:pPr>
            <a:r>
              <a:rPr lang="en-US" dirty="0"/>
              <a:t>Facilitate data exchange and consumption across the transplant community.</a:t>
            </a:r>
          </a:p>
          <a:p>
            <a:pPr marL="0" indent="0">
              <a:buNone/>
            </a:pPr>
            <a:r>
              <a:rPr lang="en-US" b="1" dirty="0"/>
              <a:t>Benefit Hypotheses</a:t>
            </a:r>
          </a:p>
          <a:p>
            <a:r>
              <a:rPr lang="en-US" dirty="0"/>
              <a:t>All entities trying to move patients towards transplant will have appropriate data to accomplish their tasks</a:t>
            </a:r>
          </a:p>
          <a:p>
            <a:r>
              <a:rPr lang="en-US" dirty="0"/>
              <a:t>Enhance the quality of life for kidney transplant recipients by increasing the number of transplants</a:t>
            </a:r>
          </a:p>
        </p:txBody>
      </p:sp>
    </p:spTree>
    <p:extLst>
      <p:ext uri="{BB962C8B-B14F-4D97-AF65-F5344CB8AC3E}">
        <p14:creationId xmlns:p14="http://schemas.microsoft.com/office/powerpoint/2010/main" val="1997814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67173-41FA-457E-A68C-CB1043090A6C}"/>
              </a:ext>
            </a:extLst>
          </p:cNvPr>
          <p:cNvSpPr>
            <a:spLocks noGrp="1"/>
          </p:cNvSpPr>
          <p:nvPr>
            <p:ph type="title"/>
          </p:nvPr>
        </p:nvSpPr>
        <p:spPr>
          <a:xfrm>
            <a:off x="838200" y="133350"/>
            <a:ext cx="10515600" cy="1114426"/>
          </a:xfrm>
        </p:spPr>
        <p:txBody>
          <a:bodyPr/>
          <a:lstStyle/>
          <a:p>
            <a:r>
              <a:rPr lang="en-US" dirty="0"/>
              <a:t>Hepatitis Vaccination Data</a:t>
            </a:r>
          </a:p>
        </p:txBody>
      </p:sp>
      <p:sp>
        <p:nvSpPr>
          <p:cNvPr id="3" name="Content Placeholder 2">
            <a:extLst>
              <a:ext uri="{FF2B5EF4-FFF2-40B4-BE49-F238E27FC236}">
                <a16:creationId xmlns:a16="http://schemas.microsoft.com/office/drawing/2014/main" id="{D716E383-0079-4A14-8FAC-6B1F549FF729}"/>
              </a:ext>
            </a:extLst>
          </p:cNvPr>
          <p:cNvSpPr>
            <a:spLocks noGrp="1"/>
          </p:cNvSpPr>
          <p:nvPr>
            <p:ph idx="1"/>
          </p:nvPr>
        </p:nvSpPr>
        <p:spPr>
          <a:xfrm>
            <a:off x="838200" y="1247776"/>
            <a:ext cx="10515600" cy="4929187"/>
          </a:xfrm>
        </p:spPr>
        <p:txBody>
          <a:bodyPr>
            <a:normAutofit fontScale="55000" lnSpcReduction="20000"/>
          </a:bodyPr>
          <a:lstStyle/>
          <a:p>
            <a:pPr marL="0" indent="0">
              <a:buNone/>
            </a:pPr>
            <a:r>
              <a:rPr lang="en-US" b="1" dirty="0"/>
              <a:t>Business Objective</a:t>
            </a:r>
          </a:p>
          <a:p>
            <a:pPr marL="0" indent="0">
              <a:buNone/>
            </a:pPr>
            <a:r>
              <a:rPr lang="en-US" dirty="0"/>
              <a:t>Implement a method to obtain Hepatitis B vaccination data for dialysis patients.</a:t>
            </a:r>
          </a:p>
          <a:p>
            <a:pPr marL="0" indent="0">
              <a:buNone/>
            </a:pPr>
            <a:r>
              <a:rPr lang="en-US" b="1" dirty="0"/>
              <a:t>Business Description </a:t>
            </a:r>
          </a:p>
          <a:p>
            <a:pPr marL="0" indent="0">
              <a:buNone/>
            </a:pPr>
            <a:r>
              <a:rPr lang="en-US" dirty="0"/>
              <a:t>There will be vaccinations for COVID-19, flu, hepatitis and other illnesses and the administration should be able to see how many of these patients are getting these vaccinations.</a:t>
            </a:r>
          </a:p>
          <a:p>
            <a:pPr marL="0" indent="0">
              <a:buNone/>
            </a:pPr>
            <a:r>
              <a:rPr lang="en-US" b="1" dirty="0"/>
              <a:t>Benefit Hypotheses</a:t>
            </a:r>
          </a:p>
          <a:p>
            <a:pPr marL="0" indent="0">
              <a:buNone/>
            </a:pPr>
            <a:r>
              <a:rPr lang="en-US" dirty="0"/>
              <a:t>Able to see vaccination data for dialysis patients</a:t>
            </a:r>
          </a:p>
          <a:p>
            <a:pPr marL="0" indent="0">
              <a:buNone/>
            </a:pPr>
            <a:r>
              <a:rPr lang="en-US" b="1" dirty="0"/>
              <a:t>Acceptance Criteria </a:t>
            </a:r>
          </a:p>
          <a:p>
            <a:r>
              <a:rPr lang="en-US" dirty="0"/>
              <a:t>Drop down box with 1 vaccination series and 2 vaccination series</a:t>
            </a:r>
          </a:p>
          <a:p>
            <a:r>
              <a:rPr lang="en-US" dirty="0"/>
              <a:t>Date Vaccine Received</a:t>
            </a:r>
          </a:p>
          <a:p>
            <a:r>
              <a:rPr lang="en-US" dirty="0"/>
              <a:t>Booster Dates</a:t>
            </a:r>
          </a:p>
          <a:p>
            <a:r>
              <a:rPr lang="en-US" dirty="0"/>
              <a:t>Create the ability for users to indicate when the date the vaccine was received and/or the booster dates are not known - N/A</a:t>
            </a:r>
          </a:p>
          <a:p>
            <a:r>
              <a:rPr lang="en-US" dirty="0"/>
              <a:t>Hepatitis B surface antibody (anti-HBs) and date or  N/A	</a:t>
            </a:r>
          </a:p>
          <a:p>
            <a:r>
              <a:rPr lang="en-US" dirty="0"/>
              <a:t>Need an indicator for when the vaccine is NOT received.  If not received, ability for user to indicate why.</a:t>
            </a:r>
          </a:p>
          <a:p>
            <a:r>
              <a:rPr lang="en-US" dirty="0"/>
              <a:t>If an adverse reaction is reported an indicator if it has been reported to the FDA	</a:t>
            </a:r>
          </a:p>
          <a:p>
            <a:r>
              <a:rPr lang="en-US" dirty="0"/>
              <a:t>Remove Hepatitis B from the clinical module and migrate the data to patient	</a:t>
            </a:r>
          </a:p>
          <a:p>
            <a:pPr marL="0" indent="0">
              <a:buNone/>
            </a:pPr>
            <a:r>
              <a:rPr lang="en-US" b="1" dirty="0"/>
              <a:t>Assumptions</a:t>
            </a:r>
          </a:p>
          <a:p>
            <a:r>
              <a:rPr lang="en-US" dirty="0"/>
              <a:t>This can be a top decision for PI 13 if not PI 12. </a:t>
            </a:r>
          </a:p>
          <a:p>
            <a:r>
              <a:rPr lang="en-US" dirty="0"/>
              <a:t>This will be part of the vaccination module</a:t>
            </a:r>
          </a:p>
          <a:p>
            <a:r>
              <a:rPr lang="en-US" dirty="0"/>
              <a:t>Scope includes UI and EDSM</a:t>
            </a:r>
          </a:p>
        </p:txBody>
      </p:sp>
    </p:spTree>
    <p:extLst>
      <p:ext uri="{BB962C8B-B14F-4D97-AF65-F5344CB8AC3E}">
        <p14:creationId xmlns:p14="http://schemas.microsoft.com/office/powerpoint/2010/main" val="4101645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B6DFF-9CE6-41DB-ACE1-1EDE92C623A0}"/>
              </a:ext>
            </a:extLst>
          </p:cNvPr>
          <p:cNvSpPr>
            <a:spLocks noGrp="1"/>
          </p:cNvSpPr>
          <p:nvPr>
            <p:ph type="title"/>
          </p:nvPr>
        </p:nvSpPr>
        <p:spPr>
          <a:xfrm>
            <a:off x="838200" y="114300"/>
            <a:ext cx="10515600" cy="981076"/>
          </a:xfrm>
        </p:spPr>
        <p:txBody>
          <a:bodyPr>
            <a:normAutofit/>
          </a:bodyPr>
          <a:lstStyle/>
          <a:p>
            <a:r>
              <a:rPr lang="en-US" dirty="0"/>
              <a:t>Patient Registry - Data Identifiers</a:t>
            </a:r>
          </a:p>
        </p:txBody>
      </p:sp>
      <p:sp>
        <p:nvSpPr>
          <p:cNvPr id="3" name="Content Placeholder 2">
            <a:extLst>
              <a:ext uri="{FF2B5EF4-FFF2-40B4-BE49-F238E27FC236}">
                <a16:creationId xmlns:a16="http://schemas.microsoft.com/office/drawing/2014/main" id="{5D453414-F973-4DE3-A446-A9614F0E8049}"/>
              </a:ext>
            </a:extLst>
          </p:cNvPr>
          <p:cNvSpPr>
            <a:spLocks noGrp="1"/>
          </p:cNvSpPr>
          <p:nvPr>
            <p:ph idx="1"/>
          </p:nvPr>
        </p:nvSpPr>
        <p:spPr>
          <a:xfrm>
            <a:off x="838200" y="1247776"/>
            <a:ext cx="10515600" cy="5081587"/>
          </a:xfrm>
        </p:spPr>
        <p:txBody>
          <a:bodyPr/>
          <a:lstStyle/>
          <a:p>
            <a:pPr marL="0" indent="0">
              <a:buNone/>
            </a:pPr>
            <a:r>
              <a:rPr lang="en-US" b="1" dirty="0"/>
              <a:t>Business Objective</a:t>
            </a:r>
          </a:p>
          <a:p>
            <a:pPr marL="0" indent="0">
              <a:buNone/>
            </a:pPr>
            <a:r>
              <a:rPr lang="en-US" dirty="0"/>
              <a:t>To Define and align patient attributes (what the data is) and which of those attributes we need for our definition of a patient and identify the source of truth for those attributes.</a:t>
            </a:r>
          </a:p>
        </p:txBody>
      </p:sp>
    </p:spTree>
    <p:extLst>
      <p:ext uri="{BB962C8B-B14F-4D97-AF65-F5344CB8AC3E}">
        <p14:creationId xmlns:p14="http://schemas.microsoft.com/office/powerpoint/2010/main" val="1385689339"/>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TM02892315[[fn=Wisp]]</Template>
  <TotalTime>21</TotalTime>
  <Words>1419</Words>
  <Application>Microsoft Office PowerPoint</Application>
  <PresentationFormat>Widescreen</PresentationFormat>
  <Paragraphs>126</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-apple-system</vt:lpstr>
      <vt:lpstr>Arial</vt:lpstr>
      <vt:lpstr>Century Gothic</vt:lpstr>
      <vt:lpstr>Wingdings 3</vt:lpstr>
      <vt:lpstr>Wisp</vt:lpstr>
      <vt:lpstr>EQRS Program Working Group Meeting</vt:lpstr>
      <vt:lpstr>2744 Reports </vt:lpstr>
      <vt:lpstr>Admission in Support of a Transplant</vt:lpstr>
      <vt:lpstr>Enable ESRD Network Patient Editors to correct erroneous form data</vt:lpstr>
      <vt:lpstr>Enabler: Implement clinical warnings/error range thresholds and validations</vt:lpstr>
      <vt:lpstr>EQRS HARP Role</vt:lpstr>
      <vt:lpstr>Exploration enabler: Transplant</vt:lpstr>
      <vt:lpstr>Hepatitis Vaccination Data</vt:lpstr>
      <vt:lpstr>Patient Registry - Data Identifiers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EQRS Program Working Group Meeting</dc:title>
  <dc:creator>Malik Arsalan</dc:creator>
  <cp:lastModifiedBy>Arnie Espartero</cp:lastModifiedBy>
  <cp:revision>2</cp:revision>
  <dcterms:created xsi:type="dcterms:W3CDTF">2021-09-20T20:03:15Z</dcterms:created>
  <dcterms:modified xsi:type="dcterms:W3CDTF">2021-09-22T12:28:29Z</dcterms:modified>
</cp:coreProperties>
</file>