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 id="2147483793" r:id="rId6"/>
  </p:sldMasterIdLst>
  <p:notesMasterIdLst>
    <p:notesMasterId r:id="rId63"/>
  </p:notesMasterIdLst>
  <p:handoutMasterIdLst>
    <p:handoutMasterId r:id="rId64"/>
  </p:handoutMasterIdLst>
  <p:sldIdLst>
    <p:sldId id="356" r:id="rId7"/>
    <p:sldId id="334" r:id="rId8"/>
    <p:sldId id="463" r:id="rId9"/>
    <p:sldId id="446" r:id="rId10"/>
    <p:sldId id="464" r:id="rId11"/>
    <p:sldId id="465" r:id="rId12"/>
    <p:sldId id="431" r:id="rId13"/>
    <p:sldId id="466" r:id="rId14"/>
    <p:sldId id="467" r:id="rId15"/>
    <p:sldId id="419" r:id="rId16"/>
    <p:sldId id="476" r:id="rId17"/>
    <p:sldId id="433" r:id="rId18"/>
    <p:sldId id="470" r:id="rId19"/>
    <p:sldId id="475" r:id="rId20"/>
    <p:sldId id="449" r:id="rId21"/>
    <p:sldId id="384" r:id="rId22"/>
    <p:sldId id="457" r:id="rId23"/>
    <p:sldId id="462" r:id="rId24"/>
    <p:sldId id="410" r:id="rId25"/>
    <p:sldId id="458" r:id="rId26"/>
    <p:sldId id="459" r:id="rId27"/>
    <p:sldId id="461" r:id="rId28"/>
    <p:sldId id="460" r:id="rId29"/>
    <p:sldId id="450" r:id="rId30"/>
    <p:sldId id="451" r:id="rId31"/>
    <p:sldId id="430" r:id="rId32"/>
    <p:sldId id="445" r:id="rId33"/>
    <p:sldId id="447" r:id="rId34"/>
    <p:sldId id="452" r:id="rId35"/>
    <p:sldId id="473" r:id="rId36"/>
    <p:sldId id="477" r:id="rId37"/>
    <p:sldId id="478" r:id="rId38"/>
    <p:sldId id="479" r:id="rId39"/>
    <p:sldId id="481" r:id="rId40"/>
    <p:sldId id="480" r:id="rId41"/>
    <p:sldId id="482" r:id="rId42"/>
    <p:sldId id="484" r:id="rId43"/>
    <p:sldId id="483" r:id="rId44"/>
    <p:sldId id="440" r:id="rId45"/>
    <p:sldId id="468" r:id="rId46"/>
    <p:sldId id="453" r:id="rId47"/>
    <p:sldId id="435" r:id="rId48"/>
    <p:sldId id="469" r:id="rId49"/>
    <p:sldId id="471" r:id="rId50"/>
    <p:sldId id="455" r:id="rId51"/>
    <p:sldId id="454" r:id="rId52"/>
    <p:sldId id="424" r:id="rId53"/>
    <p:sldId id="426" r:id="rId54"/>
    <p:sldId id="427" r:id="rId55"/>
    <p:sldId id="444" r:id="rId56"/>
    <p:sldId id="448" r:id="rId57"/>
    <p:sldId id="360" r:id="rId58"/>
    <p:sldId id="370" r:id="rId59"/>
    <p:sldId id="383" r:id="rId60"/>
    <p:sldId id="428" r:id="rId61"/>
    <p:sldId id="472" r:id="rId62"/>
  </p:sldIdLst>
  <p:sldSz cx="12161838" cy="6858000"/>
  <p:notesSz cx="6950075" cy="9236075"/>
  <p:defaultText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31">
          <p15:clr>
            <a:srgbClr val="A4A3A4"/>
          </p15:clr>
        </p15:guide>
      </p15:sldGuideLst>
    </p:ext>
    <p:ext uri="{2D200454-40CA-4A62-9FC3-DE9A4176ACB9}">
      <p15:notesGuideLst xmlns:p15="http://schemas.microsoft.com/office/powerpoint/2012/main">
        <p15:guide id="1" orient="horz" pos="2909">
          <p15:clr>
            <a:srgbClr val="A4A3A4"/>
          </p15:clr>
        </p15:guide>
        <p15:guide id="2" pos="218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DUBBS" initials="JD" lastIdx="1" clrIdx="0"/>
  <p:cmAuthor id="1" name="Molly Wesley" initials="MW" lastIdx="3" clrIdx="1">
    <p:extLst>
      <p:ext uri="{19B8F6BF-5375-455C-9EA6-DF929625EA0E}">
        <p15:presenceInfo xmlns:p15="http://schemas.microsoft.com/office/powerpoint/2012/main" userId="Molly Wesl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00FF"/>
    <a:srgbClr val="1F4E79"/>
    <a:srgbClr val="FFCC00"/>
    <a:srgbClr val="F29B60"/>
    <a:srgbClr val="D5E1EB"/>
    <a:srgbClr val="C4D4E2"/>
    <a:srgbClr val="BFD3C0"/>
    <a:srgbClr val="DAE7D9"/>
    <a:srgbClr val="CFE0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89698" autoAdjust="0"/>
  </p:normalViewPr>
  <p:slideViewPr>
    <p:cSldViewPr>
      <p:cViewPr varScale="1">
        <p:scale>
          <a:sx n="75" d="100"/>
          <a:sy n="75" d="100"/>
        </p:scale>
        <p:origin x="1037" y="53"/>
      </p:cViewPr>
      <p:guideLst>
        <p:guide orient="horz" pos="2160"/>
        <p:guide pos="3840"/>
        <p:guide pos="3831"/>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3" d="100"/>
          <a:sy n="83" d="100"/>
        </p:scale>
        <p:origin x="3828" y="96"/>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1.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4599737532809E-2"/>
          <c:y val="6.5585875984252001E-2"/>
          <c:w val="0.72019110892388505"/>
          <c:h val="0.82534645669291395"/>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0DB-4C18-909B-138F9C256DF6}"/>
            </c:ext>
          </c:extLst>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0DB-4C18-909B-138F9C256DF6}"/>
            </c:ext>
          </c:extLst>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0DB-4C18-909B-138F9C256DF6}"/>
            </c:ext>
          </c:extLst>
        </c:ser>
        <c:dLbls>
          <c:showLegendKey val="0"/>
          <c:showVal val="0"/>
          <c:showCatName val="0"/>
          <c:showSerName val="0"/>
          <c:showPercent val="0"/>
          <c:showBubbleSize val="0"/>
        </c:dLbls>
        <c:gapWidth val="150"/>
        <c:axId val="40026112"/>
        <c:axId val="40027648"/>
      </c:barChart>
      <c:catAx>
        <c:axId val="40026112"/>
        <c:scaling>
          <c:orientation val="minMax"/>
        </c:scaling>
        <c:delete val="0"/>
        <c:axPos val="b"/>
        <c:numFmt formatCode="General" sourceLinked="0"/>
        <c:majorTickMark val="out"/>
        <c:minorTickMark val="none"/>
        <c:tickLblPos val="nextTo"/>
        <c:crossAx val="40027648"/>
        <c:crosses val="autoZero"/>
        <c:auto val="1"/>
        <c:lblAlgn val="ctr"/>
        <c:lblOffset val="100"/>
        <c:noMultiLvlLbl val="0"/>
      </c:catAx>
      <c:valAx>
        <c:axId val="40027648"/>
        <c:scaling>
          <c:orientation val="minMax"/>
        </c:scaling>
        <c:delete val="0"/>
        <c:axPos val="l"/>
        <c:majorGridlines/>
        <c:numFmt formatCode="General" sourceLinked="1"/>
        <c:majorTickMark val="out"/>
        <c:minorTickMark val="none"/>
        <c:tickLblPos val="nextTo"/>
        <c:crossAx val="4002611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977C60-C9CE-4B5D-A794-D7BAFF626E00}" type="doc">
      <dgm:prSet loTypeId="urn:microsoft.com/office/officeart/2005/8/layout/hList7#1" loCatId="list" qsTypeId="urn:microsoft.com/office/officeart/2005/8/quickstyle/simple1" qsCatId="simple" csTypeId="urn:microsoft.com/office/officeart/2005/8/colors/accent1_2" csCatId="accent1" phldr="0"/>
      <dgm:spPr/>
    </dgm:pt>
    <dgm:pt modelId="{982A9893-AF29-44BF-9EE1-825C96CCCB84}">
      <dgm:prSet phldrT="[Text]" phldr="1"/>
      <dgm:spPr/>
      <dgm:t>
        <a:bodyPr/>
        <a:lstStyle/>
        <a:p>
          <a:endParaRPr lang="en-US" dirty="0"/>
        </a:p>
      </dgm:t>
    </dgm:pt>
    <dgm:pt modelId="{218B9BB6-ED6A-4AE6-AE96-F46EB8019E39}" type="parTrans" cxnId="{6CD0867F-E7D9-4D6E-8421-3F112030556B}">
      <dgm:prSet/>
      <dgm:spPr/>
      <dgm:t>
        <a:bodyPr/>
        <a:lstStyle/>
        <a:p>
          <a:endParaRPr lang="en-US"/>
        </a:p>
      </dgm:t>
    </dgm:pt>
    <dgm:pt modelId="{743629A4-0FAF-4D8C-AD37-606688062970}" type="sibTrans" cxnId="{6CD0867F-E7D9-4D6E-8421-3F112030556B}">
      <dgm:prSet/>
      <dgm:spPr/>
      <dgm:t>
        <a:bodyPr/>
        <a:lstStyle/>
        <a:p>
          <a:endParaRPr lang="en-US"/>
        </a:p>
      </dgm:t>
    </dgm:pt>
    <dgm:pt modelId="{4100DFDA-6187-4CAB-98EC-F1FCD515AD00}">
      <dgm:prSet phldrT="[Text]" phldr="1"/>
      <dgm:spPr/>
      <dgm:t>
        <a:bodyPr/>
        <a:lstStyle/>
        <a:p>
          <a:endParaRPr lang="en-US" dirty="0"/>
        </a:p>
      </dgm:t>
    </dgm:pt>
    <dgm:pt modelId="{00982176-5CFD-4A9D-B838-1841B248C78E}" type="parTrans" cxnId="{856E57D4-B6CE-4FCF-89EE-DC7E2426A457}">
      <dgm:prSet/>
      <dgm:spPr/>
      <dgm:t>
        <a:bodyPr/>
        <a:lstStyle/>
        <a:p>
          <a:endParaRPr lang="en-US"/>
        </a:p>
      </dgm:t>
    </dgm:pt>
    <dgm:pt modelId="{B1681C19-379C-4EE6-BB21-3F0D567FA05A}" type="sibTrans" cxnId="{856E57D4-B6CE-4FCF-89EE-DC7E2426A457}">
      <dgm:prSet/>
      <dgm:spPr/>
      <dgm:t>
        <a:bodyPr/>
        <a:lstStyle/>
        <a:p>
          <a:endParaRPr lang="en-US"/>
        </a:p>
      </dgm:t>
    </dgm:pt>
    <dgm:pt modelId="{29BCA6C7-AB94-4DDC-9002-88ECCECDD470}">
      <dgm:prSet phldrT="[Text]" phldr="1"/>
      <dgm:spPr/>
      <dgm:t>
        <a:bodyPr/>
        <a:lstStyle/>
        <a:p>
          <a:endParaRPr lang="en-US" dirty="0"/>
        </a:p>
      </dgm:t>
    </dgm:pt>
    <dgm:pt modelId="{708B6C34-6D74-4F56-A826-5CCC00AB734A}" type="parTrans" cxnId="{C2FB1B0A-9CF0-4C48-835C-E396B13158A6}">
      <dgm:prSet/>
      <dgm:spPr/>
      <dgm:t>
        <a:bodyPr/>
        <a:lstStyle/>
        <a:p>
          <a:endParaRPr lang="en-US"/>
        </a:p>
      </dgm:t>
    </dgm:pt>
    <dgm:pt modelId="{95208092-1108-42CA-8183-CAE2CBA67A17}" type="sibTrans" cxnId="{C2FB1B0A-9CF0-4C48-835C-E396B13158A6}">
      <dgm:prSet/>
      <dgm:spPr/>
      <dgm:t>
        <a:bodyPr/>
        <a:lstStyle/>
        <a:p>
          <a:endParaRPr lang="en-US"/>
        </a:p>
      </dgm:t>
    </dgm:pt>
    <dgm:pt modelId="{5259A90A-D943-4F44-B744-430CF8FFFA8D}" type="pres">
      <dgm:prSet presAssocID="{16977C60-C9CE-4B5D-A794-D7BAFF626E00}" presName="Name0" presStyleCnt="0">
        <dgm:presLayoutVars>
          <dgm:dir/>
          <dgm:resizeHandles val="exact"/>
        </dgm:presLayoutVars>
      </dgm:prSet>
      <dgm:spPr/>
    </dgm:pt>
    <dgm:pt modelId="{54CDFF4C-81B0-41BB-9998-7B4B129B3E28}" type="pres">
      <dgm:prSet presAssocID="{16977C60-C9CE-4B5D-A794-D7BAFF626E00}" presName="fgShape" presStyleLbl="fgShp" presStyleIdx="0" presStyleCnt="1"/>
      <dgm:spPr/>
    </dgm:pt>
    <dgm:pt modelId="{CE3A265A-0DB6-49CD-8425-46DFF56BDCDD}" type="pres">
      <dgm:prSet presAssocID="{16977C60-C9CE-4B5D-A794-D7BAFF626E00}" presName="linComp" presStyleCnt="0"/>
      <dgm:spPr/>
    </dgm:pt>
    <dgm:pt modelId="{D8C8F432-9D2A-423F-A480-E04ABC1348EA}" type="pres">
      <dgm:prSet presAssocID="{982A9893-AF29-44BF-9EE1-825C96CCCB84}" presName="compNode" presStyleCnt="0"/>
      <dgm:spPr/>
    </dgm:pt>
    <dgm:pt modelId="{14380E18-9A73-4693-AA09-9A5B938DE7BE}" type="pres">
      <dgm:prSet presAssocID="{982A9893-AF29-44BF-9EE1-825C96CCCB84}" presName="bkgdShape" presStyleLbl="node1" presStyleIdx="0" presStyleCnt="3"/>
      <dgm:spPr/>
    </dgm:pt>
    <dgm:pt modelId="{52792FB9-D706-44E9-8794-BA0A0D87EE97}" type="pres">
      <dgm:prSet presAssocID="{982A9893-AF29-44BF-9EE1-825C96CCCB84}" presName="nodeTx" presStyleLbl="node1" presStyleIdx="0" presStyleCnt="3">
        <dgm:presLayoutVars>
          <dgm:bulletEnabled val="1"/>
        </dgm:presLayoutVars>
      </dgm:prSet>
      <dgm:spPr/>
    </dgm:pt>
    <dgm:pt modelId="{7ED8C7D9-E7AA-49D5-B7CA-202B5E8212D9}" type="pres">
      <dgm:prSet presAssocID="{982A9893-AF29-44BF-9EE1-825C96CCCB84}" presName="invisiNode" presStyleLbl="node1" presStyleIdx="0" presStyleCnt="3"/>
      <dgm:spPr/>
    </dgm:pt>
    <dgm:pt modelId="{878BC7C1-2F4C-46EE-9F04-B02E8B8A9171}" type="pres">
      <dgm:prSet presAssocID="{982A9893-AF29-44BF-9EE1-825C96CCCB84}" presName="imagNode" presStyleLbl="fgImgPlace1" presStyleIdx="0" presStyleCnt="3"/>
      <dgm:spPr/>
    </dgm:pt>
    <dgm:pt modelId="{710D4F04-8E65-41C1-AE1A-EC820565D65D}" type="pres">
      <dgm:prSet presAssocID="{743629A4-0FAF-4D8C-AD37-606688062970}" presName="sibTrans" presStyleLbl="sibTrans2D1" presStyleIdx="0" presStyleCnt="0"/>
      <dgm:spPr/>
    </dgm:pt>
    <dgm:pt modelId="{5B0D38DC-7CF7-4C7E-91E7-940A04B4AF00}" type="pres">
      <dgm:prSet presAssocID="{4100DFDA-6187-4CAB-98EC-F1FCD515AD00}" presName="compNode" presStyleCnt="0"/>
      <dgm:spPr/>
    </dgm:pt>
    <dgm:pt modelId="{8DA777F8-8704-4AAB-9FA5-0F95BB444C08}" type="pres">
      <dgm:prSet presAssocID="{4100DFDA-6187-4CAB-98EC-F1FCD515AD00}" presName="bkgdShape" presStyleLbl="node1" presStyleIdx="1" presStyleCnt="3"/>
      <dgm:spPr/>
    </dgm:pt>
    <dgm:pt modelId="{AEC3DBBF-E3B5-48F9-B68F-834054216858}" type="pres">
      <dgm:prSet presAssocID="{4100DFDA-6187-4CAB-98EC-F1FCD515AD00}" presName="nodeTx" presStyleLbl="node1" presStyleIdx="1" presStyleCnt="3">
        <dgm:presLayoutVars>
          <dgm:bulletEnabled val="1"/>
        </dgm:presLayoutVars>
      </dgm:prSet>
      <dgm:spPr/>
    </dgm:pt>
    <dgm:pt modelId="{0CDE0D8A-336E-4555-9A78-8010E6148BF3}" type="pres">
      <dgm:prSet presAssocID="{4100DFDA-6187-4CAB-98EC-F1FCD515AD00}" presName="invisiNode" presStyleLbl="node1" presStyleIdx="1" presStyleCnt="3"/>
      <dgm:spPr/>
    </dgm:pt>
    <dgm:pt modelId="{CBF537D4-A545-4B6C-939F-63E432C9F5A6}" type="pres">
      <dgm:prSet presAssocID="{4100DFDA-6187-4CAB-98EC-F1FCD515AD00}" presName="imagNode" presStyleLbl="fgImgPlace1" presStyleIdx="1" presStyleCnt="3"/>
      <dgm:spPr/>
    </dgm:pt>
    <dgm:pt modelId="{AB92182A-DE47-4F5D-AAE9-9241E3443498}" type="pres">
      <dgm:prSet presAssocID="{B1681C19-379C-4EE6-BB21-3F0D567FA05A}" presName="sibTrans" presStyleLbl="sibTrans2D1" presStyleIdx="0" presStyleCnt="0"/>
      <dgm:spPr/>
    </dgm:pt>
    <dgm:pt modelId="{4570698D-C253-448B-B958-9248DE8E585F}" type="pres">
      <dgm:prSet presAssocID="{29BCA6C7-AB94-4DDC-9002-88ECCECDD470}" presName="compNode" presStyleCnt="0"/>
      <dgm:spPr/>
    </dgm:pt>
    <dgm:pt modelId="{DC57AA67-BB0C-436A-8311-CCADCB517509}" type="pres">
      <dgm:prSet presAssocID="{29BCA6C7-AB94-4DDC-9002-88ECCECDD470}" presName="bkgdShape" presStyleLbl="node1" presStyleIdx="2" presStyleCnt="3"/>
      <dgm:spPr/>
    </dgm:pt>
    <dgm:pt modelId="{A7079005-9C7D-4CC2-AF0F-671C3A00B010}" type="pres">
      <dgm:prSet presAssocID="{29BCA6C7-AB94-4DDC-9002-88ECCECDD470}" presName="nodeTx" presStyleLbl="node1" presStyleIdx="2" presStyleCnt="3">
        <dgm:presLayoutVars>
          <dgm:bulletEnabled val="1"/>
        </dgm:presLayoutVars>
      </dgm:prSet>
      <dgm:spPr/>
    </dgm:pt>
    <dgm:pt modelId="{B649FBB1-0B4B-4609-871C-FED7BF315C9F}" type="pres">
      <dgm:prSet presAssocID="{29BCA6C7-AB94-4DDC-9002-88ECCECDD470}" presName="invisiNode" presStyleLbl="node1" presStyleIdx="2" presStyleCnt="3"/>
      <dgm:spPr/>
    </dgm:pt>
    <dgm:pt modelId="{50205122-CAA7-4B2D-9630-970F04BD2C9B}" type="pres">
      <dgm:prSet presAssocID="{29BCA6C7-AB94-4DDC-9002-88ECCECDD470}" presName="imagNode" presStyleLbl="fgImgPlace1" presStyleIdx="2" presStyleCnt="3"/>
      <dgm:spPr/>
    </dgm:pt>
  </dgm:ptLst>
  <dgm:cxnLst>
    <dgm:cxn modelId="{C2FB1B0A-9CF0-4C48-835C-E396B13158A6}" srcId="{16977C60-C9CE-4B5D-A794-D7BAFF626E00}" destId="{29BCA6C7-AB94-4DDC-9002-88ECCECDD470}" srcOrd="2" destOrd="0" parTransId="{708B6C34-6D74-4F56-A826-5CCC00AB734A}" sibTransId="{95208092-1108-42CA-8183-CAE2CBA67A17}"/>
    <dgm:cxn modelId="{9288753C-3D08-445A-AF7B-ED4044235CB8}" type="presOf" srcId="{982A9893-AF29-44BF-9EE1-825C96CCCB84}" destId="{52792FB9-D706-44E9-8794-BA0A0D87EE97}" srcOrd="1" destOrd="0" presId="urn:microsoft.com/office/officeart/2005/8/layout/hList7#1"/>
    <dgm:cxn modelId="{A793A950-083B-4AD0-BC98-A72CCEEB4CC5}" type="presOf" srcId="{16977C60-C9CE-4B5D-A794-D7BAFF626E00}" destId="{5259A90A-D943-4F44-B744-430CF8FFFA8D}" srcOrd="0" destOrd="0" presId="urn:microsoft.com/office/officeart/2005/8/layout/hList7#1"/>
    <dgm:cxn modelId="{F7709C7D-50AE-4246-BEFC-786037C91834}" type="presOf" srcId="{982A9893-AF29-44BF-9EE1-825C96CCCB84}" destId="{14380E18-9A73-4693-AA09-9A5B938DE7BE}" srcOrd="0" destOrd="0" presId="urn:microsoft.com/office/officeart/2005/8/layout/hList7#1"/>
    <dgm:cxn modelId="{6CD0867F-E7D9-4D6E-8421-3F112030556B}" srcId="{16977C60-C9CE-4B5D-A794-D7BAFF626E00}" destId="{982A9893-AF29-44BF-9EE1-825C96CCCB84}" srcOrd="0" destOrd="0" parTransId="{218B9BB6-ED6A-4AE6-AE96-F46EB8019E39}" sibTransId="{743629A4-0FAF-4D8C-AD37-606688062970}"/>
    <dgm:cxn modelId="{E9F9FB97-7037-4161-8813-1FC137B21FDC}" type="presOf" srcId="{4100DFDA-6187-4CAB-98EC-F1FCD515AD00}" destId="{AEC3DBBF-E3B5-48F9-B68F-834054216858}" srcOrd="1" destOrd="0" presId="urn:microsoft.com/office/officeart/2005/8/layout/hList7#1"/>
    <dgm:cxn modelId="{635D40B2-C7E7-4920-8364-AC5B33027F82}" type="presOf" srcId="{29BCA6C7-AB94-4DDC-9002-88ECCECDD470}" destId="{A7079005-9C7D-4CC2-AF0F-671C3A00B010}" srcOrd="1" destOrd="0" presId="urn:microsoft.com/office/officeart/2005/8/layout/hList7#1"/>
    <dgm:cxn modelId="{F6B390B2-3AAE-40FF-AB99-FD72784E974B}" type="presOf" srcId="{4100DFDA-6187-4CAB-98EC-F1FCD515AD00}" destId="{8DA777F8-8704-4AAB-9FA5-0F95BB444C08}" srcOrd="0" destOrd="0" presId="urn:microsoft.com/office/officeart/2005/8/layout/hList7#1"/>
    <dgm:cxn modelId="{8EFF1ECD-88F3-4280-88EF-F75F6C8E90E5}" type="presOf" srcId="{743629A4-0FAF-4D8C-AD37-606688062970}" destId="{710D4F04-8E65-41C1-AE1A-EC820565D65D}" srcOrd="0" destOrd="0" presId="urn:microsoft.com/office/officeart/2005/8/layout/hList7#1"/>
    <dgm:cxn modelId="{856E57D4-B6CE-4FCF-89EE-DC7E2426A457}" srcId="{16977C60-C9CE-4B5D-A794-D7BAFF626E00}" destId="{4100DFDA-6187-4CAB-98EC-F1FCD515AD00}" srcOrd="1" destOrd="0" parTransId="{00982176-5CFD-4A9D-B838-1841B248C78E}" sibTransId="{B1681C19-379C-4EE6-BB21-3F0D567FA05A}"/>
    <dgm:cxn modelId="{28C04DDB-23BE-4936-8821-617CC5AB4A1E}" type="presOf" srcId="{29BCA6C7-AB94-4DDC-9002-88ECCECDD470}" destId="{DC57AA67-BB0C-436A-8311-CCADCB517509}" srcOrd="0" destOrd="0" presId="urn:microsoft.com/office/officeart/2005/8/layout/hList7#1"/>
    <dgm:cxn modelId="{726BEDE8-8110-4C67-A2B6-87D9DEA8525A}" type="presOf" srcId="{B1681C19-379C-4EE6-BB21-3F0D567FA05A}" destId="{AB92182A-DE47-4F5D-AAE9-9241E3443498}" srcOrd="0" destOrd="0" presId="urn:microsoft.com/office/officeart/2005/8/layout/hList7#1"/>
    <dgm:cxn modelId="{CFED0A68-738C-482D-A252-3D553210EDA1}" type="presParOf" srcId="{5259A90A-D943-4F44-B744-430CF8FFFA8D}" destId="{54CDFF4C-81B0-41BB-9998-7B4B129B3E28}" srcOrd="0" destOrd="0" presId="urn:microsoft.com/office/officeart/2005/8/layout/hList7#1"/>
    <dgm:cxn modelId="{473D0565-F148-499F-9035-54355C7F7BB7}" type="presParOf" srcId="{5259A90A-D943-4F44-B744-430CF8FFFA8D}" destId="{CE3A265A-0DB6-49CD-8425-46DFF56BDCDD}" srcOrd="1" destOrd="0" presId="urn:microsoft.com/office/officeart/2005/8/layout/hList7#1"/>
    <dgm:cxn modelId="{42C54B84-2ADE-4567-8CE9-58E55109BE43}" type="presParOf" srcId="{CE3A265A-0DB6-49CD-8425-46DFF56BDCDD}" destId="{D8C8F432-9D2A-423F-A480-E04ABC1348EA}" srcOrd="0" destOrd="0" presId="urn:microsoft.com/office/officeart/2005/8/layout/hList7#1"/>
    <dgm:cxn modelId="{F8CA568E-130D-4344-AE0D-61A2CB7B3B06}" type="presParOf" srcId="{D8C8F432-9D2A-423F-A480-E04ABC1348EA}" destId="{14380E18-9A73-4693-AA09-9A5B938DE7BE}" srcOrd="0" destOrd="0" presId="urn:microsoft.com/office/officeart/2005/8/layout/hList7#1"/>
    <dgm:cxn modelId="{B5C0FBAA-1ED8-481C-AF4C-5B5FD8FA1E31}" type="presParOf" srcId="{D8C8F432-9D2A-423F-A480-E04ABC1348EA}" destId="{52792FB9-D706-44E9-8794-BA0A0D87EE97}" srcOrd="1" destOrd="0" presId="urn:microsoft.com/office/officeart/2005/8/layout/hList7#1"/>
    <dgm:cxn modelId="{3B0D26EF-7D10-45B2-BA2B-1F378958B640}" type="presParOf" srcId="{D8C8F432-9D2A-423F-A480-E04ABC1348EA}" destId="{7ED8C7D9-E7AA-49D5-B7CA-202B5E8212D9}" srcOrd="2" destOrd="0" presId="urn:microsoft.com/office/officeart/2005/8/layout/hList7#1"/>
    <dgm:cxn modelId="{4C3C346D-88CA-49C5-8A04-106A9EA2209F}" type="presParOf" srcId="{D8C8F432-9D2A-423F-A480-E04ABC1348EA}" destId="{878BC7C1-2F4C-46EE-9F04-B02E8B8A9171}" srcOrd="3" destOrd="0" presId="urn:microsoft.com/office/officeart/2005/8/layout/hList7#1"/>
    <dgm:cxn modelId="{067A1374-2F5A-4828-8177-773FA89F5198}" type="presParOf" srcId="{CE3A265A-0DB6-49CD-8425-46DFF56BDCDD}" destId="{710D4F04-8E65-41C1-AE1A-EC820565D65D}" srcOrd="1" destOrd="0" presId="urn:microsoft.com/office/officeart/2005/8/layout/hList7#1"/>
    <dgm:cxn modelId="{4FEC4C27-5E07-445A-A892-FF4D9F512B80}" type="presParOf" srcId="{CE3A265A-0DB6-49CD-8425-46DFF56BDCDD}" destId="{5B0D38DC-7CF7-4C7E-91E7-940A04B4AF00}" srcOrd="2" destOrd="0" presId="urn:microsoft.com/office/officeart/2005/8/layout/hList7#1"/>
    <dgm:cxn modelId="{4AE84500-560E-49FE-87B3-171E779AC99D}" type="presParOf" srcId="{5B0D38DC-7CF7-4C7E-91E7-940A04B4AF00}" destId="{8DA777F8-8704-4AAB-9FA5-0F95BB444C08}" srcOrd="0" destOrd="0" presId="urn:microsoft.com/office/officeart/2005/8/layout/hList7#1"/>
    <dgm:cxn modelId="{497006E1-3991-445E-9CD6-B49E2B22A993}" type="presParOf" srcId="{5B0D38DC-7CF7-4C7E-91E7-940A04B4AF00}" destId="{AEC3DBBF-E3B5-48F9-B68F-834054216858}" srcOrd="1" destOrd="0" presId="urn:microsoft.com/office/officeart/2005/8/layout/hList7#1"/>
    <dgm:cxn modelId="{C15E31A1-9D63-404E-AC53-F6D925DCC85B}" type="presParOf" srcId="{5B0D38DC-7CF7-4C7E-91E7-940A04B4AF00}" destId="{0CDE0D8A-336E-4555-9A78-8010E6148BF3}" srcOrd="2" destOrd="0" presId="urn:microsoft.com/office/officeart/2005/8/layout/hList7#1"/>
    <dgm:cxn modelId="{D41F3200-D482-4A95-A5B0-0DDE93A854F9}" type="presParOf" srcId="{5B0D38DC-7CF7-4C7E-91E7-940A04B4AF00}" destId="{CBF537D4-A545-4B6C-939F-63E432C9F5A6}" srcOrd="3" destOrd="0" presId="urn:microsoft.com/office/officeart/2005/8/layout/hList7#1"/>
    <dgm:cxn modelId="{A3D9ACFC-A95A-42E1-8A3E-163FAC7113BE}" type="presParOf" srcId="{CE3A265A-0DB6-49CD-8425-46DFF56BDCDD}" destId="{AB92182A-DE47-4F5D-AAE9-9241E3443498}" srcOrd="3" destOrd="0" presId="urn:microsoft.com/office/officeart/2005/8/layout/hList7#1"/>
    <dgm:cxn modelId="{88158B2E-0474-44D5-A65E-A7AD64790F97}" type="presParOf" srcId="{CE3A265A-0DB6-49CD-8425-46DFF56BDCDD}" destId="{4570698D-C253-448B-B958-9248DE8E585F}" srcOrd="4" destOrd="0" presId="urn:microsoft.com/office/officeart/2005/8/layout/hList7#1"/>
    <dgm:cxn modelId="{09D58A13-716D-4A7C-B0AE-404643EDAB90}" type="presParOf" srcId="{4570698D-C253-448B-B958-9248DE8E585F}" destId="{DC57AA67-BB0C-436A-8311-CCADCB517509}" srcOrd="0" destOrd="0" presId="urn:microsoft.com/office/officeart/2005/8/layout/hList7#1"/>
    <dgm:cxn modelId="{5565003C-B12F-4B69-AA97-9427359E4434}" type="presParOf" srcId="{4570698D-C253-448B-B958-9248DE8E585F}" destId="{A7079005-9C7D-4CC2-AF0F-671C3A00B010}" srcOrd="1" destOrd="0" presId="urn:microsoft.com/office/officeart/2005/8/layout/hList7#1"/>
    <dgm:cxn modelId="{B2083369-AB5E-46DB-8B60-CA5236A73C6E}" type="presParOf" srcId="{4570698D-C253-448B-B958-9248DE8E585F}" destId="{B649FBB1-0B4B-4609-871C-FED7BF315C9F}" srcOrd="2" destOrd="0" presId="urn:microsoft.com/office/officeart/2005/8/layout/hList7#1"/>
    <dgm:cxn modelId="{91CD1DD8-2302-4A88-B2D4-11B1BBE1DFB2}" type="presParOf" srcId="{4570698D-C253-448B-B958-9248DE8E585F}" destId="{50205122-CAA7-4B2D-9630-970F04BD2C9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80E18-9A73-4693-AA09-9A5B938DE7BE}">
      <dsp:nvSpPr>
        <dsp:cNvPr id="0" name=""/>
        <dsp:cNvSpPr/>
      </dsp:nvSpPr>
      <dsp:spPr>
        <a:xfrm>
          <a:off x="2298"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2298" y="1718945"/>
        <a:ext cx="3575509" cy="1718945"/>
      </dsp:txXfrm>
    </dsp:sp>
    <dsp:sp modelId="{878BC7C1-2F4C-46EE-9F04-B02E8B8A9171}">
      <dsp:nvSpPr>
        <dsp:cNvPr id="0" name=""/>
        <dsp:cNvSpPr/>
      </dsp:nvSpPr>
      <dsp:spPr>
        <a:xfrm>
          <a:off x="1074541"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A777F8-8704-4AAB-9FA5-0F95BB444C08}">
      <dsp:nvSpPr>
        <dsp:cNvPr id="0" name=""/>
        <dsp:cNvSpPr/>
      </dsp:nvSpPr>
      <dsp:spPr>
        <a:xfrm>
          <a:off x="3685072"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3685072" y="1718945"/>
        <a:ext cx="3575509" cy="1718945"/>
      </dsp:txXfrm>
    </dsp:sp>
    <dsp:sp modelId="{CBF537D4-A545-4B6C-939F-63E432C9F5A6}">
      <dsp:nvSpPr>
        <dsp:cNvPr id="0" name=""/>
        <dsp:cNvSpPr/>
      </dsp:nvSpPr>
      <dsp:spPr>
        <a:xfrm>
          <a:off x="4757316"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57AA67-BB0C-436A-8311-CCADCB517509}">
      <dsp:nvSpPr>
        <dsp:cNvPr id="0" name=""/>
        <dsp:cNvSpPr/>
      </dsp:nvSpPr>
      <dsp:spPr>
        <a:xfrm>
          <a:off x="7367846"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7367846" y="1718945"/>
        <a:ext cx="3575509" cy="1718945"/>
      </dsp:txXfrm>
    </dsp:sp>
    <dsp:sp modelId="{50205122-CAA7-4B2D-9630-970F04BD2C9B}">
      <dsp:nvSpPr>
        <dsp:cNvPr id="0" name=""/>
        <dsp:cNvSpPr/>
      </dsp:nvSpPr>
      <dsp:spPr>
        <a:xfrm>
          <a:off x="8440090"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DFF4C-81B0-41BB-9998-7B4B129B3E28}">
      <dsp:nvSpPr>
        <dsp:cNvPr id="0" name=""/>
        <dsp:cNvSpPr/>
      </dsp:nvSpPr>
      <dsp:spPr>
        <a:xfrm>
          <a:off x="437826" y="3437890"/>
          <a:ext cx="10070001" cy="644604"/>
        </a:xfrm>
        <a:prstGeom prst="leftRightArrow">
          <a:avLst/>
        </a:prstGeom>
        <a:solidFill>
          <a:schemeClr val="accent1">
            <a:tint val="6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7F72E1B-4535-4704-9FDC-83741EE5237D}"/>
              </a:ext>
            </a:extLst>
          </p:cNvPr>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058895-F038-463F-B7FF-3B5E80F560DE}"/>
              </a:ext>
            </a:extLst>
          </p:cNvPr>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B9FF8653-FAF8-4DBC-863C-F520BD141EFC}" type="datetimeFigureOut">
              <a:rPr lang="en-US" smtClean="0"/>
              <a:t>9/8/2023</a:t>
            </a:fld>
            <a:endParaRPr lang="en-US" dirty="0"/>
          </a:p>
        </p:txBody>
      </p:sp>
      <p:sp>
        <p:nvSpPr>
          <p:cNvPr id="4" name="Footer Placeholder 3">
            <a:extLst>
              <a:ext uri="{FF2B5EF4-FFF2-40B4-BE49-F238E27FC236}">
                <a16:creationId xmlns:a16="http://schemas.microsoft.com/office/drawing/2014/main" id="{0EB2BDD9-3067-4A4A-86BC-847C567A3ECA}"/>
              </a:ext>
            </a:extLst>
          </p:cNvPr>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7D6D791-C50B-46DA-998F-C4018853CD83}"/>
              </a:ext>
            </a:extLst>
          </p:cNvPr>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A8CB086F-2B52-4BF7-B906-4D8C2C766248}" type="slidenum">
              <a:rPr lang="en-US" smtClean="0"/>
              <a:t>‹#›</a:t>
            </a:fld>
            <a:endParaRPr lang="en-US" dirty="0"/>
          </a:p>
        </p:txBody>
      </p:sp>
    </p:spTree>
    <p:extLst>
      <p:ext uri="{BB962C8B-B14F-4D97-AF65-F5344CB8AC3E}">
        <p14:creationId xmlns:p14="http://schemas.microsoft.com/office/powerpoint/2010/main" val="2909973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AF88C0F4-4BA9-4D1E-9AC2-D9EE8739D6D8}" type="datetimeFigureOut">
              <a:rPr lang="en-US" smtClean="0"/>
              <a:t>9/8/2023</a:t>
            </a:fld>
            <a:endParaRPr lang="en-US" dirty="0"/>
          </a:p>
        </p:txBody>
      </p:sp>
      <p:sp>
        <p:nvSpPr>
          <p:cNvPr id="4" name="Slide Image Placeholder 3"/>
          <p:cNvSpPr>
            <a:spLocks noGrp="1" noRot="1" noChangeAspect="1"/>
          </p:cNvSpPr>
          <p:nvPr>
            <p:ph type="sldImg" idx="2"/>
          </p:nvPr>
        </p:nvSpPr>
        <p:spPr>
          <a:xfrm>
            <a:off x="403225" y="692150"/>
            <a:ext cx="6143625"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025BB319-024B-4379-922C-FAC9DC6A616E}" type="slidenum">
              <a:rPr lang="en-US" smtClean="0"/>
              <a:t>‹#›</a:t>
            </a:fld>
            <a:endParaRPr lang="en-US" dirty="0"/>
          </a:p>
        </p:txBody>
      </p:sp>
    </p:spTree>
    <p:extLst>
      <p:ext uri="{BB962C8B-B14F-4D97-AF65-F5344CB8AC3E}">
        <p14:creationId xmlns:p14="http://schemas.microsoft.com/office/powerpoint/2010/main" val="1859353949"/>
      </p:ext>
    </p:extLst>
  </p:cSld>
  <p:clrMap bg1="lt1" tx1="dk1" bg2="lt2" tx2="dk2" accent1="accent1" accent2="accent2" accent3="accent3" accent4="accent4" accent5="accent5" accent6="accent6" hlink="hlink" folHlink="folHlink"/>
  <p:notesStyle>
    <a:lvl1pPr marL="0" algn="l" defTabSz="1217249" rtl="0" eaLnBrk="1" latinLnBrk="0" hangingPunct="1">
      <a:defRPr sz="1600" kern="1200">
        <a:solidFill>
          <a:schemeClr val="tx1"/>
        </a:solidFill>
        <a:latin typeface="+mn-lt"/>
        <a:ea typeface="+mn-ea"/>
        <a:cs typeface="+mn-cs"/>
      </a:defRPr>
    </a:lvl1pPr>
    <a:lvl2pPr marL="608625" algn="l" defTabSz="1217249" rtl="0" eaLnBrk="1" latinLnBrk="0" hangingPunct="1">
      <a:defRPr sz="1600" kern="1200">
        <a:solidFill>
          <a:schemeClr val="tx1"/>
        </a:solidFill>
        <a:latin typeface="+mn-lt"/>
        <a:ea typeface="+mn-ea"/>
        <a:cs typeface="+mn-cs"/>
      </a:defRPr>
    </a:lvl2pPr>
    <a:lvl3pPr marL="1217249" algn="l" defTabSz="1217249" rtl="0" eaLnBrk="1" latinLnBrk="0" hangingPunct="1">
      <a:defRPr sz="1600" kern="1200">
        <a:solidFill>
          <a:schemeClr val="tx1"/>
        </a:solidFill>
        <a:latin typeface="+mn-lt"/>
        <a:ea typeface="+mn-ea"/>
        <a:cs typeface="+mn-cs"/>
      </a:defRPr>
    </a:lvl3pPr>
    <a:lvl4pPr marL="1825874" algn="l" defTabSz="1217249" rtl="0" eaLnBrk="1" latinLnBrk="0" hangingPunct="1">
      <a:defRPr sz="1600" kern="1200">
        <a:solidFill>
          <a:schemeClr val="tx1"/>
        </a:solidFill>
        <a:latin typeface="+mn-lt"/>
        <a:ea typeface="+mn-ea"/>
        <a:cs typeface="+mn-cs"/>
      </a:defRPr>
    </a:lvl4pPr>
    <a:lvl5pPr marL="2434499" algn="l" defTabSz="1217249" rtl="0" eaLnBrk="1" latinLnBrk="0" hangingPunct="1">
      <a:defRPr sz="1600" kern="1200">
        <a:solidFill>
          <a:schemeClr val="tx1"/>
        </a:solidFill>
        <a:latin typeface="+mn-lt"/>
        <a:ea typeface="+mn-ea"/>
        <a:cs typeface="+mn-cs"/>
      </a:defRPr>
    </a:lvl5pPr>
    <a:lvl6pPr marL="3043123" algn="l" defTabSz="1217249" rtl="0" eaLnBrk="1" latinLnBrk="0" hangingPunct="1">
      <a:defRPr sz="1600" kern="1200">
        <a:solidFill>
          <a:schemeClr val="tx1"/>
        </a:solidFill>
        <a:latin typeface="+mn-lt"/>
        <a:ea typeface="+mn-ea"/>
        <a:cs typeface="+mn-cs"/>
      </a:defRPr>
    </a:lvl6pPr>
    <a:lvl7pPr marL="3651748" algn="l" defTabSz="1217249" rtl="0" eaLnBrk="1" latinLnBrk="0" hangingPunct="1">
      <a:defRPr sz="1600" kern="1200">
        <a:solidFill>
          <a:schemeClr val="tx1"/>
        </a:solidFill>
        <a:latin typeface="+mn-lt"/>
        <a:ea typeface="+mn-ea"/>
        <a:cs typeface="+mn-cs"/>
      </a:defRPr>
    </a:lvl7pPr>
    <a:lvl8pPr marL="4260372" algn="l" defTabSz="1217249" rtl="0" eaLnBrk="1" latinLnBrk="0" hangingPunct="1">
      <a:defRPr sz="1600" kern="1200">
        <a:solidFill>
          <a:schemeClr val="tx1"/>
        </a:solidFill>
        <a:latin typeface="+mn-lt"/>
        <a:ea typeface="+mn-ea"/>
        <a:cs typeface="+mn-cs"/>
      </a:defRPr>
    </a:lvl8pPr>
    <a:lvl9pPr marL="4868997" algn="l" defTabSz="121724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1</a:t>
            </a:fld>
            <a:endParaRPr lang="en-US" dirty="0"/>
          </a:p>
        </p:txBody>
      </p:sp>
    </p:spTree>
    <p:extLst>
      <p:ext uri="{BB962C8B-B14F-4D97-AF65-F5344CB8AC3E}">
        <p14:creationId xmlns:p14="http://schemas.microsoft.com/office/powerpoint/2010/main" val="15510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44</a:t>
            </a:fld>
            <a:endParaRPr lang="en-US" dirty="0"/>
          </a:p>
        </p:txBody>
      </p:sp>
    </p:spTree>
    <p:extLst>
      <p:ext uri="{BB962C8B-B14F-4D97-AF65-F5344CB8AC3E}">
        <p14:creationId xmlns:p14="http://schemas.microsoft.com/office/powerpoint/2010/main" val="1492326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8138" y="696913"/>
            <a:ext cx="6181725"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51</a:t>
            </a:fld>
            <a:endParaRPr lang="en-US" dirty="0"/>
          </a:p>
        </p:txBody>
      </p:sp>
    </p:spTree>
    <p:extLst>
      <p:ext uri="{BB962C8B-B14F-4D97-AF65-F5344CB8AC3E}">
        <p14:creationId xmlns:p14="http://schemas.microsoft.com/office/powerpoint/2010/main" val="1665893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52</a:t>
            </a:fld>
            <a:endParaRPr lang="en-US" dirty="0"/>
          </a:p>
        </p:txBody>
      </p:sp>
    </p:spTree>
    <p:extLst>
      <p:ext uri="{BB962C8B-B14F-4D97-AF65-F5344CB8AC3E}">
        <p14:creationId xmlns:p14="http://schemas.microsoft.com/office/powerpoint/2010/main" val="1282214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53</a:t>
            </a:fld>
            <a:endParaRPr lang="en-US" dirty="0"/>
          </a:p>
        </p:txBody>
      </p:sp>
    </p:spTree>
    <p:extLst>
      <p:ext uri="{BB962C8B-B14F-4D97-AF65-F5344CB8AC3E}">
        <p14:creationId xmlns:p14="http://schemas.microsoft.com/office/powerpoint/2010/main" val="3621484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692150"/>
            <a:ext cx="6143625"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2</a:t>
            </a:fld>
            <a:endParaRPr lang="en-US" dirty="0"/>
          </a:p>
        </p:txBody>
      </p:sp>
    </p:spTree>
    <p:extLst>
      <p:ext uri="{BB962C8B-B14F-4D97-AF65-F5344CB8AC3E}">
        <p14:creationId xmlns:p14="http://schemas.microsoft.com/office/powerpoint/2010/main" val="332032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6</a:t>
            </a:fld>
            <a:endParaRPr lang="en-US" dirty="0"/>
          </a:p>
        </p:txBody>
      </p:sp>
    </p:spTree>
    <p:extLst>
      <p:ext uri="{BB962C8B-B14F-4D97-AF65-F5344CB8AC3E}">
        <p14:creationId xmlns:p14="http://schemas.microsoft.com/office/powerpoint/2010/main" val="910317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20</a:t>
            </a:fld>
            <a:endParaRPr lang="en-US" dirty="0"/>
          </a:p>
        </p:txBody>
      </p:sp>
    </p:spTree>
    <p:extLst>
      <p:ext uri="{BB962C8B-B14F-4D97-AF65-F5344CB8AC3E}">
        <p14:creationId xmlns:p14="http://schemas.microsoft.com/office/powerpoint/2010/main" val="4046152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21</a:t>
            </a:fld>
            <a:endParaRPr lang="en-US" dirty="0"/>
          </a:p>
        </p:txBody>
      </p:sp>
    </p:spTree>
    <p:extLst>
      <p:ext uri="{BB962C8B-B14F-4D97-AF65-F5344CB8AC3E}">
        <p14:creationId xmlns:p14="http://schemas.microsoft.com/office/powerpoint/2010/main" val="1651875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22</a:t>
            </a:fld>
            <a:endParaRPr lang="en-US" dirty="0"/>
          </a:p>
        </p:txBody>
      </p:sp>
    </p:spTree>
    <p:extLst>
      <p:ext uri="{BB962C8B-B14F-4D97-AF65-F5344CB8AC3E}">
        <p14:creationId xmlns:p14="http://schemas.microsoft.com/office/powerpoint/2010/main" val="249272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23</a:t>
            </a:fld>
            <a:endParaRPr lang="en-US" dirty="0"/>
          </a:p>
        </p:txBody>
      </p:sp>
    </p:spTree>
    <p:extLst>
      <p:ext uri="{BB962C8B-B14F-4D97-AF65-F5344CB8AC3E}">
        <p14:creationId xmlns:p14="http://schemas.microsoft.com/office/powerpoint/2010/main" val="3146640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42</a:t>
            </a:fld>
            <a:endParaRPr lang="en-US" dirty="0"/>
          </a:p>
        </p:txBody>
      </p:sp>
    </p:spTree>
    <p:extLst>
      <p:ext uri="{BB962C8B-B14F-4D97-AF65-F5344CB8AC3E}">
        <p14:creationId xmlns:p14="http://schemas.microsoft.com/office/powerpoint/2010/main" val="3292449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43</a:t>
            </a:fld>
            <a:endParaRPr lang="en-US" dirty="0"/>
          </a:p>
        </p:txBody>
      </p:sp>
    </p:spTree>
    <p:extLst>
      <p:ext uri="{BB962C8B-B14F-4D97-AF65-F5344CB8AC3E}">
        <p14:creationId xmlns:p14="http://schemas.microsoft.com/office/powerpoint/2010/main" val="271473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192"/>
              </a:lnSpc>
              <a:defRPr lang="en-US" sz="399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lang="en-US" smtClean="0">
                <a:solidFill>
                  <a:srgbClr val="FFFFFF">
                    <a:lumMod val="50000"/>
                  </a:srgbClr>
                </a:solidFill>
              </a:rPr>
              <a:pPr/>
              <a:t>‹#›</a:t>
            </a:fld>
            <a:endParaRPr lang="en-US" dirty="0">
              <a:solidFill>
                <a:srgbClr val="FFFFFF">
                  <a:lumMod val="50000"/>
                </a:srgbClr>
              </a:solidFill>
            </a:endParaRPr>
          </a:p>
        </p:txBody>
      </p:sp>
      <p:cxnSp>
        <p:nvCxnSpPr>
          <p:cNvPr id="3" name="Straight Connector 2"/>
          <p:cNvCxnSpPr>
            <a:stCxn id="6" idx="3"/>
            <a:endCxn id="6" idx="3"/>
          </p:cNvCxnSpPr>
          <p:nvPr/>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prstClr val="black"/>
              </a:solidFill>
              <a:latin typeface="Arial" charset="0"/>
            </a:endParaRPr>
          </a:p>
        </p:txBody>
      </p:sp>
      <p:cxnSp>
        <p:nvCxnSpPr>
          <p:cNvPr id="11" name="Straight Connector 10"/>
          <p:cNvCxnSpPr/>
          <p:nvPr/>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srgbClr val="005F9E"/>
              </a:solidFill>
              <a:latin typeface="Arial" charset="0"/>
            </a:endParaRPr>
          </a:p>
        </p:txBody>
      </p:sp>
      <p:sp>
        <p:nvSpPr>
          <p:cNvPr id="13" name="Content Placeholder 2"/>
          <p:cNvSpPr>
            <a:spLocks noGrp="1"/>
          </p:cNvSpPr>
          <p:nvPr>
            <p:ph idx="1"/>
          </p:nvPr>
        </p:nvSpPr>
        <p:spPr>
          <a:xfrm>
            <a:off x="827680" y="1397002"/>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traight Connector 13"/>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prstClr val="black"/>
              </a:solidFill>
              <a:latin typeface="Arial" charset="0"/>
            </a:endParaRPr>
          </a:p>
        </p:txBody>
      </p:sp>
      <p:cxnSp>
        <p:nvCxnSpPr>
          <p:cNvPr id="18" name="Straight Connector 17"/>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9" name="Rectangle 18"/>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srgbClr val="005F9E"/>
              </a:solidFill>
              <a:latin typeface="Arial" charset="0"/>
            </a:endParaRPr>
          </a:p>
        </p:txBody>
      </p:sp>
    </p:spTree>
    <p:extLst>
      <p:ext uri="{BB962C8B-B14F-4D97-AF65-F5344CB8AC3E}">
        <p14:creationId xmlns:p14="http://schemas.microsoft.com/office/powerpoint/2010/main" val="1385326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graphicFrame>
        <p:nvGraphicFramePr>
          <p:cNvPr id="8" name="Content Placeholder 7"/>
          <p:cNvGraphicFramePr>
            <a:graphicFrameLocks/>
          </p:cNvGraphicFramePr>
          <p:nvPr userDrawn="1"/>
        </p:nvGraphicFramePr>
        <p:xfrm>
          <a:off x="608092" y="1828801"/>
          <a:ext cx="10945654" cy="42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182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Content Placeholder 2"/>
          <p:cNvSpPr>
            <a:spLocks noGrp="1"/>
          </p:cNvSpPr>
          <p:nvPr>
            <p:ph idx="1"/>
          </p:nvPr>
        </p:nvSpPr>
        <p:spPr>
          <a:xfrm>
            <a:off x="608092" y="18288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9"/>
          <p:cNvSpPr>
            <a:spLocks noGrp="1"/>
          </p:cNvSpPr>
          <p:nvPr>
            <p:ph type="title"/>
          </p:nvPr>
        </p:nvSpPr>
        <p:spPr>
          <a:xfrm>
            <a:off x="0" y="135468"/>
            <a:ext cx="12161838" cy="694267"/>
          </a:xfrm>
          <a:noFill/>
          <a:ln>
            <a:noFill/>
          </a:ln>
          <a:effectLst/>
        </p:spPr>
        <p:txBody>
          <a:bodyPr/>
          <a:lstStyle>
            <a:lvl1pPr>
              <a:defRPr b="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1483170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graphicFrame>
        <p:nvGraphicFramePr>
          <p:cNvPr id="7" name="Chart 6"/>
          <p:cNvGraphicFramePr/>
          <p:nvPr userDrawn="1"/>
        </p:nvGraphicFramePr>
        <p:xfrm>
          <a:off x="1925624" y="1828800"/>
          <a:ext cx="8107892"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9"/>
          <p:cNvSpPr>
            <a:spLocks noGrp="1"/>
          </p:cNvSpPr>
          <p:nvPr>
            <p:ph type="title"/>
          </p:nvPr>
        </p:nvSpPr>
        <p:spPr>
          <a:xfrm>
            <a:off x="0" y="135468"/>
            <a:ext cx="12161838" cy="694267"/>
          </a:xfrm>
          <a:noFill/>
          <a:ln>
            <a:noFill/>
          </a:ln>
          <a:effectLst/>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627698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8_CMS title1">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dirty="0"/>
          </a:p>
        </p:txBody>
      </p:sp>
      <p:sp>
        <p:nvSpPr>
          <p:cNvPr id="8" name="Text Placeholder 2"/>
          <p:cNvSpPr>
            <a:spLocks noGrp="1"/>
          </p:cNvSpPr>
          <p:nvPr>
            <p:ph type="body" sz="quarter" idx="10" hasCustomPrompt="1"/>
          </p:nvPr>
        </p:nvSpPr>
        <p:spPr>
          <a:xfrm>
            <a:off x="6538119" y="3048000"/>
            <a:ext cx="4914278" cy="914400"/>
          </a:xfrm>
        </p:spPr>
        <p:txBody>
          <a:bodyPr>
            <a:normAutofit/>
          </a:bodyPr>
          <a:lstStyle>
            <a:lvl1pPr marL="0" indent="0" algn="l">
              <a:buNone/>
              <a:defRPr sz="3200" b="1" i="1">
                <a:solidFill>
                  <a:srgbClr val="084A9C"/>
                </a:solidFill>
              </a:defRPr>
            </a:lvl1pPr>
          </a:lstStyle>
          <a:p>
            <a:pPr algn="l"/>
            <a:r>
              <a:rPr lang="en-US" sz="3200" b="1" i="1" dirty="0">
                <a:solidFill>
                  <a:srgbClr val="084A9C"/>
                </a:solidFill>
              </a:rPr>
              <a:t>Subtitle</a:t>
            </a:r>
          </a:p>
          <a:p>
            <a:pPr algn="l"/>
            <a:endParaRPr lang="en-US" sz="3700" b="0" i="1" dirty="0">
              <a:solidFill>
                <a:srgbClr val="084A9C"/>
              </a:solidFill>
            </a:endParaRPr>
          </a:p>
        </p:txBody>
      </p:sp>
      <p:sp>
        <p:nvSpPr>
          <p:cNvPr id="9" name="Text Placeholder 2"/>
          <p:cNvSpPr>
            <a:spLocks noGrp="1"/>
          </p:cNvSpPr>
          <p:nvPr>
            <p:ph type="body" sz="quarter" idx="11" hasCustomPrompt="1"/>
          </p:nvPr>
        </p:nvSpPr>
        <p:spPr>
          <a:xfrm>
            <a:off x="6538119" y="4267200"/>
            <a:ext cx="4914278" cy="838200"/>
          </a:xfrm>
        </p:spPr>
        <p:txBody>
          <a:bodyPr>
            <a:normAutofit/>
          </a:bodyPr>
          <a:lstStyle>
            <a:lvl1pPr marL="0" indent="0" algn="l">
              <a:buNone/>
              <a:defRPr sz="3200" b="1" i="1">
                <a:solidFill>
                  <a:srgbClr val="084A9C"/>
                </a:solidFill>
              </a:defRPr>
            </a:lvl1pPr>
          </a:lstStyle>
          <a:p>
            <a:pPr algn="l"/>
            <a:r>
              <a:rPr lang="en-US" sz="3200" b="0" i="1" dirty="0">
                <a:solidFill>
                  <a:srgbClr val="084A9C"/>
                </a:solidFill>
              </a:rPr>
              <a:t>Presenter/Date</a:t>
            </a:r>
            <a:endParaRPr lang="en-US" sz="3700" b="0" i="1" dirty="0">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dirty="0"/>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t>‹#›</a:t>
            </a:fld>
            <a:endParaRPr lang="en-US" dirty="0"/>
          </a:p>
        </p:txBody>
      </p:sp>
      <p:grpSp>
        <p:nvGrpSpPr>
          <p:cNvPr id="11" name="Group 10"/>
          <p:cNvGrpSpPr/>
          <p:nvPr userDrawn="1"/>
        </p:nvGrpSpPr>
        <p:grpSpPr>
          <a:xfrm>
            <a:off x="-67562" y="1303871"/>
            <a:ext cx="12274446" cy="1269999"/>
            <a:chOff x="-16933" y="1"/>
            <a:chExt cx="9211733" cy="976922"/>
          </a:xfrm>
        </p:grpSpPr>
        <p:sp>
          <p:nvSpPr>
            <p:cNvPr id="16" name="Rectangle 15"/>
            <p:cNvSpPr/>
            <p:nvPr userDrawn="1"/>
          </p:nvSpPr>
          <p:spPr bwMode="auto">
            <a:xfrm>
              <a:off x="0" y="892258"/>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sp>
          <p:nvSpPr>
            <p:cNvPr id="17" name="Rectangle 16"/>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prstGeom prst="rect">
            <a:avLst/>
          </a:prstGeom>
          <a:noFill/>
          <a:ln>
            <a:noFill/>
          </a:ln>
          <a:effectLst/>
        </p:spPr>
        <p:txBody>
          <a:bodyPr/>
          <a:lstStyle/>
          <a:p>
            <a:r>
              <a:rPr lang="en-US" dirty="0"/>
              <a:t>Click to edit Master title style</a:t>
            </a:r>
          </a:p>
        </p:txBody>
      </p:sp>
      <p:pic>
        <p:nvPicPr>
          <p:cNvPr id="3" name="Picture 2">
            <a:extLst>
              <a:ext uri="{FF2B5EF4-FFF2-40B4-BE49-F238E27FC236}">
                <a16:creationId xmlns:a16="http://schemas.microsoft.com/office/drawing/2014/main" id="{DD0C25CC-1C11-4D1E-82EE-F78B8F21FA47}"/>
              </a:ext>
            </a:extLst>
          </p:cNvPr>
          <p:cNvPicPr>
            <a:picLocks noChangeAspect="1"/>
          </p:cNvPicPr>
          <p:nvPr userDrawn="1"/>
        </p:nvPicPr>
        <p:blipFill>
          <a:blip r:embed="rId3">
            <a:extLst>
              <a:ext uri="{28A0092B-C50C-407E-A947-70E740481C1C}">
                <a14:useLocalDpi xmlns:a14="http://schemas.microsoft.com/office/drawing/2010/main" val="0"/>
              </a:ext>
            </a:extLst>
          </a:blip>
          <a:srcRect l="734" r="734"/>
          <a:stretch/>
        </p:blipFill>
        <p:spPr>
          <a:xfrm>
            <a:off x="-60080" y="2675474"/>
            <a:ext cx="6445799" cy="4182526"/>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200"/>
              </a:lnSpc>
              <a:defRPr lang="en-US" sz="400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0" y="1"/>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cxnSp>
        <p:nvCxnSpPr>
          <p:cNvPr id="11" name="Straight Connector 10"/>
          <p:cNvCxnSpPr/>
          <p:nvPr userDrawn="1"/>
        </p:nvCxnSpPr>
        <p:spPr bwMode="auto">
          <a:xfrm>
            <a:off x="1118004"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0"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srgbClr val="005F9E"/>
              </a:solidFill>
              <a:latin typeface="Arial" charset="0"/>
            </a:endParaRPr>
          </a:p>
        </p:txBody>
      </p:sp>
      <p:sp>
        <p:nvSpPr>
          <p:cNvPr id="13" name="Content Placeholder 2"/>
          <p:cNvSpPr>
            <a:spLocks noGrp="1"/>
          </p:cNvSpPr>
          <p:nvPr>
            <p:ph idx="1"/>
          </p:nvPr>
        </p:nvSpPr>
        <p:spPr>
          <a:xfrm>
            <a:off x="827681" y="13970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8568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9173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2961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520" y="2438400"/>
            <a:ext cx="6993057" cy="4435856"/>
          </a:xfrm>
          <a:prstGeom prst="rect">
            <a:avLst/>
          </a:prstGeom>
          <a:noFill/>
          <a:ln w="9525">
            <a:noFill/>
            <a:miter lim="800000"/>
            <a:headEnd/>
            <a:tailEnd/>
          </a:ln>
          <a:effectLst/>
        </p:spPr>
      </p:pic>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 Placeholder 2"/>
          <p:cNvSpPr>
            <a:spLocks noGrp="1"/>
          </p:cNvSpPr>
          <p:nvPr>
            <p:ph type="body" sz="quarter" idx="10" hasCustomPrompt="1"/>
          </p:nvPr>
        </p:nvSpPr>
        <p:spPr>
          <a:xfrm>
            <a:off x="7905195" y="3048000"/>
            <a:ext cx="3952597"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9" name="Text Placeholder 2"/>
          <p:cNvSpPr>
            <a:spLocks noGrp="1"/>
          </p:cNvSpPr>
          <p:nvPr>
            <p:ph type="body" sz="quarter" idx="11" hasCustomPrompt="1"/>
          </p:nvPr>
        </p:nvSpPr>
        <p:spPr>
          <a:xfrm>
            <a:off x="7905195" y="4267200"/>
            <a:ext cx="3952597"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0"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1" name="Group 10"/>
          <p:cNvGrpSpPr/>
          <p:nvPr userDrawn="1"/>
        </p:nvGrpSpPr>
        <p:grpSpPr>
          <a:xfrm>
            <a:off x="-45041" y="1303869"/>
            <a:ext cx="12251925" cy="13207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61254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print"/>
          <a:stretch>
            <a:fillRect/>
          </a:stretch>
        </p:blipFill>
        <p:spPr>
          <a:xfrm>
            <a:off x="101349" y="2550070"/>
            <a:ext cx="11857792" cy="3088732"/>
          </a:xfrm>
          <a:prstGeom prst="rect">
            <a:avLst/>
          </a:prstGeom>
        </p:spPr>
      </p:pic>
      <p:sp>
        <p:nvSpPr>
          <p:cNvPr id="14" name="Text Placeholder 2"/>
          <p:cNvSpPr>
            <a:spLocks noGrp="1"/>
          </p:cNvSpPr>
          <p:nvPr>
            <p:ph type="body" sz="quarter" idx="10" hasCustomPrompt="1"/>
          </p:nvPr>
        </p:nvSpPr>
        <p:spPr>
          <a:xfrm>
            <a:off x="405395" y="2819400"/>
            <a:ext cx="11351049" cy="17526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5" name="Text Placeholder 2"/>
          <p:cNvSpPr>
            <a:spLocks noGrp="1"/>
          </p:cNvSpPr>
          <p:nvPr>
            <p:ph type="body" sz="quarter" idx="11" hasCustomPrompt="1"/>
          </p:nvPr>
        </p:nvSpPr>
        <p:spPr>
          <a:xfrm>
            <a:off x="405395" y="4724400"/>
            <a:ext cx="11351049"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9" name="Slide Number Placeholder 6"/>
          <p:cNvSpPr txBox="1">
            <a:spLocks/>
          </p:cNvSpPr>
          <p:nvPr userDrawn="1"/>
        </p:nvSpPr>
        <p:spPr>
          <a:xfrm>
            <a:off x="8918681" y="6508752"/>
            <a:ext cx="2837762" cy="365125"/>
          </a:xfrm>
          <a:prstGeom prst="rect">
            <a:avLst/>
          </a:prstGeom>
        </p:spPr>
        <p:txBody>
          <a:bodyPr vert="horz" lIns="121725" tIns="60862" rIns="121725" bIns="6086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1600" smtClean="0">
                <a:solidFill>
                  <a:prstClr val="black">
                    <a:tint val="75000"/>
                  </a:prstClr>
                </a:solidFill>
              </a:rPr>
              <a:pPr/>
              <a:t>‹#›</a:t>
            </a:fld>
            <a:endParaRPr lang="en-US" sz="1600" dirty="0">
              <a:solidFill>
                <a:prstClr val="black">
                  <a:tint val="75000"/>
                </a:prstClr>
              </a:solidFill>
            </a:endParaRPr>
          </a:p>
        </p:txBody>
      </p:sp>
      <p:grpSp>
        <p:nvGrpSpPr>
          <p:cNvPr id="11" name="Group 10"/>
          <p:cNvGrpSpPr/>
          <p:nvPr userDrawn="1"/>
        </p:nvGrpSpPr>
        <p:grpSpPr>
          <a:xfrm>
            <a:off x="-22519" y="4"/>
            <a:ext cx="12251925" cy="14731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0" y="135471"/>
            <a:ext cx="12161838" cy="100668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68309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7" name="Text Placeholder 2"/>
          <p:cNvSpPr>
            <a:spLocks noGrp="1"/>
          </p:cNvSpPr>
          <p:nvPr>
            <p:ph type="body" sz="quarter" idx="10" hasCustomPrompt="1"/>
          </p:nvPr>
        </p:nvSpPr>
        <p:spPr>
          <a:xfrm>
            <a:off x="6587662" y="3048000"/>
            <a:ext cx="4357992"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1" name="Text Placeholder 2"/>
          <p:cNvSpPr>
            <a:spLocks noGrp="1"/>
          </p:cNvSpPr>
          <p:nvPr>
            <p:ph type="body" sz="quarter" idx="11" hasCustomPrompt="1"/>
          </p:nvPr>
        </p:nvSpPr>
        <p:spPr>
          <a:xfrm>
            <a:off x="6587662" y="4191000"/>
            <a:ext cx="4357992"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9"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4" name="Group 13"/>
          <p:cNvGrpSpPr/>
          <p:nvPr userDrawn="1"/>
        </p:nvGrpSpPr>
        <p:grpSpPr>
          <a:xfrm>
            <a:off x="-22519" y="1422402"/>
            <a:ext cx="12251925" cy="1337735"/>
            <a:chOff x="-16933" y="1"/>
            <a:chExt cx="9211733" cy="1015999"/>
          </a:xfrm>
        </p:grpSpPr>
        <p:sp>
          <p:nvSpPr>
            <p:cNvPr id="15" name="Rectangle 1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6" name="Rectangle 1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7" name="Title 9"/>
          <p:cNvSpPr>
            <a:spLocks noGrp="1"/>
          </p:cNvSpPr>
          <p:nvPr>
            <p:ph type="title"/>
          </p:nvPr>
        </p:nvSpPr>
        <p:spPr>
          <a:xfrm>
            <a:off x="0" y="1422401"/>
            <a:ext cx="12161838" cy="101825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53308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6667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4" name="Group 13"/>
          <p:cNvGrpSpPr/>
          <p:nvPr userDrawn="1"/>
        </p:nvGrpSpPr>
        <p:grpSpPr>
          <a:xfrm>
            <a:off x="-22519" y="6"/>
            <a:ext cx="12251925"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
        <p:nvSpPr>
          <p:cNvPr id="4"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336945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1661319"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6842127"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002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913384" y="3814733"/>
            <a:ext cx="3414935"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4785519" y="3809708"/>
            <a:ext cx="3276600"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3">
            <a:extLst>
              <a:ext uri="{FF2B5EF4-FFF2-40B4-BE49-F238E27FC236}">
                <a16:creationId xmlns:a16="http://schemas.microsoft.com/office/drawing/2014/main" id="{C745A2E9-ED31-4A6D-BD1E-9069E58D8B2D}"/>
              </a:ext>
            </a:extLst>
          </p:cNvPr>
          <p:cNvSpPr>
            <a:spLocks noGrp="1"/>
          </p:cNvSpPr>
          <p:nvPr>
            <p:ph type="body" sz="quarter" idx="12"/>
          </p:nvPr>
        </p:nvSpPr>
        <p:spPr>
          <a:xfrm>
            <a:off x="8438671" y="3809708"/>
            <a:ext cx="3317772"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7480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9779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4"/>
            <a:ext cx="10945654" cy="4525963"/>
          </a:xfrm>
          <a:prstGeom prst="rect">
            <a:avLst/>
          </a:prstGeom>
        </p:spPr>
        <p:txBody>
          <a:bodyPr vert="horz" lIns="121725" tIns="60862" rIns="121725" bIns="608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121725" tIns="60862" rIns="121725" bIns="60862"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5035697"/>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62" r:id="rId3"/>
    <p:sldLayoutId id="2147483663" r:id="rId4"/>
    <p:sldLayoutId id="2147483664" r:id="rId5"/>
    <p:sldLayoutId id="2147483665" r:id="rId6"/>
    <p:sldLayoutId id="2147483666" r:id="rId7"/>
    <p:sldLayoutId id="2147483672" r:id="rId8"/>
    <p:sldLayoutId id="2147483671" r:id="rId9"/>
    <p:sldLayoutId id="2147483667" r:id="rId10"/>
    <p:sldLayoutId id="2147483668" r:id="rId11"/>
    <p:sldLayoutId id="2147483669" r:id="rId12"/>
    <p:sldLayoutId id="2147483670" r:id="rId13"/>
  </p:sldLayoutIdLst>
  <p:hf hdr="0" dt="0"/>
  <p:txStyles>
    <p:titleStyle>
      <a:lvl1pPr indent="0" algn="ctr" defTabSz="1217249" rtl="0" eaLnBrk="1" latinLnBrk="0" hangingPunct="1">
        <a:spcBef>
          <a:spcPts val="0"/>
        </a:spcBef>
        <a:buNone/>
        <a:defRPr sz="5900" b="1" kern="1200">
          <a:solidFill>
            <a:schemeClr val="tx1"/>
          </a:solidFill>
          <a:latin typeface="+mj-lt"/>
          <a:ea typeface="+mj-ea"/>
          <a:cs typeface="+mj-cs"/>
        </a:defRPr>
      </a:lvl1pPr>
    </p:titleStyle>
    <p:bodyStyle>
      <a:lvl1pPr marL="456468" indent="-456468" algn="l" defTabSz="1217249"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89015" indent="-380390" algn="l" defTabSz="1217249"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1562" indent="-304312" algn="l" defTabSz="1217249"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018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38811"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4743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6060"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4685"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3309"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Lst>
  <p:hf hd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confluence.atlassian.com/jirasoftwareserver/permissions-overview-939938996.html"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confluence.atlassian.com/jirasoftwareserver/configuring-a-board-938845252.html" TargetMode="Externa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qnetconfluence.cms.gov/display/HAKSS/2019/09/20/Checklists+for+Jira%3A+Simplifying+How+You+Track+Tasks" TargetMode="External"/><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4.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3" Type="http://schemas.openxmlformats.org/officeDocument/2006/relationships/hyperlink" Target="https://confluence.atlassian.com/jirasoftwareserver/advanced-searching-939938733.html#Advancedsearching-reference"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s://qnetconfluence.cms.gov/display/HAKSS/JIRA+Dashboards+Basic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hyperlink" Target="https://qnetjira.cms.gov/secure/Dashboard.jspa?selectPageId=24507" TargetMode="Externa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hyperlink" Target="https://qnetconfluence.cms.gov/display/HAKSS/QualityNet+Atlassian+Security+Policy"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hyperlink" Target="https://qnetconfluence.cms.gov/display/HAKSS"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mailto:ServiceCenterSOS@cms.hhs.gov"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hyperlink" Target="https://confluence.atlassian.com/jirasoftwareserver/advanced-searching-939938733.html" TargetMode="External"/><Relationship Id="rId2" Type="http://schemas.openxmlformats.org/officeDocument/2006/relationships/hyperlink" Target="https://confluence.atlassian.com/jirasoftwareserver/advanced-searching-fields-reference-939938743.html" TargetMode="External"/><Relationship Id="rId1" Type="http://schemas.openxmlformats.org/officeDocument/2006/relationships/slideLayout" Target="../slideLayouts/slideLayout14.xml"/><Relationship Id="rId6" Type="http://schemas.openxmlformats.org/officeDocument/2006/relationships/hyperlink" Target="https://confluence.atlassian.com/jirasoftwareserver/advanced-searching-functions-reference-939938746.html" TargetMode="External"/><Relationship Id="rId5" Type="http://schemas.openxmlformats.org/officeDocument/2006/relationships/hyperlink" Target="https://confluence.atlassian.com/jirasoftwareserver/advanced-searching-keywords-reference-939938744.html" TargetMode="External"/><Relationship Id="rId4" Type="http://schemas.openxmlformats.org/officeDocument/2006/relationships/hyperlink" Target="https://confluence.atlassian.com/jirasoftwareserver/advanced-searching-operators-reference-939938745.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71600"/>
            <a:ext cx="12161838" cy="1066800"/>
          </a:xfrm>
        </p:spPr>
        <p:txBody>
          <a:bodyPr/>
          <a:lstStyle/>
          <a:p>
            <a:r>
              <a:rPr lang="en-US" dirty="0"/>
              <a:t>QualityNet Jira Admin Training</a:t>
            </a:r>
          </a:p>
        </p:txBody>
      </p:sp>
      <p:sp>
        <p:nvSpPr>
          <p:cNvPr id="8" name="Text Placeholder 11"/>
          <p:cNvSpPr txBox="1">
            <a:spLocks/>
          </p:cNvSpPr>
          <p:nvPr/>
        </p:nvSpPr>
        <p:spPr>
          <a:xfrm>
            <a:off x="6614319" y="2953985"/>
            <a:ext cx="4785519" cy="1371600"/>
          </a:xfrm>
          <a:prstGeom prst="rect">
            <a:avLst/>
          </a:prstGeom>
        </p:spPr>
        <p:txBody>
          <a:bodyPr vert="horz" lIns="121725" tIns="60862" rIns="121725" bIns="60862"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700" dirty="0">
              <a:latin typeface="+mj-lt"/>
            </a:endParaRPr>
          </a:p>
        </p:txBody>
      </p:sp>
      <p:sp>
        <p:nvSpPr>
          <p:cNvPr id="2" name="Slide Number Placeholder 1">
            <a:extLst>
              <a:ext uri="{FF2B5EF4-FFF2-40B4-BE49-F238E27FC236}">
                <a16:creationId xmlns:a16="http://schemas.microsoft.com/office/drawing/2014/main" id="{9940EFE7-E3B3-467D-AE8B-C795C0B3DF10}"/>
              </a:ext>
            </a:extLst>
          </p:cNvPr>
          <p:cNvSpPr>
            <a:spLocks noGrp="1"/>
          </p:cNvSpPr>
          <p:nvPr>
            <p:ph type="sldNum" sz="quarter" idx="4"/>
          </p:nvPr>
        </p:nvSpPr>
        <p:spPr/>
        <p:txBody>
          <a:bodyPr/>
          <a:lstStyle/>
          <a:p>
            <a:fld id="{7022FF3C-310F-4809-A5BE-BC5BA8AA108D}" type="slidenum">
              <a:rPr lang="en-US" smtClean="0"/>
              <a:t>1</a:t>
            </a:fld>
            <a:endParaRPr lang="en-US" dirty="0"/>
          </a:p>
        </p:txBody>
      </p:sp>
      <p:sp>
        <p:nvSpPr>
          <p:cNvPr id="3" name="TextBox 2">
            <a:extLst>
              <a:ext uri="{FF2B5EF4-FFF2-40B4-BE49-F238E27FC236}">
                <a16:creationId xmlns:a16="http://schemas.microsoft.com/office/drawing/2014/main" id="{CFDB76F4-26D8-4328-809A-F020BC85B690}"/>
              </a:ext>
            </a:extLst>
          </p:cNvPr>
          <p:cNvSpPr txBox="1"/>
          <p:nvPr/>
        </p:nvSpPr>
        <p:spPr>
          <a:xfrm>
            <a:off x="6690519" y="3048000"/>
            <a:ext cx="4191000" cy="830997"/>
          </a:xfrm>
          <a:prstGeom prst="rect">
            <a:avLst/>
          </a:prstGeom>
          <a:noFill/>
        </p:spPr>
        <p:txBody>
          <a:bodyPr wrap="square" rtlCol="0">
            <a:spAutoFit/>
          </a:bodyPr>
          <a:lstStyle/>
          <a:p>
            <a:r>
              <a:rPr lang="en-US" b="1" i="1" dirty="0">
                <a:solidFill>
                  <a:schemeClr val="tx2"/>
                </a:solidFill>
                <a:latin typeface="+mj-lt"/>
              </a:rPr>
              <a:t>Karen Wheeler, PM3 II </a:t>
            </a:r>
          </a:p>
          <a:p>
            <a:r>
              <a:rPr lang="en-US" b="1" i="1" dirty="0">
                <a:solidFill>
                  <a:schemeClr val="tx2"/>
                </a:solidFill>
                <a:latin typeface="+mj-lt"/>
              </a:rPr>
              <a:t>September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Permissions in Jira</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77C61347-5902-4BC0-81E3-AA416800F88F}"/>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2134140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10815838" cy="5030491"/>
          </a:xfrm>
        </p:spPr>
        <p:txBody>
          <a:bodyPr>
            <a:normAutofit fontScale="92500" lnSpcReduction="10000"/>
          </a:bodyPr>
          <a:lstStyle/>
          <a:p>
            <a:r>
              <a:rPr lang="en-US" sz="3200" b="0" i="0" dirty="0">
                <a:solidFill>
                  <a:srgbClr val="202124"/>
                </a:solidFill>
                <a:effectLst/>
              </a:rPr>
              <a:t>Every </a:t>
            </a:r>
            <a:r>
              <a:rPr lang="en-US" sz="3200" dirty="0">
                <a:solidFill>
                  <a:srgbClr val="202124"/>
                </a:solidFill>
              </a:rPr>
              <a:t>Jira </a:t>
            </a:r>
            <a:r>
              <a:rPr lang="en-US" sz="3200" b="0" i="0" dirty="0">
                <a:solidFill>
                  <a:srgbClr val="202124"/>
                </a:solidFill>
                <a:effectLst/>
              </a:rPr>
              <a:t>project has a </a:t>
            </a:r>
            <a:r>
              <a:rPr lang="en-US" sz="3200" b="1" i="0" dirty="0">
                <a:solidFill>
                  <a:srgbClr val="202124"/>
                </a:solidFill>
                <a:effectLst/>
              </a:rPr>
              <a:t>permission scheme</a:t>
            </a:r>
            <a:r>
              <a:rPr lang="en-US" sz="3200" b="0" i="0" dirty="0">
                <a:solidFill>
                  <a:srgbClr val="202124"/>
                </a:solidFill>
                <a:effectLst/>
              </a:rPr>
              <a:t>.</a:t>
            </a:r>
          </a:p>
          <a:p>
            <a:r>
              <a:rPr lang="en-US" sz="3200" b="0" i="0" dirty="0">
                <a:solidFill>
                  <a:srgbClr val="202124"/>
                </a:solidFill>
                <a:effectLst/>
              </a:rPr>
              <a:t>Setting </a:t>
            </a:r>
            <a:r>
              <a:rPr lang="en-US" sz="3200" dirty="0">
                <a:solidFill>
                  <a:srgbClr val="202124"/>
                </a:solidFill>
              </a:rPr>
              <a:t>permissions at the project level</a:t>
            </a:r>
            <a:r>
              <a:rPr lang="en-US" sz="3200" b="0" i="0" dirty="0">
                <a:solidFill>
                  <a:srgbClr val="202124"/>
                </a:solidFill>
                <a:effectLst/>
              </a:rPr>
              <a:t> defines who can access, what team members can do within the project, and with the issues within that project (e.g., who can see the project's issues, create, edit and assign them)</a:t>
            </a:r>
          </a:p>
          <a:p>
            <a:r>
              <a:rPr lang="en-US" sz="3200" b="0" i="0" dirty="0">
                <a:solidFill>
                  <a:srgbClr val="202124"/>
                </a:solidFill>
                <a:effectLst/>
              </a:rPr>
              <a:t>While project admins can assign users to a project, they can't customize the permission schemes for a project. </a:t>
            </a:r>
          </a:p>
          <a:p>
            <a:r>
              <a:rPr lang="en-US" sz="3200" dirty="0"/>
              <a:t>Global permissions - apply to Jira as a whole.</a:t>
            </a:r>
          </a:p>
          <a:p>
            <a:r>
              <a:rPr lang="en-US" sz="3200" b="0" i="0" dirty="0">
                <a:solidFill>
                  <a:srgbClr val="202124"/>
                </a:solidFill>
                <a:effectLst/>
              </a:rPr>
              <a:t>Issue security permissions - can let you set up types of issues that can only be seen by project admins or users in specific groups.</a:t>
            </a:r>
          </a:p>
          <a:p>
            <a:pPr marL="0" indent="0">
              <a:buNone/>
            </a:pPr>
            <a:endParaRPr lang="en-US" sz="3200" b="0" i="0" dirty="0">
              <a:solidFill>
                <a:srgbClr val="202124"/>
              </a:solidFill>
              <a:effectLst/>
            </a:endParaRPr>
          </a:p>
          <a:p>
            <a:pPr marL="0" indent="0">
              <a:buNone/>
            </a:pPr>
            <a:endParaRPr lang="en-US" sz="3200" b="0" i="0" dirty="0">
              <a:solidFill>
                <a:srgbClr val="202124"/>
              </a:solidFill>
              <a:effectLst/>
            </a:endParaRPr>
          </a:p>
          <a:p>
            <a:pPr marL="0" indent="0">
              <a:buNone/>
            </a:pPr>
            <a:endParaRPr lang="en-US" sz="3200" dirty="0"/>
          </a:p>
        </p:txBody>
      </p:sp>
      <p:sp>
        <p:nvSpPr>
          <p:cNvPr id="2" name="Slide Number Placeholder 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11</a:t>
            </a:fld>
            <a:endParaRPr lang="en-US" dirty="0">
              <a:solidFill>
                <a:srgbClr val="FFFFFF">
                  <a:lumMod val="50000"/>
                </a:srgbClr>
              </a:solidFill>
            </a:endParaRPr>
          </a:p>
        </p:txBody>
      </p:sp>
    </p:spTree>
    <p:extLst>
      <p:ext uri="{BB962C8B-B14F-4D97-AF65-F5344CB8AC3E}">
        <p14:creationId xmlns:p14="http://schemas.microsoft.com/office/powerpoint/2010/main" val="269081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10815838" cy="5030491"/>
          </a:xfrm>
        </p:spPr>
        <p:txBody>
          <a:bodyPr>
            <a:normAutofit fontScale="70000" lnSpcReduction="20000"/>
          </a:bodyPr>
          <a:lstStyle/>
          <a:p>
            <a:r>
              <a:rPr lang="en-US" sz="3200" b="0" i="0" dirty="0">
                <a:solidFill>
                  <a:srgbClr val="202124"/>
                </a:solidFill>
                <a:effectLst/>
              </a:rPr>
              <a:t>Board permissions can be divided into two parts — board administration permissions and board usage permissions.</a:t>
            </a:r>
          </a:p>
          <a:p>
            <a:r>
              <a:rPr lang="en-US" sz="3200" b="0" i="0" dirty="0">
                <a:solidFill>
                  <a:srgbClr val="202124"/>
                </a:solidFill>
                <a:effectLst/>
              </a:rPr>
              <a:t>Board administration permissions cover functionality for changing the configuration of a board. For example, changing columns, customizing cards, etc. Board administration can be assigned to groups or users.</a:t>
            </a:r>
          </a:p>
          <a:p>
            <a:r>
              <a:rPr lang="en-US" sz="3200" dirty="0">
                <a:solidFill>
                  <a:srgbClr val="202124"/>
                </a:solidFill>
              </a:rPr>
              <a:t>By default, the administrator of a board includes the person who created it.</a:t>
            </a:r>
          </a:p>
          <a:p>
            <a:r>
              <a:rPr lang="en-US" sz="3200" b="0" i="0" dirty="0">
                <a:solidFill>
                  <a:srgbClr val="202124"/>
                </a:solidFill>
                <a:effectLst/>
              </a:rPr>
              <a:t>A board administrator is a user that has been added to the Administrators for a particular board. </a:t>
            </a:r>
          </a:p>
          <a:p>
            <a:r>
              <a:rPr lang="en-US" sz="3200" dirty="0">
                <a:solidFill>
                  <a:srgbClr val="202124"/>
                </a:solidFill>
              </a:rPr>
              <a:t>Board usage permissions cover functionality for the usage of a board. For example, creating sprints, ranking issues, etc. </a:t>
            </a:r>
          </a:p>
          <a:p>
            <a:r>
              <a:rPr lang="en-US" sz="3200" dirty="0">
                <a:solidFill>
                  <a:srgbClr val="202124"/>
                </a:solidFill>
              </a:rPr>
              <a:t>Board usage permissions are derived from project permissions. </a:t>
            </a:r>
          </a:p>
          <a:p>
            <a:r>
              <a:rPr lang="en-US" sz="3200" b="0" i="0" dirty="0">
                <a:solidFill>
                  <a:srgbClr val="202124"/>
                </a:solidFill>
                <a:effectLst/>
              </a:rPr>
              <a:t>What role aligns with what permission</a:t>
            </a:r>
          </a:p>
          <a:p>
            <a:r>
              <a:rPr lang="en-US" sz="3200" b="0" i="0" dirty="0">
                <a:solidFill>
                  <a:srgbClr val="202124"/>
                </a:solidFill>
                <a:effectLst/>
              </a:rPr>
              <a:t>Assigning team members to roles</a:t>
            </a:r>
          </a:p>
          <a:p>
            <a:r>
              <a:rPr lang="en-US" sz="3200" b="0" i="0" dirty="0">
                <a:solidFill>
                  <a:srgbClr val="202124"/>
                </a:solidFill>
                <a:effectLst/>
              </a:rPr>
              <a:t>How to update permissions on a filter for a board</a:t>
            </a:r>
          </a:p>
          <a:p>
            <a:r>
              <a:rPr lang="en-US" sz="3200" b="0" i="0" dirty="0">
                <a:solidFill>
                  <a:srgbClr val="172B4D"/>
                </a:solidFill>
                <a:effectLst/>
              </a:rPr>
              <a:t>See </a:t>
            </a:r>
            <a:r>
              <a:rPr lang="en-US" sz="3200" b="0" i="0" u="none" strike="noStrike" dirty="0">
                <a:solidFill>
                  <a:srgbClr val="0052CC"/>
                </a:solidFill>
                <a:effectLst/>
                <a:hlinkClick r:id="rId2"/>
              </a:rPr>
              <a:t>Permissions overview</a:t>
            </a:r>
            <a:r>
              <a:rPr lang="en-US" sz="3200" b="0" i="0" dirty="0">
                <a:solidFill>
                  <a:srgbClr val="172B4D"/>
                </a:solidFill>
                <a:effectLst/>
              </a:rPr>
              <a:t> for more information.</a:t>
            </a:r>
            <a:endParaRPr lang="en-US" sz="3200" b="0" i="0" dirty="0">
              <a:solidFill>
                <a:srgbClr val="202124"/>
              </a:solidFill>
              <a:effectLst/>
            </a:endParaRPr>
          </a:p>
          <a:p>
            <a:endParaRPr lang="en-US" sz="3200" b="0" i="0" dirty="0">
              <a:solidFill>
                <a:srgbClr val="202124"/>
              </a:solidFill>
              <a:effectLst/>
            </a:endParaRPr>
          </a:p>
          <a:p>
            <a:pPr marL="0" indent="0">
              <a:buNone/>
            </a:pPr>
            <a:endParaRPr lang="en-US" sz="3200" b="0" i="0" dirty="0">
              <a:solidFill>
                <a:srgbClr val="202124"/>
              </a:solidFill>
              <a:effectLst/>
            </a:endParaRPr>
          </a:p>
          <a:p>
            <a:pPr marL="0" indent="0">
              <a:buNone/>
            </a:pPr>
            <a:endParaRPr lang="en-US" sz="3200" dirty="0"/>
          </a:p>
        </p:txBody>
      </p:sp>
      <p:sp>
        <p:nvSpPr>
          <p:cNvPr id="2" name="Slide Number Placeholder 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12</a:t>
            </a:fld>
            <a:endParaRPr lang="en-US" dirty="0">
              <a:solidFill>
                <a:srgbClr val="FFFFFF">
                  <a:lumMod val="50000"/>
                </a:srgbClr>
              </a:solidFill>
            </a:endParaRPr>
          </a:p>
        </p:txBody>
      </p:sp>
    </p:spTree>
    <p:extLst>
      <p:ext uri="{BB962C8B-B14F-4D97-AF65-F5344CB8AC3E}">
        <p14:creationId xmlns:p14="http://schemas.microsoft.com/office/powerpoint/2010/main" val="39909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pic>
        <p:nvPicPr>
          <p:cNvPr id="8" name="Picture 7" descr="Screenshot of Jira Project permissions scheme within a Jira project's properties.">
            <a:extLst>
              <a:ext uri="{FF2B5EF4-FFF2-40B4-BE49-F238E27FC236}">
                <a16:creationId xmlns:a16="http://schemas.microsoft.com/office/drawing/2014/main" id="{40327A78-9E94-4063-9F94-D667A8F9DEF4}"/>
              </a:ext>
            </a:extLst>
          </p:cNvPr>
          <p:cNvPicPr>
            <a:picLocks noChangeAspect="1"/>
          </p:cNvPicPr>
          <p:nvPr/>
        </p:nvPicPr>
        <p:blipFill>
          <a:blip r:embed="rId2"/>
          <a:stretch>
            <a:fillRect/>
          </a:stretch>
        </p:blipFill>
        <p:spPr>
          <a:xfrm>
            <a:off x="746921" y="1524001"/>
            <a:ext cx="6114056" cy="2833133"/>
          </a:xfrm>
          <a:prstGeom prst="rect">
            <a:avLst/>
          </a:prstGeom>
          <a:effectLst>
            <a:outerShdw blurRad="63500" sx="102000" sy="102000" algn="ctr" rotWithShape="0">
              <a:prstClr val="black">
                <a:alpha val="40000"/>
              </a:prstClr>
            </a:outerShdw>
          </a:effectLst>
        </p:spPr>
      </p:pic>
      <p:pic>
        <p:nvPicPr>
          <p:cNvPr id="11" name="Picture 10" descr="Screenshot of a Jira Issue permissions scheme within a Jira project's properties.">
            <a:extLst>
              <a:ext uri="{FF2B5EF4-FFF2-40B4-BE49-F238E27FC236}">
                <a16:creationId xmlns:a16="http://schemas.microsoft.com/office/drawing/2014/main" id="{233E0DDA-1D0E-4A67-9375-97C088372EA0}"/>
              </a:ext>
            </a:extLst>
          </p:cNvPr>
          <p:cNvPicPr>
            <a:picLocks noChangeAspect="1"/>
          </p:cNvPicPr>
          <p:nvPr/>
        </p:nvPicPr>
        <p:blipFill>
          <a:blip r:embed="rId3"/>
          <a:stretch>
            <a:fillRect/>
          </a:stretch>
        </p:blipFill>
        <p:spPr>
          <a:xfrm>
            <a:off x="6944429" y="1524000"/>
            <a:ext cx="5183278" cy="4449041"/>
          </a:xfrm>
          <a:prstGeom prst="rect">
            <a:avLst/>
          </a:prstGeom>
          <a:effectLst>
            <a:outerShdw blurRad="63500" sx="102000" sy="102000" algn="ctr" rotWithShape="0">
              <a:prstClr val="black">
                <a:alpha val="40000"/>
              </a:prstClr>
            </a:outerShdw>
          </a:effectLst>
        </p:spPr>
      </p:pic>
      <p:sp>
        <p:nvSpPr>
          <p:cNvPr id="5" name="Slide Number Placeholder 4">
            <a:extLst>
              <a:ext uri="{FF2B5EF4-FFF2-40B4-BE49-F238E27FC236}">
                <a16:creationId xmlns:a16="http://schemas.microsoft.com/office/drawing/2014/main" id="{D056F129-8D14-4B47-96AF-9D096F74DAD5}"/>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13</a:t>
            </a:fld>
            <a:endParaRPr lang="en-US" dirty="0">
              <a:solidFill>
                <a:srgbClr val="FFFFFF">
                  <a:lumMod val="50000"/>
                </a:srgbClr>
              </a:solidFill>
            </a:endParaRPr>
          </a:p>
        </p:txBody>
      </p:sp>
    </p:spTree>
    <p:extLst>
      <p:ext uri="{BB962C8B-B14F-4D97-AF65-F5344CB8AC3E}">
        <p14:creationId xmlns:p14="http://schemas.microsoft.com/office/powerpoint/2010/main" val="2371708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3"/>
            <a:ext cx="10945654" cy="868362"/>
          </a:xfrm>
        </p:spPr>
        <p:txBody>
          <a:bodyPr anchor="ctr">
            <a:normAutofit/>
          </a:bodyPr>
          <a:lstStyle/>
          <a:p>
            <a:r>
              <a:rPr lang="en-US" dirty="0"/>
              <a:t>Defining a Jira Project – Permission Scheme</a:t>
            </a:r>
          </a:p>
        </p:txBody>
      </p:sp>
      <p:pic>
        <p:nvPicPr>
          <p:cNvPr id="1026" name="Picture 2" descr="Diagram&#10;&#10;Description automatically generated">
            <a:extLst>
              <a:ext uri="{FF2B5EF4-FFF2-40B4-BE49-F238E27FC236}">
                <a16:creationId xmlns:a16="http://schemas.microsoft.com/office/drawing/2014/main" id="{BFF3A746-D285-412A-B673-AACE6EF83B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88996" y="1397002"/>
            <a:ext cx="3223022" cy="4297363"/>
          </a:xfrm>
          <a:prstGeom prst="rect">
            <a:avLst/>
          </a:prstGeom>
          <a:solidFill>
            <a:srgbClr val="FFFFFF"/>
          </a:solidFill>
        </p:spPr>
      </p:pic>
      <p:sp>
        <p:nvSpPr>
          <p:cNvPr id="2" name="Slide Number Placeholder 1" hidden="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pPr>
              <a:spcAft>
                <a:spcPts val="600"/>
              </a:spcAft>
            </a:pPr>
            <a:fld id="{295008BC-DA31-4D19-837B-EFA4386B05F5}" type="slidenum">
              <a:rPr lang="en-US" smtClean="0">
                <a:solidFill>
                  <a:srgbClr val="FFFFFF">
                    <a:lumMod val="50000"/>
                  </a:srgbClr>
                </a:solidFill>
              </a:rPr>
              <a:pPr>
                <a:spcAft>
                  <a:spcPts val="600"/>
                </a:spcAft>
              </a:pPr>
              <a:t>14</a:t>
            </a:fld>
            <a:endParaRPr lang="en-US" dirty="0">
              <a:solidFill>
                <a:srgbClr val="FFFFFF">
                  <a:lumMod val="50000"/>
                </a:srgbClr>
              </a:solidFill>
            </a:endParaRPr>
          </a:p>
        </p:txBody>
      </p:sp>
    </p:spTree>
    <p:extLst>
      <p:ext uri="{BB962C8B-B14F-4D97-AF65-F5344CB8AC3E}">
        <p14:creationId xmlns:p14="http://schemas.microsoft.com/office/powerpoint/2010/main" val="3117284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Permissions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2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2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31BC76D0-B960-49A3-9D4F-01DD04D947B2}"/>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1611446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Configuring Boards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059F2B6E-3217-4C63-84F7-A6C409A55F49}"/>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16</a:t>
            </a:fld>
            <a:endParaRPr lang="en-US" dirty="0">
              <a:solidFill>
                <a:prstClr val="black">
                  <a:tint val="75000"/>
                </a:prstClr>
              </a:solidFill>
            </a:endParaRPr>
          </a:p>
        </p:txBody>
      </p:sp>
    </p:spTree>
    <p:extLst>
      <p:ext uri="{BB962C8B-B14F-4D97-AF65-F5344CB8AC3E}">
        <p14:creationId xmlns:p14="http://schemas.microsoft.com/office/powerpoint/2010/main" val="3016203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Creating Boards</a:t>
            </a:r>
          </a:p>
        </p:txBody>
      </p:sp>
      <p:sp>
        <p:nvSpPr>
          <p:cNvPr id="3" name="Content Placeholder 2"/>
          <p:cNvSpPr>
            <a:spLocks noGrp="1"/>
          </p:cNvSpPr>
          <p:nvPr>
            <p:ph idx="1"/>
          </p:nvPr>
        </p:nvSpPr>
        <p:spPr>
          <a:xfrm>
            <a:off x="1051718" y="1397000"/>
            <a:ext cx="7162801" cy="3175000"/>
          </a:xfrm>
        </p:spPr>
        <p:txBody>
          <a:bodyPr>
            <a:normAutofit fontScale="70000" lnSpcReduction="20000"/>
          </a:bodyPr>
          <a:lstStyle/>
          <a:p>
            <a:pPr>
              <a:lnSpc>
                <a:spcPct val="120000"/>
              </a:lnSpc>
            </a:pPr>
            <a:r>
              <a:rPr lang="en-US" sz="2400" dirty="0"/>
              <a:t>You need a board so that you can view and work on issues in Jira. </a:t>
            </a:r>
          </a:p>
          <a:p>
            <a:pPr>
              <a:lnSpc>
                <a:spcPct val="120000"/>
              </a:lnSpc>
            </a:pPr>
            <a:r>
              <a:rPr lang="en-US" sz="2400" dirty="0"/>
              <a:t>A board displays issues from one or more projects. </a:t>
            </a:r>
          </a:p>
          <a:p>
            <a:pPr>
              <a:lnSpc>
                <a:spcPct val="120000"/>
              </a:lnSpc>
            </a:pPr>
            <a:r>
              <a:rPr lang="en-US" sz="2400" dirty="0"/>
              <a:t>You can also copy a board that someone else has created.</a:t>
            </a:r>
          </a:p>
          <a:p>
            <a:pPr>
              <a:lnSpc>
                <a:spcPct val="120000"/>
              </a:lnSpc>
            </a:pPr>
            <a:r>
              <a:rPr lang="en-US" sz="2400" dirty="0"/>
              <a:t>Anyone in the project can create a board either from the Board dropdown on an existing board in their project or by clicking "View all boards" from the Boards dropdown in the Jira banner.</a:t>
            </a:r>
          </a:p>
          <a:p>
            <a:pPr>
              <a:lnSpc>
                <a:spcPct val="120000"/>
              </a:lnSpc>
            </a:pPr>
            <a:r>
              <a:rPr lang="en-US" sz="2400" dirty="0"/>
              <a:t>There are two types of boards:</a:t>
            </a:r>
          </a:p>
          <a:p>
            <a:pPr lvl="1">
              <a:lnSpc>
                <a:spcPct val="120000"/>
              </a:lnSpc>
            </a:pPr>
            <a:r>
              <a:rPr lang="en-US" sz="2000" dirty="0"/>
              <a:t>Scrum boards are for teams that plan their work in sprints.</a:t>
            </a:r>
          </a:p>
          <a:p>
            <a:pPr lvl="1">
              <a:lnSpc>
                <a:spcPct val="120000"/>
              </a:lnSpc>
            </a:pPr>
            <a:r>
              <a:rPr lang="en-US" sz="2000" dirty="0"/>
              <a:t>Kanban boards are for teams that focus on managing and constraining their work-in-progress. Because work is not planned in advance using discrete time periods or versions, Kanban boards do not have a Backlog screen.</a:t>
            </a:r>
            <a:endParaRPr lang="en-US" sz="1600" dirty="0"/>
          </a:p>
          <a:p>
            <a:pPr marL="457200" lvl="1" indent="0">
              <a:lnSpc>
                <a:spcPct val="120000"/>
              </a:lnSpc>
              <a:buNone/>
            </a:pPr>
            <a:endParaRPr lang="en-US" dirty="0"/>
          </a:p>
          <a:p>
            <a:endParaRPr lang="en-US" dirty="0"/>
          </a:p>
        </p:txBody>
      </p:sp>
      <p:pic>
        <p:nvPicPr>
          <p:cNvPr id="8" name="Picture 7">
            <a:extLst>
              <a:ext uri="{FF2B5EF4-FFF2-40B4-BE49-F238E27FC236}">
                <a16:creationId xmlns:a16="http://schemas.microsoft.com/office/drawing/2014/main" id="{52DC2290-2D20-4E29-9490-651A01E1FC73}"/>
              </a:ext>
            </a:extLst>
          </p:cNvPr>
          <p:cNvPicPr>
            <a:picLocks noChangeAspect="1"/>
          </p:cNvPicPr>
          <p:nvPr/>
        </p:nvPicPr>
        <p:blipFill>
          <a:blip r:embed="rId2"/>
          <a:stretch>
            <a:fillRect/>
          </a:stretch>
        </p:blipFill>
        <p:spPr>
          <a:xfrm>
            <a:off x="2183988" y="4572000"/>
            <a:ext cx="4654699" cy="2030144"/>
          </a:xfrm>
          <a:prstGeom prst="rect">
            <a:avLst/>
          </a:prstGeom>
        </p:spPr>
      </p:pic>
      <p:pic>
        <p:nvPicPr>
          <p:cNvPr id="10" name="Picture 9">
            <a:extLst>
              <a:ext uri="{FF2B5EF4-FFF2-40B4-BE49-F238E27FC236}">
                <a16:creationId xmlns:a16="http://schemas.microsoft.com/office/drawing/2014/main" id="{E446B8C8-80BF-4888-941A-EEF13DA79EAB}"/>
              </a:ext>
            </a:extLst>
          </p:cNvPr>
          <p:cNvPicPr>
            <a:picLocks noChangeAspect="1"/>
          </p:cNvPicPr>
          <p:nvPr/>
        </p:nvPicPr>
        <p:blipFill rotWithShape="1">
          <a:blip r:embed="rId3"/>
          <a:srcRect l="25259" t="8487" b="12817"/>
          <a:stretch/>
        </p:blipFill>
        <p:spPr>
          <a:xfrm>
            <a:off x="8131035" y="1298865"/>
            <a:ext cx="3024454" cy="2590800"/>
          </a:xfrm>
          <a:prstGeom prst="rect">
            <a:avLst/>
          </a:prstGeom>
        </p:spPr>
      </p:pic>
      <p:pic>
        <p:nvPicPr>
          <p:cNvPr id="12" name="Picture 11">
            <a:extLst>
              <a:ext uri="{FF2B5EF4-FFF2-40B4-BE49-F238E27FC236}">
                <a16:creationId xmlns:a16="http://schemas.microsoft.com/office/drawing/2014/main" id="{356097D9-8ED3-4EB8-B3B8-E97A0C22F40C}"/>
              </a:ext>
            </a:extLst>
          </p:cNvPr>
          <p:cNvPicPr>
            <a:picLocks noChangeAspect="1"/>
          </p:cNvPicPr>
          <p:nvPr/>
        </p:nvPicPr>
        <p:blipFill>
          <a:blip r:embed="rId4"/>
          <a:stretch>
            <a:fillRect/>
          </a:stretch>
        </p:blipFill>
        <p:spPr>
          <a:xfrm>
            <a:off x="7650501" y="4383047"/>
            <a:ext cx="3444538" cy="1493649"/>
          </a:xfrm>
          <a:prstGeom prst="rect">
            <a:avLst/>
          </a:prstGeom>
        </p:spPr>
      </p:pic>
    </p:spTree>
    <p:extLst>
      <p:ext uri="{BB962C8B-B14F-4D97-AF65-F5344CB8AC3E}">
        <p14:creationId xmlns:p14="http://schemas.microsoft.com/office/powerpoint/2010/main" val="831954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a:t>
            </a:r>
          </a:p>
        </p:txBody>
      </p:sp>
      <p:sp>
        <p:nvSpPr>
          <p:cNvPr id="3" name="Content Placeholder 2"/>
          <p:cNvSpPr>
            <a:spLocks noGrp="1"/>
          </p:cNvSpPr>
          <p:nvPr>
            <p:ph idx="1"/>
          </p:nvPr>
        </p:nvSpPr>
        <p:spPr>
          <a:xfrm>
            <a:off x="1051719" y="1397000"/>
            <a:ext cx="4495800" cy="4927600"/>
          </a:xfrm>
        </p:spPr>
        <p:txBody>
          <a:bodyPr>
            <a:normAutofit fontScale="70000" lnSpcReduction="20000"/>
          </a:bodyPr>
          <a:lstStyle/>
          <a:p>
            <a:pPr>
              <a:lnSpc>
                <a:spcPct val="120000"/>
              </a:lnSpc>
            </a:pPr>
            <a:r>
              <a:rPr lang="en-US" sz="2400" dirty="0"/>
              <a:t>Project Administrators can configure project boards</a:t>
            </a:r>
          </a:p>
          <a:p>
            <a:pPr>
              <a:lnSpc>
                <a:spcPct val="120000"/>
              </a:lnSpc>
            </a:pPr>
            <a:r>
              <a:rPr lang="en-US" sz="2400" dirty="0"/>
              <a:t>Note: Project admins can configure project boards, but project admins are not necessarily board admins. Whoever created the board would need to add other people as board admins to allow other users to be able to configure the board.</a:t>
            </a:r>
          </a:p>
          <a:p>
            <a:pPr>
              <a:lnSpc>
                <a:spcPct val="120000"/>
              </a:lnSpc>
            </a:pPr>
            <a:r>
              <a:rPr lang="en-US" sz="2400" dirty="0"/>
              <a:t>Configuring a board allows you to:</a:t>
            </a:r>
          </a:p>
          <a:p>
            <a:pPr lvl="1">
              <a:lnSpc>
                <a:spcPct val="120000"/>
              </a:lnSpc>
            </a:pPr>
            <a:r>
              <a:rPr lang="en-US" sz="2000" dirty="0"/>
              <a:t>Map workflow statuses to columns of a board</a:t>
            </a:r>
          </a:p>
          <a:p>
            <a:pPr lvl="1">
              <a:lnSpc>
                <a:spcPct val="120000"/>
              </a:lnSpc>
            </a:pPr>
            <a:r>
              <a:rPr lang="en-US" sz="2000" dirty="0"/>
              <a:t>Add/Remove/Edit Columns</a:t>
            </a:r>
          </a:p>
          <a:p>
            <a:pPr lvl="1">
              <a:lnSpc>
                <a:spcPct val="120000"/>
              </a:lnSpc>
            </a:pPr>
            <a:r>
              <a:rPr lang="en-US" sz="2000" dirty="0"/>
              <a:t>Add Swimlanes</a:t>
            </a:r>
          </a:p>
          <a:p>
            <a:pPr lvl="1">
              <a:lnSpc>
                <a:spcPct val="120000"/>
              </a:lnSpc>
            </a:pPr>
            <a:r>
              <a:rPr lang="en-US" sz="2000" dirty="0"/>
              <a:t>Add Quick filters </a:t>
            </a:r>
          </a:p>
          <a:p>
            <a:pPr lvl="1">
              <a:lnSpc>
                <a:spcPct val="120000"/>
              </a:lnSpc>
            </a:pPr>
            <a:r>
              <a:rPr lang="en-US" sz="2000" dirty="0"/>
              <a:t>Customize the card colors and displayed issue fields.</a:t>
            </a:r>
          </a:p>
          <a:p>
            <a:pPr marL="457200" lvl="1" indent="0">
              <a:lnSpc>
                <a:spcPct val="120000"/>
              </a:lnSpc>
              <a:buNone/>
            </a:pPr>
            <a:endParaRPr lang="en-US" dirty="0"/>
          </a:p>
          <a:p>
            <a:endParaRPr lang="en-US" dirty="0"/>
          </a:p>
        </p:txBody>
      </p:sp>
      <p:pic>
        <p:nvPicPr>
          <p:cNvPr id="6" name="Picture 5">
            <a:extLst>
              <a:ext uri="{FF2B5EF4-FFF2-40B4-BE49-F238E27FC236}">
                <a16:creationId xmlns:a16="http://schemas.microsoft.com/office/drawing/2014/main" id="{31841CBD-26EA-40F9-A31C-C5A0E868D95C}"/>
              </a:ext>
            </a:extLst>
          </p:cNvPr>
          <p:cNvPicPr>
            <a:picLocks noChangeAspect="1"/>
          </p:cNvPicPr>
          <p:nvPr/>
        </p:nvPicPr>
        <p:blipFill rotWithShape="1">
          <a:blip r:embed="rId2"/>
          <a:srcRect r="27535"/>
          <a:stretch/>
        </p:blipFill>
        <p:spPr>
          <a:xfrm>
            <a:off x="5699919" y="1405723"/>
            <a:ext cx="6228583" cy="4055277"/>
          </a:xfrm>
          <a:prstGeom prst="rect">
            <a:avLst/>
          </a:prstGeom>
        </p:spPr>
      </p:pic>
    </p:spTree>
    <p:extLst>
      <p:ext uri="{BB962C8B-B14F-4D97-AF65-F5344CB8AC3E}">
        <p14:creationId xmlns:p14="http://schemas.microsoft.com/office/powerpoint/2010/main" val="1672593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Contd.</a:t>
            </a:r>
          </a:p>
        </p:txBody>
      </p:sp>
      <p:sp>
        <p:nvSpPr>
          <p:cNvPr id="3" name="Content Placeholder 2"/>
          <p:cNvSpPr>
            <a:spLocks noGrp="1"/>
          </p:cNvSpPr>
          <p:nvPr>
            <p:ph idx="1"/>
          </p:nvPr>
        </p:nvSpPr>
        <p:spPr>
          <a:xfrm>
            <a:off x="1051719" y="1397000"/>
            <a:ext cx="5105400" cy="4927600"/>
          </a:xfrm>
        </p:spPr>
        <p:txBody>
          <a:bodyPr>
            <a:normAutofit/>
          </a:bodyPr>
          <a:lstStyle/>
          <a:p>
            <a:pPr>
              <a:lnSpc>
                <a:spcPct val="120000"/>
              </a:lnSpc>
            </a:pPr>
            <a:r>
              <a:rPr lang="en-US" sz="2400" dirty="0"/>
              <a:t>To Access a Board’s Configuration: </a:t>
            </a:r>
          </a:p>
          <a:p>
            <a:pPr lvl="1">
              <a:lnSpc>
                <a:spcPct val="120000"/>
              </a:lnSpc>
            </a:pPr>
            <a:r>
              <a:rPr lang="en-US" sz="2000" dirty="0"/>
              <a:t>Go to the desired board, then click Board &gt; Configure on top right of screen.</a:t>
            </a:r>
          </a:p>
          <a:p>
            <a:pPr lvl="1">
              <a:lnSpc>
                <a:spcPct val="120000"/>
              </a:lnSpc>
            </a:pPr>
            <a:r>
              <a:rPr lang="en-US" sz="2000" dirty="0"/>
              <a:t>On the Board Configuration screen, select the desired tab (Columns, Swimlanes, etc.).</a:t>
            </a:r>
          </a:p>
          <a:p>
            <a:pPr marL="457200" lvl="1" indent="0">
              <a:lnSpc>
                <a:spcPct val="120000"/>
              </a:lnSpc>
              <a:buNone/>
            </a:pPr>
            <a:endParaRPr lang="en-US" dirty="0"/>
          </a:p>
          <a:p>
            <a:pPr marL="57150" indent="0">
              <a:lnSpc>
                <a:spcPct val="120000"/>
              </a:lnSpc>
              <a:buNone/>
            </a:pPr>
            <a:r>
              <a:rPr lang="en-US" sz="1900" dirty="0"/>
              <a:t>More Here: </a:t>
            </a:r>
            <a:r>
              <a:rPr lang="en-US" sz="1900" dirty="0">
                <a:hlinkClick r:id="rId2"/>
              </a:rPr>
              <a:t>https://confluence.atlassian.com/jirasoftwareserver/configuring-a-board-938845252.html</a:t>
            </a:r>
            <a:r>
              <a:rPr lang="en-US" sz="1900" dirty="0"/>
              <a:t> </a:t>
            </a:r>
          </a:p>
          <a:p>
            <a:endParaRPr lang="en-US" dirty="0"/>
          </a:p>
        </p:txBody>
      </p:sp>
      <p:pic>
        <p:nvPicPr>
          <p:cNvPr id="5" name="Picture 4">
            <a:extLst>
              <a:ext uri="{FF2B5EF4-FFF2-40B4-BE49-F238E27FC236}">
                <a16:creationId xmlns:a16="http://schemas.microsoft.com/office/drawing/2014/main" id="{4EE7CA42-3978-481C-BF83-E9731A64AA85}"/>
              </a:ext>
            </a:extLst>
          </p:cNvPr>
          <p:cNvPicPr>
            <a:picLocks noChangeAspect="1"/>
          </p:cNvPicPr>
          <p:nvPr/>
        </p:nvPicPr>
        <p:blipFill rotWithShape="1">
          <a:blip r:embed="rId3"/>
          <a:srcRect l="43052" b="19653"/>
          <a:stretch/>
        </p:blipFill>
        <p:spPr>
          <a:xfrm>
            <a:off x="6080919" y="1363870"/>
            <a:ext cx="3124675" cy="2798182"/>
          </a:xfrm>
          <a:prstGeom prst="rect">
            <a:avLst/>
          </a:prstGeom>
        </p:spPr>
      </p:pic>
      <p:pic>
        <p:nvPicPr>
          <p:cNvPr id="8" name="Picture 7">
            <a:extLst>
              <a:ext uri="{FF2B5EF4-FFF2-40B4-BE49-F238E27FC236}">
                <a16:creationId xmlns:a16="http://schemas.microsoft.com/office/drawing/2014/main" id="{30F975FA-3BFA-45D4-B35C-F475DCAE7EF1}"/>
              </a:ext>
            </a:extLst>
          </p:cNvPr>
          <p:cNvPicPr>
            <a:picLocks noChangeAspect="1"/>
          </p:cNvPicPr>
          <p:nvPr/>
        </p:nvPicPr>
        <p:blipFill rotWithShape="1">
          <a:blip r:embed="rId4"/>
          <a:srcRect l="823" t="-397" r="7242" b="25189"/>
          <a:stretch/>
        </p:blipFill>
        <p:spPr>
          <a:xfrm>
            <a:off x="8747919" y="3286732"/>
            <a:ext cx="3124676" cy="3140765"/>
          </a:xfrm>
          <a:prstGeom prst="rect">
            <a:avLst/>
          </a:prstGeom>
        </p:spPr>
      </p:pic>
    </p:spTree>
    <p:extLst>
      <p:ext uri="{BB962C8B-B14F-4D97-AF65-F5344CB8AC3E}">
        <p14:creationId xmlns:p14="http://schemas.microsoft.com/office/powerpoint/2010/main" val="4109336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66592-915B-4ADE-9A02-D3A024C50A91}"/>
              </a:ext>
            </a:extLst>
          </p:cNvPr>
          <p:cNvSpPr>
            <a:spLocks noGrp="1"/>
          </p:cNvSpPr>
          <p:nvPr>
            <p:ph type="title"/>
          </p:nvPr>
        </p:nvSpPr>
        <p:spPr/>
        <p:txBody>
          <a:bodyPr/>
          <a:lstStyle/>
          <a:p>
            <a:r>
              <a:rPr lang="en-US" dirty="0"/>
              <a:t>Today’s Objectives</a:t>
            </a:r>
          </a:p>
        </p:txBody>
      </p:sp>
      <p:sp>
        <p:nvSpPr>
          <p:cNvPr id="4" name="Content Placeholder 3">
            <a:extLst>
              <a:ext uri="{FF2B5EF4-FFF2-40B4-BE49-F238E27FC236}">
                <a16:creationId xmlns:a16="http://schemas.microsoft.com/office/drawing/2014/main" id="{E64CC82B-77FF-434E-924C-63AB11B68DCD}"/>
              </a:ext>
            </a:extLst>
          </p:cNvPr>
          <p:cNvSpPr>
            <a:spLocks noGrp="1"/>
          </p:cNvSpPr>
          <p:nvPr>
            <p:ph idx="1"/>
          </p:nvPr>
        </p:nvSpPr>
        <p:spPr>
          <a:xfrm>
            <a:off x="2194719" y="1298867"/>
            <a:ext cx="9754348" cy="4800600"/>
          </a:xfrm>
        </p:spPr>
        <p:txBody>
          <a:bodyPr>
            <a:normAutofit fontScale="92500"/>
          </a:bodyPr>
          <a:lstStyle/>
          <a:p>
            <a:pPr marL="76078" indent="0">
              <a:buNone/>
            </a:pPr>
            <a:r>
              <a:rPr lang="en-US" sz="4000" dirty="0"/>
              <a:t>Today we will be covering the following topics: </a:t>
            </a:r>
          </a:p>
          <a:p>
            <a:pPr marL="1122975" lvl="1" indent="-514350">
              <a:buFont typeface="+mj-lt"/>
              <a:buAutoNum type="arabicPeriod"/>
            </a:pPr>
            <a:r>
              <a:rPr lang="en-US" sz="3400" dirty="0"/>
              <a:t>Project Settings</a:t>
            </a:r>
          </a:p>
          <a:p>
            <a:pPr marL="1122975" lvl="1" indent="-514350">
              <a:buFont typeface="+mj-lt"/>
              <a:buAutoNum type="arabicPeriod"/>
            </a:pPr>
            <a:r>
              <a:rPr lang="en-US" sz="3400" dirty="0"/>
              <a:t>Permissions</a:t>
            </a:r>
          </a:p>
          <a:p>
            <a:pPr marL="1122975" lvl="1" indent="-514350">
              <a:buFont typeface="+mj-lt"/>
              <a:buAutoNum type="arabicPeriod"/>
            </a:pPr>
            <a:r>
              <a:rPr lang="en-US" sz="3400" dirty="0"/>
              <a:t>Configuring boards</a:t>
            </a:r>
          </a:p>
          <a:p>
            <a:pPr marL="1122975" lvl="1" indent="-514350">
              <a:buFont typeface="+mj-lt"/>
              <a:buAutoNum type="arabicPeriod"/>
            </a:pPr>
            <a:r>
              <a:rPr lang="en-US" sz="3400" dirty="0"/>
              <a:t>Enriching Issues</a:t>
            </a:r>
          </a:p>
          <a:p>
            <a:pPr marL="1122975" lvl="1" indent="-514350">
              <a:buFont typeface="+mj-lt"/>
              <a:buAutoNum type="arabicPeriod"/>
            </a:pPr>
            <a:r>
              <a:rPr lang="en-US" sz="3400" dirty="0"/>
              <a:t>Setting up sprints</a:t>
            </a:r>
          </a:p>
          <a:p>
            <a:pPr marL="1122975" lvl="1" indent="-514350">
              <a:buFont typeface="+mj-lt"/>
              <a:buAutoNum type="arabicPeriod"/>
            </a:pPr>
            <a:r>
              <a:rPr lang="en-US" sz="3400" dirty="0"/>
              <a:t>Searching, JQL, Filters</a:t>
            </a:r>
          </a:p>
          <a:p>
            <a:pPr marL="1122975" lvl="1" indent="-514350">
              <a:buFont typeface="+mj-lt"/>
              <a:buAutoNum type="arabicPeriod"/>
            </a:pPr>
            <a:r>
              <a:rPr lang="en-US" sz="3400" dirty="0"/>
              <a:t>Reports and Dashboards</a:t>
            </a:r>
          </a:p>
          <a:p>
            <a:pPr marL="608625" lvl="1" indent="0">
              <a:buNone/>
            </a:pPr>
            <a:endParaRPr lang="en-US" sz="3400" dirty="0"/>
          </a:p>
          <a:p>
            <a:pPr marL="1122975" lvl="1" indent="-514350">
              <a:buFont typeface="+mj-lt"/>
              <a:buAutoNum type="arabicPeriod"/>
            </a:pPr>
            <a:endParaRPr lang="en-US" sz="3400" dirty="0"/>
          </a:p>
        </p:txBody>
      </p:sp>
      <p:pic>
        <p:nvPicPr>
          <p:cNvPr id="3" name="Picture 2">
            <a:extLst>
              <a:ext uri="{FF2B5EF4-FFF2-40B4-BE49-F238E27FC236}">
                <a16:creationId xmlns:a16="http://schemas.microsoft.com/office/drawing/2014/main" id="{382EA969-FDD7-4DCD-ABE7-318E022C37C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21363831">
            <a:off x="-179419" y="1322649"/>
            <a:ext cx="3499407" cy="4212701"/>
          </a:xfrm>
          <a:prstGeom prst="rect">
            <a:avLst/>
          </a:prstGeom>
        </p:spPr>
      </p:pic>
      <p:sp>
        <p:nvSpPr>
          <p:cNvPr id="5" name="Slide Number Placeholder 4">
            <a:extLst>
              <a:ext uri="{FF2B5EF4-FFF2-40B4-BE49-F238E27FC236}">
                <a16:creationId xmlns:a16="http://schemas.microsoft.com/office/drawing/2014/main" id="{15B4E4C9-5161-4ACD-85F9-A4BAE7C2C00F}"/>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2</a:t>
            </a:fld>
            <a:endParaRPr lang="en-US" dirty="0">
              <a:solidFill>
                <a:srgbClr val="FFFFFF">
                  <a:lumMod val="50000"/>
                </a:srgbClr>
              </a:solidFill>
            </a:endParaRPr>
          </a:p>
        </p:txBody>
      </p:sp>
    </p:spTree>
    <p:extLst>
      <p:ext uri="{BB962C8B-B14F-4D97-AF65-F5344CB8AC3E}">
        <p14:creationId xmlns:p14="http://schemas.microsoft.com/office/powerpoint/2010/main" val="1412615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General</a:t>
            </a:r>
          </a:p>
        </p:txBody>
      </p:sp>
      <p:sp>
        <p:nvSpPr>
          <p:cNvPr id="3" name="Content Placeholder 2"/>
          <p:cNvSpPr>
            <a:spLocks noGrp="1"/>
          </p:cNvSpPr>
          <p:nvPr>
            <p:ph idx="1"/>
          </p:nvPr>
        </p:nvSpPr>
        <p:spPr>
          <a:xfrm>
            <a:off x="1051719" y="1397000"/>
            <a:ext cx="3124200" cy="4927600"/>
          </a:xfrm>
        </p:spPr>
        <p:txBody>
          <a:bodyPr>
            <a:normAutofit/>
          </a:bodyPr>
          <a:lstStyle/>
          <a:p>
            <a:pPr>
              <a:lnSpc>
                <a:spcPct val="120000"/>
              </a:lnSpc>
            </a:pPr>
            <a:r>
              <a:rPr lang="en-US" sz="2400" dirty="0"/>
              <a:t>Edit the Filter Query</a:t>
            </a:r>
          </a:p>
          <a:p>
            <a:pPr>
              <a:lnSpc>
                <a:spcPct val="120000"/>
              </a:lnSpc>
            </a:pPr>
            <a:r>
              <a:rPr lang="en-US" sz="2400" dirty="0"/>
              <a:t>View Permissions</a:t>
            </a:r>
          </a:p>
          <a:p>
            <a:pPr>
              <a:lnSpc>
                <a:spcPct val="120000"/>
              </a:lnSpc>
            </a:pPr>
            <a:r>
              <a:rPr lang="en-US" sz="2400" dirty="0"/>
              <a:t>Timeframe for hiding issues (Kanban Only)</a:t>
            </a:r>
          </a:p>
          <a:p>
            <a:pPr>
              <a:lnSpc>
                <a:spcPct val="120000"/>
              </a:lnSpc>
            </a:pPr>
            <a:endParaRPr lang="en-US" sz="2000" dirty="0"/>
          </a:p>
          <a:p>
            <a:pPr marL="457200" lvl="1" indent="0">
              <a:lnSpc>
                <a:spcPct val="120000"/>
              </a:lnSpc>
              <a:buNone/>
            </a:pPr>
            <a:endParaRPr lang="en-US" dirty="0"/>
          </a:p>
          <a:p>
            <a:pPr marL="0" indent="0">
              <a:buNone/>
            </a:pPr>
            <a:endParaRPr lang="en-US" dirty="0"/>
          </a:p>
        </p:txBody>
      </p:sp>
      <p:pic>
        <p:nvPicPr>
          <p:cNvPr id="6" name="Picture 5">
            <a:extLst>
              <a:ext uri="{FF2B5EF4-FFF2-40B4-BE49-F238E27FC236}">
                <a16:creationId xmlns:a16="http://schemas.microsoft.com/office/drawing/2014/main" id="{F4004378-A780-48B2-B4C0-4CC7B27A3FB2}"/>
              </a:ext>
            </a:extLst>
          </p:cNvPr>
          <p:cNvPicPr>
            <a:picLocks noChangeAspect="1"/>
          </p:cNvPicPr>
          <p:nvPr/>
        </p:nvPicPr>
        <p:blipFill rotWithShape="1">
          <a:blip r:embed="rId3"/>
          <a:srcRect t="16116" r="32030" b="4057"/>
          <a:stretch/>
        </p:blipFill>
        <p:spPr>
          <a:xfrm>
            <a:off x="4937919" y="1315798"/>
            <a:ext cx="6400800" cy="4228579"/>
          </a:xfrm>
          <a:prstGeom prst="rect">
            <a:avLst/>
          </a:prstGeom>
        </p:spPr>
      </p:pic>
    </p:spTree>
    <p:extLst>
      <p:ext uri="{BB962C8B-B14F-4D97-AF65-F5344CB8AC3E}">
        <p14:creationId xmlns:p14="http://schemas.microsoft.com/office/powerpoint/2010/main" val="1197552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Columns</a:t>
            </a:r>
          </a:p>
        </p:txBody>
      </p:sp>
      <p:sp>
        <p:nvSpPr>
          <p:cNvPr id="3" name="Content Placeholder 2"/>
          <p:cNvSpPr>
            <a:spLocks noGrp="1"/>
          </p:cNvSpPr>
          <p:nvPr>
            <p:ph idx="1"/>
          </p:nvPr>
        </p:nvSpPr>
        <p:spPr>
          <a:xfrm>
            <a:off x="1051719" y="1397000"/>
            <a:ext cx="3429000" cy="4927600"/>
          </a:xfrm>
        </p:spPr>
        <p:txBody>
          <a:bodyPr>
            <a:normAutofit fontScale="70000" lnSpcReduction="20000"/>
          </a:bodyPr>
          <a:lstStyle/>
          <a:p>
            <a:pPr>
              <a:lnSpc>
                <a:spcPct val="120000"/>
              </a:lnSpc>
            </a:pPr>
            <a:r>
              <a:rPr lang="en-US" sz="2400" dirty="0"/>
              <a:t>The vertical columns in both the Active sprints of a Scrum board and the Kanban board represent the workflow of your board's project.</a:t>
            </a:r>
          </a:p>
          <a:p>
            <a:pPr>
              <a:lnSpc>
                <a:spcPct val="120000"/>
              </a:lnSpc>
            </a:pPr>
            <a:r>
              <a:rPr lang="en-US" sz="2400" dirty="0"/>
              <a:t>The default columns in the Active Sprints of a Scrum board are To Do, In Progress, and Done.</a:t>
            </a:r>
          </a:p>
          <a:p>
            <a:pPr>
              <a:lnSpc>
                <a:spcPct val="120000"/>
              </a:lnSpc>
            </a:pPr>
            <a:r>
              <a:rPr lang="en-US" sz="2400" dirty="0"/>
              <a:t>The default columns on a Kanban board are Backlog, Selected for Development, In Progress, and Done.</a:t>
            </a:r>
          </a:p>
          <a:p>
            <a:pPr>
              <a:lnSpc>
                <a:spcPct val="120000"/>
              </a:lnSpc>
            </a:pPr>
            <a:r>
              <a:rPr lang="en-US" sz="2400" dirty="0"/>
              <a:t>You can add, delete, rename, or move these columns. </a:t>
            </a:r>
          </a:p>
          <a:p>
            <a:pPr>
              <a:lnSpc>
                <a:spcPct val="120000"/>
              </a:lnSpc>
            </a:pPr>
            <a:r>
              <a:rPr lang="en-US" sz="2400" dirty="0"/>
              <a:t>You can also choose which Jira workflow status or statuses each column is mapped to.</a:t>
            </a:r>
            <a:endParaRPr lang="en-US" dirty="0"/>
          </a:p>
        </p:txBody>
      </p:sp>
      <p:pic>
        <p:nvPicPr>
          <p:cNvPr id="8" name="Picture 7">
            <a:extLst>
              <a:ext uri="{FF2B5EF4-FFF2-40B4-BE49-F238E27FC236}">
                <a16:creationId xmlns:a16="http://schemas.microsoft.com/office/drawing/2014/main" id="{273AC796-04AC-4F95-8D72-A8BF5F91FE0F}"/>
              </a:ext>
            </a:extLst>
          </p:cNvPr>
          <p:cNvPicPr>
            <a:picLocks noChangeAspect="1"/>
          </p:cNvPicPr>
          <p:nvPr/>
        </p:nvPicPr>
        <p:blipFill>
          <a:blip r:embed="rId3"/>
          <a:stretch>
            <a:fillRect/>
          </a:stretch>
        </p:blipFill>
        <p:spPr>
          <a:xfrm>
            <a:off x="4633586" y="1433443"/>
            <a:ext cx="6857070" cy="3281837"/>
          </a:xfrm>
          <a:prstGeom prst="rect">
            <a:avLst/>
          </a:prstGeom>
        </p:spPr>
      </p:pic>
    </p:spTree>
    <p:extLst>
      <p:ext uri="{BB962C8B-B14F-4D97-AF65-F5344CB8AC3E}">
        <p14:creationId xmlns:p14="http://schemas.microsoft.com/office/powerpoint/2010/main" val="3359278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Swimlanes</a:t>
            </a:r>
          </a:p>
        </p:txBody>
      </p:sp>
      <p:sp>
        <p:nvSpPr>
          <p:cNvPr id="3" name="Content Placeholder 2"/>
          <p:cNvSpPr>
            <a:spLocks noGrp="1"/>
          </p:cNvSpPr>
          <p:nvPr>
            <p:ph idx="1"/>
          </p:nvPr>
        </p:nvSpPr>
        <p:spPr>
          <a:xfrm>
            <a:off x="1051719" y="1397000"/>
            <a:ext cx="10896600" cy="2641600"/>
          </a:xfrm>
        </p:spPr>
        <p:txBody>
          <a:bodyPr>
            <a:normAutofit fontScale="70000" lnSpcReduction="20000"/>
          </a:bodyPr>
          <a:lstStyle/>
          <a:p>
            <a:pPr>
              <a:lnSpc>
                <a:spcPct val="120000"/>
              </a:lnSpc>
            </a:pPr>
            <a:r>
              <a:rPr lang="en-US" sz="2400" dirty="0"/>
              <a:t>A swimlane is a horizontal categorization of issues in the Active sprints of a Scrum board, or on a Kanban board. </a:t>
            </a:r>
          </a:p>
          <a:p>
            <a:pPr>
              <a:lnSpc>
                <a:spcPct val="120000"/>
              </a:lnSpc>
            </a:pPr>
            <a:r>
              <a:rPr lang="en-US" sz="2400" dirty="0"/>
              <a:t>Can use to help you distinguish tasks from different workstreams, users, etc.</a:t>
            </a:r>
          </a:p>
          <a:p>
            <a:pPr>
              <a:lnSpc>
                <a:spcPct val="120000"/>
              </a:lnSpc>
            </a:pPr>
            <a:r>
              <a:rPr lang="en-US" sz="2400" dirty="0"/>
              <a:t>Options per Swimlane:</a:t>
            </a:r>
          </a:p>
          <a:p>
            <a:pPr lvl="1">
              <a:lnSpc>
                <a:spcPct val="120000"/>
              </a:lnSpc>
            </a:pPr>
            <a:r>
              <a:rPr lang="en-US" sz="2000" dirty="0"/>
              <a:t>Queries - One JQL query</a:t>
            </a:r>
          </a:p>
          <a:p>
            <a:pPr lvl="2">
              <a:lnSpc>
                <a:spcPct val="120000"/>
              </a:lnSpc>
            </a:pPr>
            <a:r>
              <a:rPr lang="en-US" sz="1600" dirty="0"/>
              <a:t>Expedite —Priority = Blocker </a:t>
            </a:r>
          </a:p>
          <a:p>
            <a:pPr lvl="2">
              <a:lnSpc>
                <a:spcPct val="120000"/>
              </a:lnSpc>
            </a:pPr>
            <a:r>
              <a:rPr lang="en-US" sz="1600" dirty="0"/>
              <a:t>Everything Else —cannot be deleted.  All issues that do not match the swimlanes above it, hence it has no JQL specified.</a:t>
            </a:r>
          </a:p>
          <a:p>
            <a:pPr lvl="2">
              <a:lnSpc>
                <a:spcPct val="120000"/>
              </a:lnSpc>
            </a:pPr>
            <a:r>
              <a:rPr lang="en-US" sz="1600" dirty="0"/>
              <a:t>Can create additional swimlanes that map to other values of your Jira 'Priority' field or use a different field to categorize your swimlanes</a:t>
            </a:r>
            <a:endParaRPr lang="en-US" sz="2000" dirty="0"/>
          </a:p>
          <a:p>
            <a:pPr lvl="1">
              <a:lnSpc>
                <a:spcPct val="120000"/>
              </a:lnSpc>
            </a:pPr>
            <a:r>
              <a:rPr lang="en-US" sz="2000" dirty="0"/>
              <a:t>Stories - One parent issue</a:t>
            </a:r>
          </a:p>
          <a:p>
            <a:pPr lvl="1">
              <a:lnSpc>
                <a:spcPct val="120000"/>
              </a:lnSpc>
            </a:pPr>
            <a:r>
              <a:rPr lang="en-US" sz="2000" dirty="0"/>
              <a:t>Assignees - One per </a:t>
            </a:r>
          </a:p>
          <a:p>
            <a:pPr lvl="1">
              <a:lnSpc>
                <a:spcPct val="120000"/>
              </a:lnSpc>
            </a:pPr>
            <a:r>
              <a:rPr lang="en-US" sz="2000" dirty="0"/>
              <a:t>Epics – One per</a:t>
            </a:r>
          </a:p>
        </p:txBody>
      </p:sp>
      <p:pic>
        <p:nvPicPr>
          <p:cNvPr id="6" name="Picture 5">
            <a:extLst>
              <a:ext uri="{FF2B5EF4-FFF2-40B4-BE49-F238E27FC236}">
                <a16:creationId xmlns:a16="http://schemas.microsoft.com/office/drawing/2014/main" id="{D61F59AC-CCAF-47CB-AED6-37F48F779CF5}"/>
              </a:ext>
            </a:extLst>
          </p:cNvPr>
          <p:cNvPicPr>
            <a:picLocks noChangeAspect="1"/>
          </p:cNvPicPr>
          <p:nvPr/>
        </p:nvPicPr>
        <p:blipFill>
          <a:blip r:embed="rId3"/>
          <a:stretch>
            <a:fillRect/>
          </a:stretch>
        </p:blipFill>
        <p:spPr>
          <a:xfrm>
            <a:off x="2534576" y="3962400"/>
            <a:ext cx="7498080" cy="2248976"/>
          </a:xfrm>
          <a:prstGeom prst="rect">
            <a:avLst/>
          </a:prstGeom>
        </p:spPr>
      </p:pic>
    </p:spTree>
    <p:extLst>
      <p:ext uri="{BB962C8B-B14F-4D97-AF65-F5344CB8AC3E}">
        <p14:creationId xmlns:p14="http://schemas.microsoft.com/office/powerpoint/2010/main" val="4290156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Quick Filters</a:t>
            </a:r>
          </a:p>
        </p:txBody>
      </p:sp>
      <p:sp>
        <p:nvSpPr>
          <p:cNvPr id="3" name="Content Placeholder 2"/>
          <p:cNvSpPr>
            <a:spLocks noGrp="1"/>
          </p:cNvSpPr>
          <p:nvPr>
            <p:ph idx="1"/>
          </p:nvPr>
        </p:nvSpPr>
        <p:spPr>
          <a:xfrm>
            <a:off x="1051719" y="1447800"/>
            <a:ext cx="3048000" cy="3098800"/>
          </a:xfrm>
        </p:spPr>
        <p:txBody>
          <a:bodyPr>
            <a:normAutofit fontScale="62500" lnSpcReduction="20000"/>
          </a:bodyPr>
          <a:lstStyle/>
          <a:p>
            <a:pPr>
              <a:lnSpc>
                <a:spcPct val="120000"/>
              </a:lnSpc>
            </a:pPr>
            <a:r>
              <a:rPr lang="en-US" sz="2400" dirty="0"/>
              <a:t>Quick Filters allow you to further filter the collection of issues appearing on a Scrum board or Kanban board. </a:t>
            </a:r>
          </a:p>
          <a:p>
            <a:pPr>
              <a:lnSpc>
                <a:spcPct val="120000"/>
              </a:lnSpc>
            </a:pPr>
            <a:r>
              <a:rPr lang="en-US" sz="2400" dirty="0"/>
              <a:t>Use Quick Filters to switch between different issue types (e.g. show only bugs), or to show team-specific views of a common backlog.</a:t>
            </a:r>
          </a:p>
          <a:p>
            <a:pPr>
              <a:lnSpc>
                <a:spcPct val="120000"/>
              </a:lnSpc>
            </a:pPr>
            <a:r>
              <a:rPr lang="en-US" sz="2400" dirty="0"/>
              <a:t>By default, a board contains two Quick Filters, called 'Only My Issues' and 'Recently Updated’.</a:t>
            </a:r>
          </a:p>
          <a:p>
            <a:pPr marL="0" indent="0">
              <a:lnSpc>
                <a:spcPct val="120000"/>
              </a:lnSpc>
              <a:buNone/>
            </a:pPr>
            <a:endParaRPr lang="en-US" sz="2400" dirty="0"/>
          </a:p>
        </p:txBody>
      </p:sp>
      <p:pic>
        <p:nvPicPr>
          <p:cNvPr id="6" name="Picture 5">
            <a:extLst>
              <a:ext uri="{FF2B5EF4-FFF2-40B4-BE49-F238E27FC236}">
                <a16:creationId xmlns:a16="http://schemas.microsoft.com/office/drawing/2014/main" id="{FD8734BE-F182-4674-9524-BD6028410B49}"/>
              </a:ext>
            </a:extLst>
          </p:cNvPr>
          <p:cNvPicPr>
            <a:picLocks noChangeAspect="1"/>
          </p:cNvPicPr>
          <p:nvPr/>
        </p:nvPicPr>
        <p:blipFill rotWithShape="1">
          <a:blip r:embed="rId3"/>
          <a:srcRect l="13746" t="16584" r="8076" b="36070"/>
          <a:stretch/>
        </p:blipFill>
        <p:spPr>
          <a:xfrm>
            <a:off x="4404519" y="1524000"/>
            <a:ext cx="6934200" cy="2362200"/>
          </a:xfrm>
          <a:prstGeom prst="rect">
            <a:avLst/>
          </a:prstGeom>
        </p:spPr>
      </p:pic>
      <p:graphicFrame>
        <p:nvGraphicFramePr>
          <p:cNvPr id="7" name="Table 6">
            <a:extLst>
              <a:ext uri="{FF2B5EF4-FFF2-40B4-BE49-F238E27FC236}">
                <a16:creationId xmlns:a16="http://schemas.microsoft.com/office/drawing/2014/main" id="{2F02D186-6E5C-424C-AF04-166A6F545432}"/>
              </a:ext>
            </a:extLst>
          </p:cNvPr>
          <p:cNvGraphicFramePr>
            <a:graphicFrameLocks noGrp="1"/>
          </p:cNvGraphicFramePr>
          <p:nvPr>
            <p:extLst>
              <p:ext uri="{D42A27DB-BD31-4B8C-83A1-F6EECF244321}">
                <p14:modId xmlns:p14="http://schemas.microsoft.com/office/powerpoint/2010/main" val="1401871439"/>
              </p:ext>
            </p:extLst>
          </p:nvPr>
        </p:nvGraphicFramePr>
        <p:xfrm>
          <a:off x="3032919" y="4416135"/>
          <a:ext cx="5841999" cy="1822450"/>
        </p:xfrm>
        <a:graphic>
          <a:graphicData uri="http://schemas.openxmlformats.org/drawingml/2006/table">
            <a:tbl>
              <a:tblPr firstRow="1" firstCol="1" bandRow="1">
                <a:tableStyleId>{22838BEF-8BB2-4498-84A7-C5851F593DF1}</a:tableStyleId>
              </a:tblPr>
              <a:tblGrid>
                <a:gridCol w="1947333">
                  <a:extLst>
                    <a:ext uri="{9D8B030D-6E8A-4147-A177-3AD203B41FA5}">
                      <a16:colId xmlns:a16="http://schemas.microsoft.com/office/drawing/2014/main" val="2366899791"/>
                    </a:ext>
                  </a:extLst>
                </a:gridCol>
                <a:gridCol w="1947333">
                  <a:extLst>
                    <a:ext uri="{9D8B030D-6E8A-4147-A177-3AD203B41FA5}">
                      <a16:colId xmlns:a16="http://schemas.microsoft.com/office/drawing/2014/main" val="1196267434"/>
                    </a:ext>
                  </a:extLst>
                </a:gridCol>
                <a:gridCol w="1947333">
                  <a:extLst>
                    <a:ext uri="{9D8B030D-6E8A-4147-A177-3AD203B41FA5}">
                      <a16:colId xmlns:a16="http://schemas.microsoft.com/office/drawing/2014/main" val="2291330098"/>
                    </a:ext>
                  </a:extLst>
                </a:gridCol>
              </a:tblGrid>
              <a:tr h="381000">
                <a:tc>
                  <a:txBody>
                    <a:bodyPr/>
                    <a:lstStyle/>
                    <a:p>
                      <a:pPr marL="0" marR="0">
                        <a:lnSpc>
                          <a:spcPct val="107000"/>
                        </a:lnSpc>
                        <a:spcBef>
                          <a:spcPts val="0"/>
                        </a:spcBef>
                        <a:spcAft>
                          <a:spcPts val="800"/>
                        </a:spcAft>
                      </a:pPr>
                      <a:r>
                        <a:rPr lang="en-US" sz="1100" dirty="0">
                          <a:effectLst/>
                        </a:rPr>
                        <a:t>Default Quick Filter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tc>
                  <a:txBody>
                    <a:bodyPr/>
                    <a:lstStyle/>
                    <a:p>
                      <a:pPr marL="0" marR="0">
                        <a:lnSpc>
                          <a:spcPct val="107000"/>
                        </a:lnSpc>
                        <a:spcBef>
                          <a:spcPts val="0"/>
                        </a:spcBef>
                        <a:spcAft>
                          <a:spcPts val="800"/>
                        </a:spcAft>
                      </a:pPr>
                      <a:r>
                        <a:rPr lang="en-US" sz="1100" dirty="0">
                          <a:effectLst/>
                        </a:rPr>
                        <a:t>Default JQL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tc>
                  <a:txBody>
                    <a:bodyPr/>
                    <a:lstStyle/>
                    <a:p>
                      <a:pPr marL="0" marR="0">
                        <a:lnSpc>
                          <a:spcPct val="107000"/>
                        </a:lnSpc>
                        <a:spcBef>
                          <a:spcPts val="0"/>
                        </a:spcBef>
                        <a:spcAft>
                          <a:spcPts val="800"/>
                        </a:spcAft>
                      </a:pPr>
                      <a:r>
                        <a:rPr lang="en-US" sz="1100" dirty="0">
                          <a:effectLst/>
                        </a:rPr>
                        <a:t>Notes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extLst>
                  <a:ext uri="{0D108BD9-81ED-4DB2-BD59-A6C34878D82A}">
                    <a16:rowId xmlns:a16="http://schemas.microsoft.com/office/drawing/2014/main" val="4213212077"/>
                  </a:ext>
                </a:extLst>
              </a:tr>
              <a:tr h="0">
                <a:tc>
                  <a:txBody>
                    <a:bodyPr/>
                    <a:lstStyle/>
                    <a:p>
                      <a:pPr marL="0" marR="0" algn="l" defTabSz="914400" rtl="0" eaLnBrk="1" latinLnBrk="0" hangingPunct="1">
                        <a:lnSpc>
                          <a:spcPct val="107000"/>
                        </a:lnSpc>
                        <a:spcBef>
                          <a:spcPts val="0"/>
                        </a:spcBef>
                        <a:spcAft>
                          <a:spcPts val="800"/>
                        </a:spcAft>
                      </a:pPr>
                      <a:r>
                        <a:rPr lang="en-US" sz="1100" b="0" kern="1200" dirty="0">
                          <a:solidFill>
                            <a:schemeClr val="dk1"/>
                          </a:solidFill>
                          <a:effectLst/>
                        </a:rPr>
                        <a:t>Only My Issues</a:t>
                      </a:r>
                      <a:endParaRPr lang="en-US" sz="1100" b="0" kern="1200" dirty="0">
                        <a:solidFill>
                          <a:schemeClr val="dk1"/>
                        </a:solidFill>
                        <a:effectLst/>
                        <a:latin typeface="+mn-lt"/>
                        <a:ea typeface="+mn-ea"/>
                        <a:cs typeface="+mn-cs"/>
                      </a:endParaRPr>
                    </a:p>
                  </a:txBody>
                  <a:tcPr marL="95250" marR="95250" marT="95250" marB="95250"/>
                </a:tc>
                <a:tc>
                  <a:txBody>
                    <a:bodyPr/>
                    <a:lstStyle/>
                    <a:p>
                      <a:pPr marL="0" marR="0">
                        <a:lnSpc>
                          <a:spcPct val="107000"/>
                        </a:lnSpc>
                        <a:spcBef>
                          <a:spcPts val="0"/>
                        </a:spcBef>
                        <a:spcAft>
                          <a:spcPts val="800"/>
                        </a:spcAft>
                      </a:pPr>
                      <a:r>
                        <a:rPr lang="en-US" sz="1100" dirty="0">
                          <a:effectLst/>
                        </a:rPr>
                        <a:t>assignee = currentUser()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Displays issues assigned to the person who is currently viewing this board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extLst>
                  <a:ext uri="{0D108BD9-81ED-4DB2-BD59-A6C34878D82A}">
                    <a16:rowId xmlns:a16="http://schemas.microsoft.com/office/drawing/2014/main" val="4154916461"/>
                  </a:ext>
                </a:extLst>
              </a:tr>
              <a:tr h="0">
                <a:tc>
                  <a:txBody>
                    <a:bodyPr/>
                    <a:lstStyle/>
                    <a:p>
                      <a:pPr marL="0" marR="0">
                        <a:lnSpc>
                          <a:spcPct val="107000"/>
                        </a:lnSpc>
                        <a:spcBef>
                          <a:spcPts val="0"/>
                        </a:spcBef>
                        <a:spcAft>
                          <a:spcPts val="800"/>
                        </a:spcAft>
                      </a:pPr>
                      <a:r>
                        <a:rPr lang="en-US" sz="1100" b="0" dirty="0">
                          <a:solidFill>
                            <a:schemeClr val="tx1"/>
                          </a:solidFill>
                          <a:effectLst/>
                        </a:rPr>
                        <a:t>Recently Updated</a:t>
                      </a:r>
                      <a:endParaRPr lang="en-US"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updatedDate &gt;= -1d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Displays issues that have been updated in the last 24 hours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extLst>
                  <a:ext uri="{0D108BD9-81ED-4DB2-BD59-A6C34878D82A}">
                    <a16:rowId xmlns:a16="http://schemas.microsoft.com/office/drawing/2014/main" val="2834443860"/>
                  </a:ext>
                </a:extLst>
              </a:tr>
            </a:tbl>
          </a:graphicData>
        </a:graphic>
      </p:graphicFrame>
    </p:spTree>
    <p:extLst>
      <p:ext uri="{BB962C8B-B14F-4D97-AF65-F5344CB8AC3E}">
        <p14:creationId xmlns:p14="http://schemas.microsoft.com/office/powerpoint/2010/main" val="3832897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8000" dirty="0">
                <a:ea typeface="+mn-ea"/>
                <a:cs typeface="+mn-cs"/>
              </a:rPr>
              <a:t>Demo - </a:t>
            </a:r>
            <a:r>
              <a:rPr kumimoji="0" lang="en-US" sz="8000" b="1" i="0" u="none" strike="noStrike" kern="1200" cap="none" spc="0" normalizeH="0" baseline="0" noProof="0" dirty="0">
                <a:ln>
                  <a:noFill/>
                </a:ln>
                <a:solidFill>
                  <a:schemeClr val="tx1"/>
                </a:solidFill>
                <a:effectLst/>
                <a:uLnTx/>
                <a:uFillTx/>
                <a:latin typeface="+mj-lt"/>
                <a:ea typeface="+mn-ea"/>
                <a:cs typeface="+mn-cs"/>
              </a:rPr>
              <a:t>Configuring Boards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0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0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75519" y="501185"/>
            <a:ext cx="2133785" cy="1621677"/>
          </a:xfrm>
          <a:prstGeom prst="rect">
            <a:avLst/>
          </a:prstGeom>
        </p:spPr>
      </p:pic>
      <p:sp>
        <p:nvSpPr>
          <p:cNvPr id="4" name="Slide Number Placeholder 3">
            <a:extLst>
              <a:ext uri="{FF2B5EF4-FFF2-40B4-BE49-F238E27FC236}">
                <a16:creationId xmlns:a16="http://schemas.microsoft.com/office/drawing/2014/main" id="{93731A4C-75E7-44F9-B1E1-6A27784BEF1E}"/>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p14="http://schemas.microsoft.com/office/powerpoint/2010/main" val="1573797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Enriching Issues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CBB71779-B18D-4FF7-A8B5-E1F87E873E0A}"/>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25</a:t>
            </a:fld>
            <a:endParaRPr lang="en-US" dirty="0">
              <a:solidFill>
                <a:prstClr val="black">
                  <a:tint val="75000"/>
                </a:prstClr>
              </a:solidFill>
            </a:endParaRPr>
          </a:p>
        </p:txBody>
      </p:sp>
    </p:spTree>
    <p:extLst>
      <p:ext uri="{BB962C8B-B14F-4D97-AF65-F5344CB8AC3E}">
        <p14:creationId xmlns:p14="http://schemas.microsoft.com/office/powerpoint/2010/main" val="3167889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normAutofit/>
          </a:bodyPr>
          <a:lstStyle/>
          <a:p>
            <a:r>
              <a:rPr lang="en-US" dirty="0"/>
              <a:t>Enriching Issues – Issue Scheme</a:t>
            </a:r>
          </a:p>
        </p:txBody>
      </p:sp>
      <p:pic>
        <p:nvPicPr>
          <p:cNvPr id="9" name="Content Placeholder 8" descr="Screenshot of Jira issue types displayed on the properties page of a Jira project.">
            <a:extLst>
              <a:ext uri="{FF2B5EF4-FFF2-40B4-BE49-F238E27FC236}">
                <a16:creationId xmlns:a16="http://schemas.microsoft.com/office/drawing/2014/main" id="{13AA86EC-25CA-4BFB-BA47-189505B58A20}"/>
              </a:ext>
            </a:extLst>
          </p:cNvPr>
          <p:cNvPicPr>
            <a:picLocks noGrp="1" noChangeAspect="1"/>
          </p:cNvPicPr>
          <p:nvPr>
            <p:ph idx="1"/>
          </p:nvPr>
        </p:nvPicPr>
        <p:blipFill>
          <a:blip r:embed="rId2"/>
          <a:stretch>
            <a:fillRect/>
          </a:stretch>
        </p:blipFill>
        <p:spPr>
          <a:xfrm>
            <a:off x="2724906" y="3124200"/>
            <a:ext cx="7117420" cy="2927582"/>
          </a:xfrm>
          <a:effectLst>
            <a:outerShdw blurRad="63500" sx="102000" sy="102000" algn="ctr" rotWithShape="0">
              <a:prstClr val="black">
                <a:alpha val="40000"/>
              </a:prstClr>
            </a:outerShdw>
          </a:effectLst>
        </p:spPr>
      </p:pic>
      <p:sp>
        <p:nvSpPr>
          <p:cNvPr id="12" name="Text Placeholder 11">
            <a:extLst>
              <a:ext uri="{FF2B5EF4-FFF2-40B4-BE49-F238E27FC236}">
                <a16:creationId xmlns:a16="http://schemas.microsoft.com/office/drawing/2014/main" id="{AC49C290-F614-4538-9232-6A0E64FEC9FB}"/>
              </a:ext>
            </a:extLst>
          </p:cNvPr>
          <p:cNvSpPr>
            <a:spLocks noGrp="1"/>
          </p:cNvSpPr>
          <p:nvPr>
            <p:ph type="body" sz="quarter" idx="10"/>
          </p:nvPr>
        </p:nvSpPr>
        <p:spPr>
          <a:xfrm>
            <a:off x="1127919" y="1420812"/>
            <a:ext cx="10744200" cy="2617788"/>
          </a:xfrm>
        </p:spPr>
        <p:txBody>
          <a:bodyPr>
            <a:normAutofit/>
          </a:bodyPr>
          <a:lstStyle/>
          <a:p>
            <a:pPr marL="0" indent="0" algn="l">
              <a:buNone/>
            </a:pPr>
            <a:r>
              <a:rPr lang="en-US" sz="2800" b="1" i="0" dirty="0">
                <a:effectLst/>
                <a:latin typeface="+mj-lt"/>
              </a:rPr>
              <a:t>Issue types </a:t>
            </a:r>
            <a:r>
              <a:rPr lang="en-US" sz="2800" b="0" i="0" dirty="0">
                <a:effectLst/>
                <a:latin typeface="+mj-lt"/>
              </a:rPr>
              <a:t>distinguish different types of work in unique ways, and help you identify, categorize, and report on your team’s work across Jira. They can help your team build more structure into your working process. </a:t>
            </a:r>
          </a:p>
          <a:p>
            <a:pPr marL="0" indent="0">
              <a:buNone/>
            </a:pPr>
            <a:endParaRPr lang="en-US" dirty="0"/>
          </a:p>
        </p:txBody>
      </p:sp>
      <p:sp>
        <p:nvSpPr>
          <p:cNvPr id="2" name="Slide Number Placeholder 1">
            <a:extLst>
              <a:ext uri="{FF2B5EF4-FFF2-40B4-BE49-F238E27FC236}">
                <a16:creationId xmlns:a16="http://schemas.microsoft.com/office/drawing/2014/main" id="{34D4881C-B3C0-47A4-998F-7A559BCBFDB2}"/>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26</a:t>
            </a:fld>
            <a:endParaRPr lang="en-US" dirty="0">
              <a:solidFill>
                <a:srgbClr val="FFFFFF">
                  <a:lumMod val="50000"/>
                </a:srgbClr>
              </a:solidFill>
            </a:endParaRPr>
          </a:p>
        </p:txBody>
      </p:sp>
    </p:spTree>
    <p:extLst>
      <p:ext uri="{BB962C8B-B14F-4D97-AF65-F5344CB8AC3E}">
        <p14:creationId xmlns:p14="http://schemas.microsoft.com/office/powerpoint/2010/main" val="1544207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Use of Custom Fields - Checklist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10789" y="1325369"/>
            <a:ext cx="10815838" cy="1798831"/>
          </a:xfrm>
        </p:spPr>
        <p:txBody>
          <a:bodyPr>
            <a:normAutofit fontScale="62500" lnSpcReduction="20000"/>
          </a:bodyPr>
          <a:lstStyle/>
          <a:p>
            <a:r>
              <a:rPr lang="en-US" sz="2800" dirty="0"/>
              <a:t>There are many styles of custom fields, but one of our favorites is the Checklist style field. </a:t>
            </a:r>
          </a:p>
          <a:p>
            <a:r>
              <a:rPr lang="en-US" sz="2800" dirty="0"/>
              <a:t>We use this type of field frequently, but our most popular Checklist fields are "Acceptance Criteria" and "Conditions of Satisfaction", Can request add of a ‘Checklist’ in Acceptance Criteria or Conditions of Satisfaction field – reach out to #help-Atlassian</a:t>
            </a:r>
          </a:p>
          <a:p>
            <a:r>
              <a:rPr lang="en-US" sz="2800" dirty="0"/>
              <a:t>More on Checklist: </a:t>
            </a:r>
            <a:r>
              <a:rPr lang="en-US" sz="2800" dirty="0">
                <a:hlinkClick r:id="rId2"/>
              </a:rPr>
              <a:t>https://qnetconfluence.cms.gov/display/HAKSS/2019/09/20/Checklists+for+Jira%3A+Simplifying+How+You+Track+Tasks</a:t>
            </a:r>
            <a:r>
              <a:rPr lang="en-US" sz="2800" dirty="0"/>
              <a:t> </a:t>
            </a:r>
            <a:endParaRPr lang="en-US" sz="2400" dirty="0"/>
          </a:p>
        </p:txBody>
      </p:sp>
      <p:pic>
        <p:nvPicPr>
          <p:cNvPr id="4" name="Picture 3">
            <a:extLst>
              <a:ext uri="{FF2B5EF4-FFF2-40B4-BE49-F238E27FC236}">
                <a16:creationId xmlns:a16="http://schemas.microsoft.com/office/drawing/2014/main" id="{37E4ABFA-6673-4BE0-9AD0-590407F7ACF2}"/>
              </a:ext>
            </a:extLst>
          </p:cNvPr>
          <p:cNvPicPr>
            <a:picLocks noChangeAspect="1"/>
          </p:cNvPicPr>
          <p:nvPr/>
        </p:nvPicPr>
        <p:blipFill rotWithShape="1">
          <a:blip r:embed="rId3"/>
          <a:srcRect b="10291"/>
          <a:stretch/>
        </p:blipFill>
        <p:spPr>
          <a:xfrm>
            <a:off x="1356519" y="3232467"/>
            <a:ext cx="4572000" cy="3099612"/>
          </a:xfrm>
          <a:prstGeom prst="rect">
            <a:avLst/>
          </a:prstGeom>
        </p:spPr>
      </p:pic>
      <p:pic>
        <p:nvPicPr>
          <p:cNvPr id="8" name="Picture 7">
            <a:extLst>
              <a:ext uri="{FF2B5EF4-FFF2-40B4-BE49-F238E27FC236}">
                <a16:creationId xmlns:a16="http://schemas.microsoft.com/office/drawing/2014/main" id="{89712E90-4646-48F5-8CAC-D0EEDD822EBA}"/>
              </a:ext>
            </a:extLst>
          </p:cNvPr>
          <p:cNvPicPr>
            <a:picLocks noChangeAspect="1"/>
          </p:cNvPicPr>
          <p:nvPr/>
        </p:nvPicPr>
        <p:blipFill>
          <a:blip r:embed="rId4"/>
          <a:stretch>
            <a:fillRect/>
          </a:stretch>
        </p:blipFill>
        <p:spPr>
          <a:xfrm>
            <a:off x="6442536" y="3232467"/>
            <a:ext cx="5212080" cy="2570271"/>
          </a:xfrm>
          <a:prstGeom prst="rect">
            <a:avLst/>
          </a:prstGeom>
        </p:spPr>
      </p:pic>
    </p:spTree>
    <p:extLst>
      <p:ext uri="{BB962C8B-B14F-4D97-AF65-F5344CB8AC3E}">
        <p14:creationId xmlns:p14="http://schemas.microsoft.com/office/powerpoint/2010/main" val="2733288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Enriching Issues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AFBEA32-D040-4F43-8A37-42E959A3E900}"/>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28</a:t>
            </a:fld>
            <a:endParaRPr lang="en-US" dirty="0">
              <a:solidFill>
                <a:prstClr val="black">
                  <a:tint val="75000"/>
                </a:prstClr>
              </a:solidFill>
            </a:endParaRPr>
          </a:p>
        </p:txBody>
      </p:sp>
    </p:spTree>
    <p:extLst>
      <p:ext uri="{BB962C8B-B14F-4D97-AF65-F5344CB8AC3E}">
        <p14:creationId xmlns:p14="http://schemas.microsoft.com/office/powerpoint/2010/main" val="1120665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Setting up sprints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9AF806D1-ED02-428B-B0AE-52861973585A}"/>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29</a:t>
            </a:fld>
            <a:endParaRPr lang="en-US" dirty="0">
              <a:solidFill>
                <a:prstClr val="black">
                  <a:tint val="75000"/>
                </a:prstClr>
              </a:solidFill>
            </a:endParaRPr>
          </a:p>
        </p:txBody>
      </p:sp>
    </p:spTree>
    <p:extLst>
      <p:ext uri="{BB962C8B-B14F-4D97-AF65-F5344CB8AC3E}">
        <p14:creationId xmlns:p14="http://schemas.microsoft.com/office/powerpoint/2010/main" val="464441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8000" dirty="0">
                <a:ea typeface="+mn-ea"/>
                <a:cs typeface="+mn-cs"/>
              </a:rPr>
              <a:t>Project Settings</a:t>
            </a:r>
            <a:r>
              <a:rPr kumimoji="0" lang="en-US" sz="8000" b="1" i="0" u="none" strike="noStrike" kern="1200" cap="none" spc="0" normalizeH="0" baseline="0" noProof="0" dirty="0">
                <a:ln>
                  <a:noFill/>
                </a:ln>
                <a:solidFill>
                  <a:schemeClr val="tx1"/>
                </a:solidFill>
                <a:effectLst/>
                <a:uLnTx/>
                <a:uFillTx/>
                <a:latin typeface="+mj-lt"/>
                <a:ea typeface="+mn-ea"/>
                <a:cs typeface="+mn-cs"/>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3994C128-2AF1-4480-AE9D-31A9239E7539}"/>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3779081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Sprints</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4775199"/>
          </a:xfrm>
        </p:spPr>
        <p:txBody>
          <a:bodyPr>
            <a:normAutofit/>
          </a:bodyPr>
          <a:lstStyle/>
          <a:p>
            <a:r>
              <a:rPr lang="en-US" sz="2800" dirty="0"/>
              <a:t>A sprint is a fixed time period where teams complete work from their product backlog. </a:t>
            </a:r>
          </a:p>
          <a:p>
            <a:r>
              <a:rPr lang="en-US" sz="2800" dirty="0"/>
              <a:t>Sprints only apply to Scrum boards.</a:t>
            </a:r>
          </a:p>
          <a:p>
            <a:r>
              <a:rPr lang="en-US" sz="2800" dirty="0"/>
              <a:t>Sprint actions require the Manage Sprints permission. </a:t>
            </a:r>
          </a:p>
          <a:p>
            <a:pPr lvl="1"/>
            <a:r>
              <a:rPr lang="en-US" sz="2400" dirty="0"/>
              <a:t>There are more granular permissions that give users the right to edit the goal and name of a sprint (</a:t>
            </a:r>
            <a:r>
              <a:rPr lang="en-US" sz="2400" b="1" i="1" dirty="0"/>
              <a:t>Edit sprints</a:t>
            </a:r>
            <a:r>
              <a:rPr lang="en-US" sz="2400" dirty="0"/>
              <a:t>) and start and end a sprint (</a:t>
            </a:r>
            <a:r>
              <a:rPr lang="en-US" sz="2400" b="1" i="1" dirty="0"/>
              <a:t>Start/Complete sprints</a:t>
            </a:r>
            <a:r>
              <a:rPr lang="en-US" sz="2400" dirty="0"/>
              <a:t>).</a:t>
            </a:r>
          </a:p>
          <a:p>
            <a:pPr lvl="1"/>
            <a:r>
              <a:rPr lang="en-US" sz="2400" dirty="0"/>
              <a:t>There are also some sprint actions (e.g. adding issues to sprints, removing issues from sprints) that require the </a:t>
            </a:r>
            <a:r>
              <a:rPr lang="en-US" sz="2400" b="1" i="1" dirty="0"/>
              <a:t>Schedule Issues and Edit </a:t>
            </a:r>
            <a:r>
              <a:rPr lang="en-US" sz="2400" dirty="0"/>
              <a:t>Issues permissions. </a:t>
            </a:r>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2532491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Creating a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3479799"/>
          </a:xfrm>
        </p:spPr>
        <p:txBody>
          <a:bodyPr>
            <a:normAutofit/>
          </a:bodyPr>
          <a:lstStyle/>
          <a:p>
            <a:pPr marL="0" indent="0">
              <a:buNone/>
            </a:pPr>
            <a:r>
              <a:rPr lang="en-US" sz="2400" dirty="0"/>
              <a:t>Step 1: Create a sprint</a:t>
            </a:r>
          </a:p>
          <a:p>
            <a:r>
              <a:rPr lang="en-US" sz="2400" dirty="0"/>
              <a:t>Go to the Backlog of your Scrum project.</a:t>
            </a:r>
          </a:p>
          <a:p>
            <a:r>
              <a:rPr lang="en-US" sz="2400" dirty="0"/>
              <a:t>Click the Create Sprint button at the top of the backlog.</a:t>
            </a:r>
          </a:p>
          <a:p>
            <a:pPr marL="0" indent="0">
              <a:buNone/>
            </a:pPr>
            <a:r>
              <a:rPr lang="en-US" sz="2400" dirty="0"/>
              <a:t>Note that you can create more than one sprint, if you want to plan work several weeks in advance.</a:t>
            </a:r>
          </a:p>
        </p:txBody>
      </p:sp>
    </p:spTree>
    <p:extLst>
      <p:ext uri="{BB962C8B-B14F-4D97-AF65-F5344CB8AC3E}">
        <p14:creationId xmlns:p14="http://schemas.microsoft.com/office/powerpoint/2010/main" val="4129046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Creating a Sprint in Pictures</a:t>
            </a:r>
          </a:p>
        </p:txBody>
      </p:sp>
      <p:pic>
        <p:nvPicPr>
          <p:cNvPr id="8" name="Picture 7">
            <a:extLst>
              <a:ext uri="{FF2B5EF4-FFF2-40B4-BE49-F238E27FC236}">
                <a16:creationId xmlns:a16="http://schemas.microsoft.com/office/drawing/2014/main" id="{85CF4191-A3F5-475C-B1E9-F5012A469B34}"/>
              </a:ext>
            </a:extLst>
          </p:cNvPr>
          <p:cNvPicPr>
            <a:picLocks noChangeAspect="1"/>
          </p:cNvPicPr>
          <p:nvPr/>
        </p:nvPicPr>
        <p:blipFill>
          <a:blip r:embed="rId2"/>
          <a:stretch>
            <a:fillRect/>
          </a:stretch>
        </p:blipFill>
        <p:spPr>
          <a:xfrm>
            <a:off x="3261519" y="1220933"/>
            <a:ext cx="6675120" cy="2217632"/>
          </a:xfrm>
          <a:prstGeom prst="rect">
            <a:avLst/>
          </a:prstGeom>
        </p:spPr>
      </p:pic>
      <p:pic>
        <p:nvPicPr>
          <p:cNvPr id="12" name="Picture 11">
            <a:extLst>
              <a:ext uri="{FF2B5EF4-FFF2-40B4-BE49-F238E27FC236}">
                <a16:creationId xmlns:a16="http://schemas.microsoft.com/office/drawing/2014/main" id="{F7BFE915-BF5F-4615-9C59-0EB0C3988402}"/>
              </a:ext>
            </a:extLst>
          </p:cNvPr>
          <p:cNvPicPr>
            <a:picLocks noChangeAspect="1"/>
          </p:cNvPicPr>
          <p:nvPr/>
        </p:nvPicPr>
        <p:blipFill>
          <a:blip r:embed="rId3"/>
          <a:stretch>
            <a:fillRect/>
          </a:stretch>
        </p:blipFill>
        <p:spPr>
          <a:xfrm>
            <a:off x="1051719" y="1447800"/>
            <a:ext cx="1036410" cy="2674852"/>
          </a:xfrm>
          <a:prstGeom prst="rect">
            <a:avLst/>
          </a:prstGeom>
        </p:spPr>
      </p:pic>
      <p:pic>
        <p:nvPicPr>
          <p:cNvPr id="5" name="Picture 4">
            <a:extLst>
              <a:ext uri="{FF2B5EF4-FFF2-40B4-BE49-F238E27FC236}">
                <a16:creationId xmlns:a16="http://schemas.microsoft.com/office/drawing/2014/main" id="{D3DB48B3-01C8-48B9-A350-197E71E19229}"/>
              </a:ext>
            </a:extLst>
          </p:cNvPr>
          <p:cNvPicPr>
            <a:picLocks noChangeAspect="1"/>
          </p:cNvPicPr>
          <p:nvPr/>
        </p:nvPicPr>
        <p:blipFill>
          <a:blip r:embed="rId4"/>
          <a:stretch>
            <a:fillRect/>
          </a:stretch>
        </p:blipFill>
        <p:spPr>
          <a:xfrm>
            <a:off x="2357619" y="3322793"/>
            <a:ext cx="2834640" cy="1968268"/>
          </a:xfrm>
          <a:prstGeom prst="rect">
            <a:avLst/>
          </a:prstGeom>
        </p:spPr>
      </p:pic>
      <p:pic>
        <p:nvPicPr>
          <p:cNvPr id="10" name="Picture 9">
            <a:extLst>
              <a:ext uri="{FF2B5EF4-FFF2-40B4-BE49-F238E27FC236}">
                <a16:creationId xmlns:a16="http://schemas.microsoft.com/office/drawing/2014/main" id="{C4ECDBBD-B96E-467A-BA44-7C05297D2571}"/>
              </a:ext>
            </a:extLst>
          </p:cNvPr>
          <p:cNvPicPr>
            <a:picLocks noChangeAspect="1"/>
          </p:cNvPicPr>
          <p:nvPr/>
        </p:nvPicPr>
        <p:blipFill rotWithShape="1">
          <a:blip r:embed="rId5"/>
          <a:srcRect t="12269" b="5426"/>
          <a:stretch/>
        </p:blipFill>
        <p:spPr>
          <a:xfrm>
            <a:off x="5667231" y="3017005"/>
            <a:ext cx="6089212" cy="2274056"/>
          </a:xfrm>
          <a:prstGeom prst="rect">
            <a:avLst/>
          </a:prstGeom>
        </p:spPr>
      </p:pic>
      <p:sp>
        <p:nvSpPr>
          <p:cNvPr id="11" name="Flowchart: Connector 10">
            <a:extLst>
              <a:ext uri="{FF2B5EF4-FFF2-40B4-BE49-F238E27FC236}">
                <a16:creationId xmlns:a16="http://schemas.microsoft.com/office/drawing/2014/main" id="{021359DE-8C6E-4870-8771-E35A6C65B727}"/>
              </a:ext>
            </a:extLst>
          </p:cNvPr>
          <p:cNvSpPr/>
          <p:nvPr/>
        </p:nvSpPr>
        <p:spPr>
          <a:xfrm>
            <a:off x="658389" y="12954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3" name="Flowchart: Connector 12">
            <a:extLst>
              <a:ext uri="{FF2B5EF4-FFF2-40B4-BE49-F238E27FC236}">
                <a16:creationId xmlns:a16="http://schemas.microsoft.com/office/drawing/2014/main" id="{85CA861B-00F5-4900-B5B5-6BEE3393E075}"/>
              </a:ext>
            </a:extLst>
          </p:cNvPr>
          <p:cNvSpPr/>
          <p:nvPr/>
        </p:nvSpPr>
        <p:spPr>
          <a:xfrm>
            <a:off x="2649288" y="1298865"/>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920399" y="3369528"/>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5" name="Flowchart: Connector 14">
            <a:extLst>
              <a:ext uri="{FF2B5EF4-FFF2-40B4-BE49-F238E27FC236}">
                <a16:creationId xmlns:a16="http://schemas.microsoft.com/office/drawing/2014/main" id="{6B5AA791-C740-43B4-9845-6A8B99CE2498}"/>
              </a:ext>
            </a:extLst>
          </p:cNvPr>
          <p:cNvSpPr/>
          <p:nvPr/>
        </p:nvSpPr>
        <p:spPr>
          <a:xfrm>
            <a:off x="5342640" y="3353273"/>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Tree>
    <p:extLst>
      <p:ext uri="{BB962C8B-B14F-4D97-AF65-F5344CB8AC3E}">
        <p14:creationId xmlns:p14="http://schemas.microsoft.com/office/powerpoint/2010/main" val="3851578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Adding Issues to a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3886200"/>
          </a:xfrm>
        </p:spPr>
        <p:txBody>
          <a:bodyPr>
            <a:normAutofit/>
          </a:bodyPr>
          <a:lstStyle/>
          <a:p>
            <a:pPr marL="0" indent="0">
              <a:buNone/>
            </a:pPr>
            <a:r>
              <a:rPr lang="en-US" sz="2400" dirty="0"/>
              <a:t>Fill your sprint with stories from the backlog</a:t>
            </a:r>
          </a:p>
          <a:p>
            <a:r>
              <a:rPr lang="en-US" sz="2400" dirty="0"/>
              <a:t>Once you've created your sprint, you'll need to fill it with issues. </a:t>
            </a:r>
          </a:p>
          <a:p>
            <a:r>
              <a:rPr lang="en-US" sz="2400" dirty="0"/>
              <a:t>Before you do this, sit down with your team and discuss what work you'd like to commit to doing.</a:t>
            </a:r>
          </a:p>
          <a:p>
            <a:r>
              <a:rPr lang="en-US" sz="2400" dirty="0"/>
              <a:t>To add stories to your sprints</a:t>
            </a:r>
          </a:p>
          <a:p>
            <a:pPr lvl="1"/>
            <a:r>
              <a:rPr lang="en-US" sz="2000" dirty="0"/>
              <a:t>Navigate to the Backlog.</a:t>
            </a:r>
          </a:p>
          <a:p>
            <a:pPr lvl="1"/>
            <a:r>
              <a:rPr lang="en-US" sz="2000" dirty="0"/>
              <a:t>Drag and drop issues from the Backlog onto your sprint.</a:t>
            </a:r>
          </a:p>
          <a:p>
            <a:pPr lvl="1"/>
            <a:r>
              <a:rPr lang="en-US" sz="2000" dirty="0"/>
              <a:t>Note that you can also add an issue to your sprint by editing the issue and updating the Sprint field.</a:t>
            </a:r>
          </a:p>
        </p:txBody>
      </p:sp>
    </p:spTree>
    <p:extLst>
      <p:ext uri="{BB962C8B-B14F-4D97-AF65-F5344CB8AC3E}">
        <p14:creationId xmlns:p14="http://schemas.microsoft.com/office/powerpoint/2010/main" val="3518920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Adding Issues to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1147200"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2041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3" name="Picture 2">
            <a:extLst>
              <a:ext uri="{FF2B5EF4-FFF2-40B4-BE49-F238E27FC236}">
                <a16:creationId xmlns:a16="http://schemas.microsoft.com/office/drawing/2014/main" id="{D1F476C2-A11B-4A27-821D-1A32DE244AA2}"/>
              </a:ext>
            </a:extLst>
          </p:cNvPr>
          <p:cNvPicPr>
            <a:picLocks noChangeAspect="1"/>
          </p:cNvPicPr>
          <p:nvPr/>
        </p:nvPicPr>
        <p:blipFill>
          <a:blip r:embed="rId2"/>
          <a:stretch>
            <a:fillRect/>
          </a:stretch>
        </p:blipFill>
        <p:spPr>
          <a:xfrm>
            <a:off x="1661319" y="1348097"/>
            <a:ext cx="7955280" cy="1957460"/>
          </a:xfrm>
          <a:prstGeom prst="rect">
            <a:avLst/>
          </a:prstGeom>
        </p:spPr>
      </p:pic>
      <p:pic>
        <p:nvPicPr>
          <p:cNvPr id="7" name="Picture 6">
            <a:extLst>
              <a:ext uri="{FF2B5EF4-FFF2-40B4-BE49-F238E27FC236}">
                <a16:creationId xmlns:a16="http://schemas.microsoft.com/office/drawing/2014/main" id="{4DA89425-CDF3-4D99-A77F-66FF16ADF70A}"/>
              </a:ext>
            </a:extLst>
          </p:cNvPr>
          <p:cNvPicPr>
            <a:picLocks noChangeAspect="1"/>
          </p:cNvPicPr>
          <p:nvPr/>
        </p:nvPicPr>
        <p:blipFill>
          <a:blip r:embed="rId3"/>
          <a:stretch>
            <a:fillRect/>
          </a:stretch>
        </p:blipFill>
        <p:spPr>
          <a:xfrm>
            <a:off x="1661319" y="3501831"/>
            <a:ext cx="7955280" cy="1811906"/>
          </a:xfrm>
          <a:prstGeom prst="rect">
            <a:avLst/>
          </a:prstGeom>
        </p:spPr>
      </p:pic>
    </p:spTree>
    <p:extLst>
      <p:ext uri="{BB962C8B-B14F-4D97-AF65-F5344CB8AC3E}">
        <p14:creationId xmlns:p14="http://schemas.microsoft.com/office/powerpoint/2010/main" val="18211106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Start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4419600"/>
          </a:xfrm>
        </p:spPr>
        <p:txBody>
          <a:bodyPr>
            <a:normAutofit/>
          </a:bodyPr>
          <a:lstStyle/>
          <a:p>
            <a:pPr marL="0" indent="0">
              <a:buNone/>
            </a:pPr>
            <a:r>
              <a:rPr lang="en-US" sz="2400" dirty="0"/>
              <a:t>Once you've added issues to your sprint and the team is ready to work, you'll need to start the sprint.</a:t>
            </a:r>
          </a:p>
          <a:p>
            <a:r>
              <a:rPr lang="en-US" sz="2400" dirty="0"/>
              <a:t>Note, you can only start a sprint, if:</a:t>
            </a:r>
          </a:p>
          <a:p>
            <a:pPr lvl="1"/>
            <a:r>
              <a:rPr lang="en-US" sz="2000" dirty="0"/>
              <a:t>You haven't started one already. </a:t>
            </a:r>
          </a:p>
          <a:p>
            <a:pPr lvl="1"/>
            <a:r>
              <a:rPr lang="en-US" sz="2000" dirty="0"/>
              <a:t>The sprint is at the top of the backlog. </a:t>
            </a:r>
          </a:p>
          <a:p>
            <a:pPr lvl="2"/>
            <a:r>
              <a:rPr lang="en-US" sz="1600" dirty="0"/>
              <a:t>If you want to start a planned sprint that is lower down, you'll need to reorder your sprints to move it to the top.</a:t>
            </a:r>
          </a:p>
          <a:p>
            <a:r>
              <a:rPr lang="en-US" sz="2400" dirty="0"/>
              <a:t>To start a sprint</a:t>
            </a:r>
          </a:p>
          <a:p>
            <a:pPr lvl="1"/>
            <a:r>
              <a:rPr lang="en-US" sz="2000" dirty="0"/>
              <a:t>Go to the Backlog of your Scrum project.</a:t>
            </a:r>
          </a:p>
          <a:p>
            <a:pPr lvl="1"/>
            <a:r>
              <a:rPr lang="en-US" sz="2000" dirty="0"/>
              <a:t>Find the sprint that you want to start and click Start Sprint.</a:t>
            </a:r>
            <a:endParaRPr lang="en-US" sz="1600" dirty="0"/>
          </a:p>
        </p:txBody>
      </p:sp>
    </p:spTree>
    <p:extLst>
      <p:ext uri="{BB962C8B-B14F-4D97-AF65-F5344CB8AC3E}">
        <p14:creationId xmlns:p14="http://schemas.microsoft.com/office/powerpoint/2010/main" val="901816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Starting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823119"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7469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4" name="Picture 3">
            <a:extLst>
              <a:ext uri="{FF2B5EF4-FFF2-40B4-BE49-F238E27FC236}">
                <a16:creationId xmlns:a16="http://schemas.microsoft.com/office/drawing/2014/main" id="{12AD2CC1-6E2B-4D85-A52B-5D524878E525}"/>
              </a:ext>
            </a:extLst>
          </p:cNvPr>
          <p:cNvPicPr>
            <a:picLocks noChangeAspect="1"/>
          </p:cNvPicPr>
          <p:nvPr/>
        </p:nvPicPr>
        <p:blipFill>
          <a:blip r:embed="rId2"/>
          <a:stretch>
            <a:fillRect/>
          </a:stretch>
        </p:blipFill>
        <p:spPr>
          <a:xfrm>
            <a:off x="1432719" y="1314105"/>
            <a:ext cx="8595360" cy="2047867"/>
          </a:xfrm>
          <a:prstGeom prst="rect">
            <a:avLst/>
          </a:prstGeom>
        </p:spPr>
      </p:pic>
      <p:pic>
        <p:nvPicPr>
          <p:cNvPr id="8" name="Picture 7">
            <a:extLst>
              <a:ext uri="{FF2B5EF4-FFF2-40B4-BE49-F238E27FC236}">
                <a16:creationId xmlns:a16="http://schemas.microsoft.com/office/drawing/2014/main" id="{8D9BA72C-FB85-4089-9A91-5DD3C4988817}"/>
              </a:ext>
            </a:extLst>
          </p:cNvPr>
          <p:cNvPicPr>
            <a:picLocks noChangeAspect="1"/>
          </p:cNvPicPr>
          <p:nvPr/>
        </p:nvPicPr>
        <p:blipFill>
          <a:blip r:embed="rId3"/>
          <a:stretch>
            <a:fillRect/>
          </a:stretch>
        </p:blipFill>
        <p:spPr>
          <a:xfrm>
            <a:off x="1299759" y="3581400"/>
            <a:ext cx="3017520" cy="2100302"/>
          </a:xfrm>
          <a:prstGeom prst="rect">
            <a:avLst/>
          </a:prstGeom>
        </p:spPr>
      </p:pic>
      <p:pic>
        <p:nvPicPr>
          <p:cNvPr id="10" name="Picture 9">
            <a:extLst>
              <a:ext uri="{FF2B5EF4-FFF2-40B4-BE49-F238E27FC236}">
                <a16:creationId xmlns:a16="http://schemas.microsoft.com/office/drawing/2014/main" id="{D5C7ECBC-E45F-4A2F-A293-E1E89BBBE938}"/>
              </a:ext>
            </a:extLst>
          </p:cNvPr>
          <p:cNvPicPr>
            <a:picLocks noChangeAspect="1"/>
          </p:cNvPicPr>
          <p:nvPr/>
        </p:nvPicPr>
        <p:blipFill>
          <a:blip r:embed="rId4"/>
          <a:stretch>
            <a:fillRect/>
          </a:stretch>
        </p:blipFill>
        <p:spPr>
          <a:xfrm>
            <a:off x="5075079" y="3665220"/>
            <a:ext cx="6949440" cy="1289302"/>
          </a:xfrm>
          <a:prstGeom prst="rect">
            <a:avLst/>
          </a:prstGeom>
        </p:spPr>
      </p:pic>
      <p:sp>
        <p:nvSpPr>
          <p:cNvPr id="13" name="Flowchart: Connector 12">
            <a:extLst>
              <a:ext uri="{FF2B5EF4-FFF2-40B4-BE49-F238E27FC236}">
                <a16:creationId xmlns:a16="http://schemas.microsoft.com/office/drawing/2014/main" id="{561F9123-AE6B-4027-B1B6-15C706FA8BD9}"/>
              </a:ext>
            </a:extLst>
          </p:cNvPr>
          <p:cNvSpPr/>
          <p:nvPr/>
        </p:nvSpPr>
        <p:spPr>
          <a:xfrm>
            <a:off x="4573098"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Tree>
    <p:extLst>
      <p:ext uri="{BB962C8B-B14F-4D97-AF65-F5344CB8AC3E}">
        <p14:creationId xmlns:p14="http://schemas.microsoft.com/office/powerpoint/2010/main" val="4002937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Completing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4419600"/>
          </a:xfrm>
        </p:spPr>
        <p:txBody>
          <a:bodyPr>
            <a:normAutofit/>
          </a:bodyPr>
          <a:lstStyle/>
          <a:p>
            <a:pPr marL="0" indent="0">
              <a:buNone/>
            </a:pPr>
            <a:r>
              <a:rPr lang="en-US" sz="2400" dirty="0"/>
              <a:t>To Complete/Close a sprint</a:t>
            </a:r>
          </a:p>
          <a:p>
            <a:r>
              <a:rPr lang="en-US" sz="2400" dirty="0"/>
              <a:t>Navigate to the Active sprint of your Scrum board.</a:t>
            </a:r>
          </a:p>
          <a:p>
            <a:r>
              <a:rPr lang="en-US" sz="2400" dirty="0"/>
              <a:t>Click Complete Sprint. </a:t>
            </a:r>
          </a:p>
          <a:p>
            <a:pPr lvl="1"/>
            <a:r>
              <a:rPr lang="en-US" sz="2000" dirty="0"/>
              <a:t>All completed issues will move out of Active sprints.</a:t>
            </a:r>
          </a:p>
          <a:p>
            <a:pPr lvl="1"/>
            <a:r>
              <a:rPr lang="en-US" sz="2000" dirty="0"/>
              <a:t>You will be notified if there are issues that are not completed.</a:t>
            </a:r>
          </a:p>
        </p:txBody>
      </p:sp>
    </p:spTree>
    <p:extLst>
      <p:ext uri="{BB962C8B-B14F-4D97-AF65-F5344CB8AC3E}">
        <p14:creationId xmlns:p14="http://schemas.microsoft.com/office/powerpoint/2010/main" val="2077829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Completing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1147200"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2041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4" name="Picture 3">
            <a:extLst>
              <a:ext uri="{FF2B5EF4-FFF2-40B4-BE49-F238E27FC236}">
                <a16:creationId xmlns:a16="http://schemas.microsoft.com/office/drawing/2014/main" id="{D312FC36-6FF4-428C-A844-25B64F74FF10}"/>
              </a:ext>
            </a:extLst>
          </p:cNvPr>
          <p:cNvPicPr>
            <a:picLocks noChangeAspect="1"/>
          </p:cNvPicPr>
          <p:nvPr/>
        </p:nvPicPr>
        <p:blipFill>
          <a:blip r:embed="rId2"/>
          <a:stretch>
            <a:fillRect/>
          </a:stretch>
        </p:blipFill>
        <p:spPr>
          <a:xfrm>
            <a:off x="1798479" y="1386197"/>
            <a:ext cx="7680960" cy="1790838"/>
          </a:xfrm>
          <a:prstGeom prst="rect">
            <a:avLst/>
          </a:prstGeom>
        </p:spPr>
      </p:pic>
      <p:pic>
        <p:nvPicPr>
          <p:cNvPr id="8" name="Picture 7">
            <a:extLst>
              <a:ext uri="{FF2B5EF4-FFF2-40B4-BE49-F238E27FC236}">
                <a16:creationId xmlns:a16="http://schemas.microsoft.com/office/drawing/2014/main" id="{B060322C-4F56-449B-B449-6B38068370DB}"/>
              </a:ext>
            </a:extLst>
          </p:cNvPr>
          <p:cNvPicPr>
            <a:picLocks noChangeAspect="1"/>
          </p:cNvPicPr>
          <p:nvPr/>
        </p:nvPicPr>
        <p:blipFill>
          <a:blip r:embed="rId3"/>
          <a:stretch>
            <a:fillRect/>
          </a:stretch>
        </p:blipFill>
        <p:spPr>
          <a:xfrm>
            <a:off x="1886651" y="3264367"/>
            <a:ext cx="3291840" cy="2447630"/>
          </a:xfrm>
          <a:prstGeom prst="rect">
            <a:avLst/>
          </a:prstGeom>
        </p:spPr>
      </p:pic>
    </p:spTree>
    <p:extLst>
      <p:ext uri="{BB962C8B-B14F-4D97-AF65-F5344CB8AC3E}">
        <p14:creationId xmlns:p14="http://schemas.microsoft.com/office/powerpoint/2010/main" val="2198350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Additional Sprint Topics</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3860799"/>
          </a:xfrm>
        </p:spPr>
        <p:txBody>
          <a:bodyPr>
            <a:normAutofit/>
          </a:bodyPr>
          <a:lstStyle/>
          <a:p>
            <a:r>
              <a:rPr lang="en-US" sz="2800" dirty="0"/>
              <a:t>Editing, reordering, or deleting a sprint</a:t>
            </a:r>
          </a:p>
          <a:p>
            <a:r>
              <a:rPr lang="en-US" sz="2800" dirty="0"/>
              <a:t>Viewing the issues in a sprint</a:t>
            </a:r>
          </a:p>
          <a:p>
            <a:r>
              <a:rPr lang="en-US" sz="2800" dirty="0"/>
              <a:t>Sprint Report</a:t>
            </a:r>
          </a:p>
        </p:txBody>
      </p:sp>
    </p:spTree>
    <p:extLst>
      <p:ext uri="{BB962C8B-B14F-4D97-AF65-F5344CB8AC3E}">
        <p14:creationId xmlns:p14="http://schemas.microsoft.com/office/powerpoint/2010/main" val="373605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6396238" cy="5232396"/>
          </a:xfrm>
        </p:spPr>
        <p:txBody>
          <a:bodyPr>
            <a:normAutofit fontScale="77500" lnSpcReduction="20000"/>
          </a:bodyPr>
          <a:lstStyle/>
          <a:p>
            <a:r>
              <a:rPr lang="en-US" sz="3200" b="0" i="0" dirty="0">
                <a:solidFill>
                  <a:srgbClr val="202124"/>
                </a:solidFill>
                <a:effectLst/>
              </a:rPr>
              <a:t>Project administrators can manage permissions within the project, sprints, etc. </a:t>
            </a:r>
          </a:p>
          <a:p>
            <a:r>
              <a:rPr lang="en-US" sz="3200" b="0" i="0" dirty="0">
                <a:solidFill>
                  <a:srgbClr val="202124"/>
                </a:solidFill>
                <a:effectLst/>
              </a:rPr>
              <a:t>Only System Administrators can make project configuration changes (such as workflow updates). If your project requires any change like this, reach out to the #help-atlassian channel.</a:t>
            </a:r>
          </a:p>
          <a:p>
            <a:r>
              <a:rPr lang="en-US" sz="3200" b="0" i="0" dirty="0">
                <a:solidFill>
                  <a:srgbClr val="202124"/>
                </a:solidFill>
                <a:effectLst/>
              </a:rPr>
              <a:t>There are two different default project configs, one is Kanban and other is Scrum. </a:t>
            </a:r>
          </a:p>
          <a:p>
            <a:pPr lvl="1"/>
            <a:r>
              <a:rPr lang="en-US" sz="2600" b="0" i="0" dirty="0">
                <a:solidFill>
                  <a:srgbClr val="202124"/>
                </a:solidFill>
                <a:effectLst/>
              </a:rPr>
              <a:t>If your project was created originally as Kanban, then it will have slightly different fields (like no Sprint). </a:t>
            </a:r>
          </a:p>
          <a:p>
            <a:pPr lvl="1"/>
            <a:r>
              <a:rPr lang="en-US" sz="2600" b="0" i="0" dirty="0">
                <a:solidFill>
                  <a:srgbClr val="202124"/>
                </a:solidFill>
                <a:effectLst/>
              </a:rPr>
              <a:t>You can have both types of boards in your project, but if your project started out as Kanban, then you need to have Sprint field added in order for it to show on the issue/be able to edit it from the issue.</a:t>
            </a:r>
          </a:p>
          <a:p>
            <a:pPr marL="0" indent="0">
              <a:buNone/>
            </a:pPr>
            <a:endParaRPr lang="en-US" sz="3200" dirty="0"/>
          </a:p>
        </p:txBody>
      </p:sp>
      <p:pic>
        <p:nvPicPr>
          <p:cNvPr id="5" name="Picture 4">
            <a:extLst>
              <a:ext uri="{FF2B5EF4-FFF2-40B4-BE49-F238E27FC236}">
                <a16:creationId xmlns:a16="http://schemas.microsoft.com/office/drawing/2014/main" id="{A27540D1-20E3-45CB-ABC6-AE4628ABB474}"/>
              </a:ext>
            </a:extLst>
          </p:cNvPr>
          <p:cNvPicPr>
            <a:picLocks noChangeAspect="1"/>
          </p:cNvPicPr>
          <p:nvPr/>
        </p:nvPicPr>
        <p:blipFill rotWithShape="1">
          <a:blip r:embed="rId2"/>
          <a:srcRect r="47336"/>
          <a:stretch/>
        </p:blipFill>
        <p:spPr>
          <a:xfrm>
            <a:off x="7376319" y="1478970"/>
            <a:ext cx="3322753" cy="3900060"/>
          </a:xfrm>
          <a:prstGeom prst="rect">
            <a:avLst/>
          </a:prstGeom>
        </p:spPr>
      </p:pic>
      <p:sp>
        <p:nvSpPr>
          <p:cNvPr id="2" name="Slide Number Placeholder 1">
            <a:extLst>
              <a:ext uri="{FF2B5EF4-FFF2-40B4-BE49-F238E27FC236}">
                <a16:creationId xmlns:a16="http://schemas.microsoft.com/office/drawing/2014/main" id="{B094A0CB-AF01-4AAB-8A0D-FE9CA49F4FB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a:t>
            </a:fld>
            <a:endParaRPr lang="en-US" dirty="0">
              <a:solidFill>
                <a:srgbClr val="FFFFFF">
                  <a:lumMod val="50000"/>
                </a:srgbClr>
              </a:solidFill>
            </a:endParaRPr>
          </a:p>
        </p:txBody>
      </p:sp>
    </p:spTree>
    <p:extLst>
      <p:ext uri="{BB962C8B-B14F-4D97-AF65-F5344CB8AC3E}">
        <p14:creationId xmlns:p14="http://schemas.microsoft.com/office/powerpoint/2010/main" val="5621569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Sprints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6272381-A50D-493A-8E48-983CBA745E78}"/>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40</a:t>
            </a:fld>
            <a:endParaRPr lang="en-US" dirty="0">
              <a:solidFill>
                <a:prstClr val="black">
                  <a:tint val="75000"/>
                </a:prstClr>
              </a:solidFill>
            </a:endParaRPr>
          </a:p>
        </p:txBody>
      </p:sp>
    </p:spTree>
    <p:extLst>
      <p:ext uri="{BB962C8B-B14F-4D97-AF65-F5344CB8AC3E}">
        <p14:creationId xmlns:p14="http://schemas.microsoft.com/office/powerpoint/2010/main" val="2075365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Searching, JQL, Filters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43DF97F4-CC0D-4346-AEC1-3FF0CCD3B365}"/>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41</a:t>
            </a:fld>
            <a:endParaRPr lang="en-US" dirty="0">
              <a:solidFill>
                <a:prstClr val="black">
                  <a:tint val="75000"/>
                </a:prstClr>
              </a:solidFill>
            </a:endParaRPr>
          </a:p>
        </p:txBody>
      </p:sp>
    </p:spTree>
    <p:extLst>
      <p:ext uri="{BB962C8B-B14F-4D97-AF65-F5344CB8AC3E}">
        <p14:creationId xmlns:p14="http://schemas.microsoft.com/office/powerpoint/2010/main" val="32953406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Basic Search</a:t>
            </a:r>
          </a:p>
        </p:txBody>
      </p:sp>
      <p:sp>
        <p:nvSpPr>
          <p:cNvPr id="4" name="Content Placeholder 3"/>
          <p:cNvSpPr>
            <a:spLocks noGrp="1"/>
          </p:cNvSpPr>
          <p:nvPr>
            <p:ph idx="1"/>
          </p:nvPr>
        </p:nvSpPr>
        <p:spPr>
          <a:xfrm>
            <a:off x="944672" y="1298658"/>
            <a:ext cx="10928762" cy="2565399"/>
          </a:xfrm>
        </p:spPr>
        <p:txBody>
          <a:bodyPr>
            <a:normAutofit/>
          </a:bodyPr>
          <a:lstStyle/>
          <a:p>
            <a:pPr marL="0" indent="0">
              <a:buNone/>
            </a:pPr>
            <a:r>
              <a:rPr lang="en-US" sz="2000" dirty="0"/>
              <a:t>Basic search is more precise than a quick search but easier to use than the advanced search. It provides a user-friendly interface that allows the user to define complex queries without needing to know how to use Jira Query Language (JQL). To use the basic search:</a:t>
            </a:r>
          </a:p>
          <a:p>
            <a:pPr marL="0" indent="0">
              <a:buNone/>
            </a:pPr>
            <a:endParaRPr lang="en-US" sz="2000" dirty="0"/>
          </a:p>
          <a:p>
            <a:pPr marL="514350" indent="-514350">
              <a:buFont typeface="+mj-lt"/>
              <a:buAutoNum type="arabicPeriod"/>
            </a:pPr>
            <a:r>
              <a:rPr lang="en-US" sz="2000" dirty="0"/>
              <a:t>Navigate to </a:t>
            </a:r>
            <a:r>
              <a:rPr lang="en-US" sz="2000" b="1" dirty="0"/>
              <a:t>Issues</a:t>
            </a:r>
            <a:r>
              <a:rPr lang="en-US" sz="2000" dirty="0"/>
              <a:t> (in the header/banner). </a:t>
            </a:r>
          </a:p>
          <a:p>
            <a:pPr marL="514350" indent="-514350">
              <a:buFont typeface="+mj-lt"/>
              <a:buAutoNum type="arabicPeriod"/>
            </a:pPr>
            <a:r>
              <a:rPr lang="en-US" sz="2000" dirty="0"/>
              <a:t>Click </a:t>
            </a:r>
            <a:r>
              <a:rPr lang="en-US" sz="2000" b="1" dirty="0"/>
              <a:t>Search for issues.</a:t>
            </a:r>
            <a:endParaRPr lang="en-US" sz="2000" dirty="0"/>
          </a:p>
          <a:p>
            <a:pPr marL="514350" indent="-514350">
              <a:buFont typeface="+mj-lt"/>
              <a:buAutoNum type="arabicPeriod"/>
            </a:pPr>
            <a:r>
              <a:rPr lang="en-US" sz="2000" dirty="0"/>
              <a:t>Enter your search criteria in the attributes and/or </a:t>
            </a:r>
            <a:r>
              <a:rPr lang="en-US" sz="2000" b="1" dirty="0"/>
              <a:t>Contains text</a:t>
            </a:r>
            <a:r>
              <a:rPr lang="en-US" sz="2000" dirty="0"/>
              <a:t> section provided.</a:t>
            </a:r>
          </a:p>
        </p:txBody>
      </p:sp>
      <p:pic>
        <p:nvPicPr>
          <p:cNvPr id="2050" name="Picture 2" descr="Screenshot of the Jira header with the Issues option selected and the Search for Issues option highlighted.">
            <a:extLst>
              <a:ext uri="{FF2B5EF4-FFF2-40B4-BE49-F238E27FC236}">
                <a16:creationId xmlns:a16="http://schemas.microsoft.com/office/drawing/2014/main" id="{52719BDF-83FB-4413-8F83-8A0A559C05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591" y="3864057"/>
            <a:ext cx="8185208" cy="135564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descr="Screenshot of the basic search options for issues in Jira highlighted">
            <a:extLst>
              <a:ext uri="{FF2B5EF4-FFF2-40B4-BE49-F238E27FC236}">
                <a16:creationId xmlns:a16="http://schemas.microsoft.com/office/drawing/2014/main" id="{B16E6FD5-ED6F-43AC-AADB-E5FCE0FE1BE3}"/>
              </a:ext>
            </a:extLst>
          </p:cNvPr>
          <p:cNvPicPr>
            <a:picLocks noChangeAspect="1"/>
          </p:cNvPicPr>
          <p:nvPr/>
        </p:nvPicPr>
        <p:blipFill>
          <a:blip r:embed="rId4"/>
          <a:stretch>
            <a:fillRect/>
          </a:stretch>
        </p:blipFill>
        <p:spPr>
          <a:xfrm>
            <a:off x="4687916" y="5522556"/>
            <a:ext cx="7185518" cy="97984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355370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Advanced Search</a:t>
            </a:r>
          </a:p>
        </p:txBody>
      </p:sp>
      <p:sp>
        <p:nvSpPr>
          <p:cNvPr id="4" name="Content Placeholder 3"/>
          <p:cNvSpPr>
            <a:spLocks noGrp="1"/>
          </p:cNvSpPr>
          <p:nvPr>
            <p:ph idx="1"/>
          </p:nvPr>
        </p:nvSpPr>
        <p:spPr>
          <a:xfrm>
            <a:off x="968549" y="1487529"/>
            <a:ext cx="10928762" cy="1484271"/>
          </a:xfrm>
        </p:spPr>
        <p:txBody>
          <a:bodyPr>
            <a:normAutofit/>
          </a:bodyPr>
          <a:lstStyle/>
          <a:p>
            <a:r>
              <a:rPr lang="en-US" sz="2000" dirty="0"/>
              <a:t>Build structured queries using the Jira Query Language (JQL) to search for issues. </a:t>
            </a:r>
          </a:p>
          <a:p>
            <a:r>
              <a:rPr lang="en-US" sz="2000" dirty="0"/>
              <a:t>You can specify criteria that cannot be defined in the quick or basic searches (e.g. ORDER BY clause). </a:t>
            </a:r>
          </a:p>
          <a:p>
            <a:pPr lvl="1"/>
            <a:r>
              <a:rPr lang="en-US" sz="1600" dirty="0"/>
              <a:t>If you don't have complex search criteria, use quick search instead.</a:t>
            </a:r>
          </a:p>
          <a:p>
            <a:pPr lvl="1"/>
            <a:r>
              <a:rPr lang="en-US" sz="1600" dirty="0"/>
              <a:t>If you are not comfortable with the Jira Query Language (JQL), use basic search instead.</a:t>
            </a:r>
          </a:p>
          <a:p>
            <a:pPr marL="0" indent="0">
              <a:buNone/>
            </a:pPr>
            <a:endParaRPr lang="en-US" sz="2000" dirty="0"/>
          </a:p>
          <a:p>
            <a:endParaRPr lang="en-US" sz="2000" dirty="0"/>
          </a:p>
          <a:p>
            <a:endParaRPr lang="en-US" sz="2000" dirty="0"/>
          </a:p>
        </p:txBody>
      </p:sp>
      <p:pic>
        <p:nvPicPr>
          <p:cNvPr id="5" name="Picture 4">
            <a:extLst>
              <a:ext uri="{FF2B5EF4-FFF2-40B4-BE49-F238E27FC236}">
                <a16:creationId xmlns:a16="http://schemas.microsoft.com/office/drawing/2014/main" id="{609305E5-3E16-4D0F-BC03-E8E82818D4E2}"/>
              </a:ext>
            </a:extLst>
          </p:cNvPr>
          <p:cNvPicPr>
            <a:picLocks noChangeAspect="1"/>
          </p:cNvPicPr>
          <p:nvPr/>
        </p:nvPicPr>
        <p:blipFill rotWithShape="1">
          <a:blip r:embed="rId3"/>
          <a:srcRect r="30871"/>
          <a:stretch/>
        </p:blipFill>
        <p:spPr>
          <a:xfrm>
            <a:off x="8849776" y="2971800"/>
            <a:ext cx="3029140" cy="1074513"/>
          </a:xfrm>
          <a:prstGeom prst="rect">
            <a:avLst/>
          </a:prstGeom>
        </p:spPr>
      </p:pic>
      <p:pic>
        <p:nvPicPr>
          <p:cNvPr id="7" name="Picture 6">
            <a:extLst>
              <a:ext uri="{FF2B5EF4-FFF2-40B4-BE49-F238E27FC236}">
                <a16:creationId xmlns:a16="http://schemas.microsoft.com/office/drawing/2014/main" id="{DD73A01D-ABC4-403E-9E5E-CB3A695D774C}"/>
              </a:ext>
            </a:extLst>
          </p:cNvPr>
          <p:cNvPicPr>
            <a:picLocks noChangeAspect="1"/>
          </p:cNvPicPr>
          <p:nvPr/>
        </p:nvPicPr>
        <p:blipFill rotWithShape="1">
          <a:blip r:embed="rId4"/>
          <a:srcRect r="7147"/>
          <a:stretch/>
        </p:blipFill>
        <p:spPr>
          <a:xfrm>
            <a:off x="8849776" y="4440830"/>
            <a:ext cx="3162975" cy="1089754"/>
          </a:xfrm>
          <a:prstGeom prst="rect">
            <a:avLst/>
          </a:prstGeom>
        </p:spPr>
      </p:pic>
      <p:sp>
        <p:nvSpPr>
          <p:cNvPr id="8" name="TextBox 7">
            <a:extLst>
              <a:ext uri="{FF2B5EF4-FFF2-40B4-BE49-F238E27FC236}">
                <a16:creationId xmlns:a16="http://schemas.microsoft.com/office/drawing/2014/main" id="{B21DA1CD-6BD0-4C44-9F6D-F5FAF347222D}"/>
              </a:ext>
            </a:extLst>
          </p:cNvPr>
          <p:cNvSpPr txBox="1"/>
          <p:nvPr/>
        </p:nvSpPr>
        <p:spPr>
          <a:xfrm>
            <a:off x="968549" y="2971800"/>
            <a:ext cx="7783086" cy="3231654"/>
          </a:xfrm>
          <a:prstGeom prst="rect">
            <a:avLst/>
          </a:prstGeom>
          <a:noFill/>
        </p:spPr>
        <p:txBody>
          <a:bodyPr wrap="square" rtlCol="0">
            <a:spAutoFit/>
          </a:bodyPr>
          <a:lstStyle/>
          <a:p>
            <a:pPr marL="0" indent="0">
              <a:buNone/>
            </a:pPr>
            <a:r>
              <a:rPr lang="en-US" sz="1800" dirty="0">
                <a:latin typeface="+mj-lt"/>
              </a:rPr>
              <a:t>To start: </a:t>
            </a:r>
          </a:p>
          <a:p>
            <a:pPr marL="457200" indent="-457200">
              <a:buFont typeface="+mj-lt"/>
              <a:buAutoNum type="arabicPeriod"/>
            </a:pPr>
            <a:r>
              <a:rPr lang="en-US" sz="1800" dirty="0">
                <a:latin typeface="+mj-lt"/>
              </a:rPr>
              <a:t>Navigate to Issues (in header) &gt; Search for issues.</a:t>
            </a:r>
          </a:p>
          <a:p>
            <a:pPr marL="800100" lvl="1" indent="-342900">
              <a:buFont typeface="+mj-lt"/>
              <a:buAutoNum type="alphaLcPeriod"/>
            </a:pPr>
            <a:r>
              <a:rPr lang="en-US" sz="1800" dirty="0">
                <a:latin typeface="+mj-lt"/>
              </a:rPr>
              <a:t>If there are existing search criteria, click the New Search button to reset the search criteria.</a:t>
            </a:r>
          </a:p>
          <a:p>
            <a:pPr marL="800100" lvl="1" indent="-342900">
              <a:buFont typeface="+mj-lt"/>
              <a:buAutoNum type="alphaLcPeriod"/>
            </a:pPr>
            <a:r>
              <a:rPr lang="en-US" sz="1800" dirty="0">
                <a:latin typeface="+mj-lt"/>
              </a:rPr>
              <a:t>If the basic search is shown instead of the advanced search, click Advanced (next to the Search button).</a:t>
            </a:r>
          </a:p>
          <a:p>
            <a:pPr marL="457200" indent="-457200">
              <a:buFont typeface="+mj-lt"/>
              <a:buAutoNum type="arabicPeriod"/>
            </a:pPr>
            <a:r>
              <a:rPr lang="en-US" sz="1800" dirty="0">
                <a:latin typeface="+mj-lt"/>
              </a:rPr>
              <a:t>Enter your JQL query. As you type, Jira will offer a list of "auto-complete" suggestions based on the context of your query. </a:t>
            </a:r>
          </a:p>
          <a:p>
            <a:pPr marL="457200" indent="-457200">
              <a:buFont typeface="+mj-lt"/>
              <a:buAutoNum type="arabicPeriod"/>
            </a:pPr>
            <a:r>
              <a:rPr lang="en-US" sz="1800" dirty="0">
                <a:latin typeface="+mj-lt"/>
              </a:rPr>
              <a:t>Press Enter or click Search to run your query. Your search results will display in the issue navigator.</a:t>
            </a:r>
          </a:p>
          <a:p>
            <a:endParaRPr lang="en-US" dirty="0"/>
          </a:p>
        </p:txBody>
      </p:sp>
    </p:spTree>
    <p:extLst>
      <p:ext uri="{BB962C8B-B14F-4D97-AF65-F5344CB8AC3E}">
        <p14:creationId xmlns:p14="http://schemas.microsoft.com/office/powerpoint/2010/main" val="38231220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Constructing JQL Queries</a:t>
            </a:r>
          </a:p>
        </p:txBody>
      </p:sp>
      <p:sp>
        <p:nvSpPr>
          <p:cNvPr id="6" name="Content Placeholder 5">
            <a:extLst>
              <a:ext uri="{FF2B5EF4-FFF2-40B4-BE49-F238E27FC236}">
                <a16:creationId xmlns:a16="http://schemas.microsoft.com/office/drawing/2014/main" id="{873C308F-3233-41BE-BF6C-B328B3998F2C}"/>
              </a:ext>
            </a:extLst>
          </p:cNvPr>
          <p:cNvSpPr>
            <a:spLocks noGrp="1"/>
          </p:cNvSpPr>
          <p:nvPr>
            <p:ph idx="1"/>
          </p:nvPr>
        </p:nvSpPr>
        <p:spPr>
          <a:xfrm>
            <a:off x="1051719" y="1524000"/>
            <a:ext cx="10945654" cy="4903704"/>
          </a:xfrm>
        </p:spPr>
        <p:txBody>
          <a:bodyPr>
            <a:normAutofit fontScale="77500" lnSpcReduction="20000"/>
          </a:bodyPr>
          <a:lstStyle/>
          <a:p>
            <a:r>
              <a:rPr lang="en-US" dirty="0"/>
              <a:t>A simple query in JQL (also known as a 'clause') consists of a field, followed by an operator, followed by one or more values or functions. For example:</a:t>
            </a:r>
          </a:p>
          <a:p>
            <a:pPr lvl="1"/>
            <a:r>
              <a:rPr lang="en-US" dirty="0"/>
              <a:t>project = "TEST"</a:t>
            </a:r>
          </a:p>
          <a:p>
            <a:pPr lvl="1"/>
            <a:r>
              <a:rPr lang="en-US" dirty="0"/>
              <a:t>This query will find all issues in the "TEST" project. It uses the "project" field, the EQUALS operator, and the value "TEST".</a:t>
            </a:r>
          </a:p>
          <a:p>
            <a:r>
              <a:rPr lang="en-US" dirty="0"/>
              <a:t>A more complex query might look like this:</a:t>
            </a:r>
          </a:p>
          <a:p>
            <a:pPr lvl="1"/>
            <a:r>
              <a:rPr lang="en-US" dirty="0"/>
              <a:t>project = "TEST" AND assignee = currentuser()</a:t>
            </a:r>
          </a:p>
          <a:p>
            <a:pPr lvl="1"/>
            <a:r>
              <a:rPr lang="en-US" dirty="0"/>
              <a:t>This query will find all issues in the "TEST" project where the assignee is the currently logged in user. It uses the "project" field, the EQUALS operator, the value "TEST", the "AND" keyword and the "currentuser()" function.</a:t>
            </a:r>
          </a:p>
          <a:p>
            <a:r>
              <a:rPr lang="en-US" dirty="0"/>
              <a:t>For more information on fields, operators, keywords and functions, see the Reference section: </a:t>
            </a:r>
            <a:r>
              <a:rPr lang="en-US" dirty="0">
                <a:hlinkClick r:id="rId3"/>
              </a:rPr>
              <a:t>https://confluence.atlassian.com/jirasoftwareserver/advanced-searching-939938733.html#Advancedsearching-reference</a:t>
            </a:r>
            <a:r>
              <a:rPr lang="en-US" dirty="0"/>
              <a:t> </a:t>
            </a:r>
          </a:p>
        </p:txBody>
      </p:sp>
    </p:spTree>
    <p:extLst>
      <p:ext uri="{BB962C8B-B14F-4D97-AF65-F5344CB8AC3E}">
        <p14:creationId xmlns:p14="http://schemas.microsoft.com/office/powerpoint/2010/main" val="23378310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Searching, JQL, Filters</a:t>
            </a:r>
            <a:br>
              <a:rPr kumimoji="0" lang="en-US" sz="8000" b="1" i="0" u="none" strike="noStrike" kern="1200" cap="none" spc="0" normalizeH="0" baseline="0" noProof="0" dirty="0">
                <a:ln>
                  <a:noFill/>
                </a:ln>
                <a:solidFill>
                  <a:schemeClr val="tx1"/>
                </a:solidFill>
                <a:effectLst/>
                <a:uLnTx/>
                <a:uFillTx/>
                <a:latin typeface="+mj-lt"/>
                <a:ea typeface="+mn-ea"/>
                <a:cs typeface="+mn-cs"/>
              </a:rPr>
            </a:b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5052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97056F79-3E1D-4E69-9DA4-41D08CEC675C}"/>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45</a:t>
            </a:fld>
            <a:endParaRPr lang="en-US" dirty="0">
              <a:solidFill>
                <a:prstClr val="black">
                  <a:tint val="75000"/>
                </a:prstClr>
              </a:solidFill>
            </a:endParaRPr>
          </a:p>
        </p:txBody>
      </p:sp>
    </p:spTree>
    <p:extLst>
      <p:ext uri="{BB962C8B-B14F-4D97-AF65-F5344CB8AC3E}">
        <p14:creationId xmlns:p14="http://schemas.microsoft.com/office/powerpoint/2010/main" val="40477884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Reports and Dashboards</a:t>
            </a:r>
            <a:br>
              <a:rPr kumimoji="0" lang="en-US" sz="8000" b="1" i="0" u="none" strike="noStrike" kern="1200" cap="none" spc="0" normalizeH="0" baseline="0" noProof="0" dirty="0">
                <a:ln>
                  <a:noFill/>
                </a:ln>
                <a:solidFill>
                  <a:schemeClr val="tx1"/>
                </a:solidFill>
                <a:effectLst/>
                <a:uLnTx/>
                <a:uFillTx/>
                <a:latin typeface="+mj-lt"/>
                <a:ea typeface="+mn-ea"/>
                <a:cs typeface="+mn-cs"/>
              </a:rPr>
            </a:b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B276BF12-ECD8-450D-A733-6007E9D03C20}"/>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46</a:t>
            </a:fld>
            <a:endParaRPr lang="en-US" dirty="0">
              <a:solidFill>
                <a:prstClr val="black">
                  <a:tint val="75000"/>
                </a:prstClr>
              </a:solidFill>
            </a:endParaRPr>
          </a:p>
        </p:txBody>
      </p:sp>
    </p:spTree>
    <p:extLst>
      <p:ext uri="{BB962C8B-B14F-4D97-AF65-F5344CB8AC3E}">
        <p14:creationId xmlns:p14="http://schemas.microsoft.com/office/powerpoint/2010/main" val="19376697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5AD2E5-F81D-4FE5-B20A-76944A48BB05}"/>
              </a:ext>
            </a:extLst>
          </p:cNvPr>
          <p:cNvSpPr>
            <a:spLocks noGrp="1"/>
          </p:cNvSpPr>
          <p:nvPr>
            <p:ph type="title"/>
          </p:nvPr>
        </p:nvSpPr>
        <p:spPr/>
        <p:txBody>
          <a:bodyPr/>
          <a:lstStyle/>
          <a:p>
            <a:r>
              <a:rPr lang="en-US" dirty="0"/>
              <a:t>What is a Jira Dashboard?</a:t>
            </a:r>
          </a:p>
        </p:txBody>
      </p:sp>
      <p:sp>
        <p:nvSpPr>
          <p:cNvPr id="5" name="Content Placeholder 4">
            <a:extLst>
              <a:ext uri="{FF2B5EF4-FFF2-40B4-BE49-F238E27FC236}">
                <a16:creationId xmlns:a16="http://schemas.microsoft.com/office/drawing/2014/main" id="{FF0AD539-D091-4226-AC53-6DA7C4F15E0D}"/>
              </a:ext>
            </a:extLst>
          </p:cNvPr>
          <p:cNvSpPr>
            <a:spLocks noGrp="1"/>
          </p:cNvSpPr>
          <p:nvPr>
            <p:ph idx="1"/>
          </p:nvPr>
        </p:nvSpPr>
        <p:spPr>
          <a:xfrm>
            <a:off x="810789" y="1397004"/>
            <a:ext cx="11351049" cy="5232396"/>
          </a:xfrm>
        </p:spPr>
        <p:txBody>
          <a:bodyPr>
            <a:normAutofit/>
          </a:bodyPr>
          <a:lstStyle/>
          <a:p>
            <a:pPr algn="l"/>
            <a:r>
              <a:rPr lang="en-US" sz="2000" b="1" i="0" dirty="0">
                <a:effectLst/>
              </a:rPr>
              <a:t>Dashboards are designed to display gadgets that help you organize your projects, assignments, and achievements in different charts. </a:t>
            </a:r>
            <a:r>
              <a:rPr lang="en-US" sz="2000" b="0" i="1" dirty="0">
                <a:effectLst/>
              </a:rPr>
              <a:t>Note: Your dashboard is the main display you see when you log in to your project. </a:t>
            </a:r>
          </a:p>
          <a:p>
            <a:pPr algn="l"/>
            <a:r>
              <a:rPr lang="en-US" sz="2000" b="0" i="0" dirty="0">
                <a:effectLst/>
              </a:rPr>
              <a:t>You can create multiple dashboards for different projects or multiple dashboards for one big project. </a:t>
            </a:r>
          </a:p>
          <a:p>
            <a:pPr algn="l"/>
            <a:r>
              <a:rPr lang="en-US" sz="2000" b="0" i="0" dirty="0">
                <a:effectLst/>
              </a:rPr>
              <a:t>You can see all publicly available dashboards by selecting the </a:t>
            </a:r>
            <a:r>
              <a:rPr lang="en-US" sz="2000" b="1" i="0" dirty="0">
                <a:effectLst/>
              </a:rPr>
              <a:t>Dashboards</a:t>
            </a:r>
            <a:r>
              <a:rPr lang="en-US" sz="2000" b="0" i="0" dirty="0">
                <a:effectLst/>
              </a:rPr>
              <a:t> drop-down from the Jira header.</a:t>
            </a:r>
            <a:endParaRPr lang="en-US" sz="2000" dirty="0"/>
          </a:p>
        </p:txBody>
      </p:sp>
      <p:pic>
        <p:nvPicPr>
          <p:cNvPr id="8" name="Picture 7">
            <a:extLst>
              <a:ext uri="{FF2B5EF4-FFF2-40B4-BE49-F238E27FC236}">
                <a16:creationId xmlns:a16="http://schemas.microsoft.com/office/drawing/2014/main" id="{3176AB53-24F6-4876-979A-8766E1A41CB6}"/>
              </a:ext>
              <a:ext uri="{C183D7F6-B498-43B3-948B-1728B52AA6E4}">
                <adec:decorative xmlns:adec="http://schemas.microsoft.com/office/drawing/2017/decorative" val="1"/>
              </a:ext>
            </a:extLst>
          </p:cNvPr>
          <p:cNvPicPr>
            <a:picLocks noChangeAspect="1"/>
          </p:cNvPicPr>
          <p:nvPr/>
        </p:nvPicPr>
        <p:blipFill rotWithShape="1">
          <a:blip r:embed="rId2"/>
          <a:srcRect t="9379"/>
          <a:stretch/>
        </p:blipFill>
        <p:spPr>
          <a:xfrm>
            <a:off x="6080919" y="3394842"/>
            <a:ext cx="5903793" cy="3111389"/>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id="{FDF490F8-E9B5-4D10-9E51-02196EC8FB7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74212" y="3394841"/>
            <a:ext cx="4667084" cy="3111390"/>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F59AB54F-EDA5-43E4-A652-85AE6A409ADF}"/>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47</a:t>
            </a:fld>
            <a:endParaRPr lang="en-US" dirty="0">
              <a:solidFill>
                <a:srgbClr val="FFFFFF">
                  <a:lumMod val="50000"/>
                </a:srgbClr>
              </a:solidFill>
            </a:endParaRPr>
          </a:p>
        </p:txBody>
      </p:sp>
    </p:spTree>
    <p:extLst>
      <p:ext uri="{BB962C8B-B14F-4D97-AF65-F5344CB8AC3E}">
        <p14:creationId xmlns:p14="http://schemas.microsoft.com/office/powerpoint/2010/main" val="12952120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2B56E-24AE-404C-9F0F-96F8D630B412}"/>
              </a:ext>
            </a:extLst>
          </p:cNvPr>
          <p:cNvSpPr>
            <a:spLocks noGrp="1"/>
          </p:cNvSpPr>
          <p:nvPr>
            <p:ph type="title"/>
          </p:nvPr>
        </p:nvSpPr>
        <p:spPr/>
        <p:txBody>
          <a:bodyPr/>
          <a:lstStyle/>
          <a:p>
            <a:r>
              <a:rPr lang="en-US" dirty="0"/>
              <a:t>Selecting Gadgets for the Dashboard</a:t>
            </a:r>
          </a:p>
        </p:txBody>
      </p:sp>
      <p:sp>
        <p:nvSpPr>
          <p:cNvPr id="3" name="Content Placeholder 2">
            <a:extLst>
              <a:ext uri="{FF2B5EF4-FFF2-40B4-BE49-F238E27FC236}">
                <a16:creationId xmlns:a16="http://schemas.microsoft.com/office/drawing/2014/main" id="{712F6EAF-AD65-40B2-991E-AC6B1BF2209D}"/>
              </a:ext>
            </a:extLst>
          </p:cNvPr>
          <p:cNvSpPr>
            <a:spLocks noGrp="1"/>
          </p:cNvSpPr>
          <p:nvPr>
            <p:ph idx="1"/>
          </p:nvPr>
        </p:nvSpPr>
        <p:spPr>
          <a:xfrm>
            <a:off x="6004719" y="1397004"/>
            <a:ext cx="5768616" cy="5460995"/>
          </a:xfrm>
        </p:spPr>
        <p:txBody>
          <a:bodyPr>
            <a:normAutofit/>
          </a:bodyPr>
          <a:lstStyle/>
          <a:p>
            <a:r>
              <a:rPr lang="en-US" sz="2800" dirty="0"/>
              <a:t>Dashboards are collections of gadgets which display Jira data</a:t>
            </a:r>
            <a:br>
              <a:rPr lang="en-US" sz="2800" dirty="0"/>
            </a:br>
            <a:endParaRPr lang="en-US" sz="2800" dirty="0"/>
          </a:p>
          <a:p>
            <a:r>
              <a:rPr lang="en-US" sz="2800" dirty="0"/>
              <a:t>Gadgets are often based on a filter, a project, or a board</a:t>
            </a:r>
            <a:br>
              <a:rPr lang="en-US" sz="2800" dirty="0"/>
            </a:br>
            <a:endParaRPr lang="en-US" sz="2800" dirty="0"/>
          </a:p>
          <a:p>
            <a:r>
              <a:rPr lang="en-US" sz="2800" dirty="0"/>
              <a:t>Building a dashboard is a matter of identifying “useful” gadgets and knowing/defining which data you want to present</a:t>
            </a:r>
          </a:p>
          <a:p>
            <a:pPr lvl="1"/>
            <a:r>
              <a:rPr lang="en-US" sz="2400" dirty="0"/>
              <a:t>Many gadgets are more appropriate for help desk types of operations</a:t>
            </a:r>
          </a:p>
          <a:p>
            <a:endParaRPr lang="en-US" dirty="0"/>
          </a:p>
        </p:txBody>
      </p:sp>
      <p:pic>
        <p:nvPicPr>
          <p:cNvPr id="6" name="Picture 2" descr="Screenshot of Jira Gadgets available when building a dashboard. ">
            <a:extLst>
              <a:ext uri="{FF2B5EF4-FFF2-40B4-BE49-F238E27FC236}">
                <a16:creationId xmlns:a16="http://schemas.microsoft.com/office/drawing/2014/main" id="{CE5EDA32-E974-460B-8A8D-DA9D84649AA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319" y="1404887"/>
            <a:ext cx="2718857" cy="53968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descr="Screenshot of Jira Gadgets available when building a dashboard. ">
            <a:extLst>
              <a:ext uri="{FF2B5EF4-FFF2-40B4-BE49-F238E27FC236}">
                <a16:creationId xmlns:a16="http://schemas.microsoft.com/office/drawing/2014/main" id="{6D3672C5-8F54-403F-929F-E3B4F79EE8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862" y="1684029"/>
            <a:ext cx="3162857" cy="48385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Slide Number Placeholder 3">
            <a:extLst>
              <a:ext uri="{FF2B5EF4-FFF2-40B4-BE49-F238E27FC236}">
                <a16:creationId xmlns:a16="http://schemas.microsoft.com/office/drawing/2014/main" id="{3C1EEE49-118E-4A75-8B1E-47B39A405D8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48</a:t>
            </a:fld>
            <a:endParaRPr lang="en-US" dirty="0">
              <a:solidFill>
                <a:srgbClr val="FFFFFF">
                  <a:lumMod val="50000"/>
                </a:srgbClr>
              </a:solidFill>
            </a:endParaRPr>
          </a:p>
        </p:txBody>
      </p:sp>
    </p:spTree>
    <p:extLst>
      <p:ext uri="{BB962C8B-B14F-4D97-AF65-F5344CB8AC3E}">
        <p14:creationId xmlns:p14="http://schemas.microsoft.com/office/powerpoint/2010/main" val="17092695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0DD3C-1636-420A-BEC4-643BB41C9E96}"/>
              </a:ext>
            </a:extLst>
          </p:cNvPr>
          <p:cNvSpPr>
            <a:spLocks noGrp="1"/>
          </p:cNvSpPr>
          <p:nvPr>
            <p:ph type="title"/>
          </p:nvPr>
        </p:nvSpPr>
        <p:spPr/>
        <p:txBody>
          <a:bodyPr/>
          <a:lstStyle/>
          <a:p>
            <a:r>
              <a:rPr lang="en-US" dirty="0"/>
              <a:t>When creating a Dashboard…</a:t>
            </a:r>
          </a:p>
        </p:txBody>
      </p:sp>
      <p:sp>
        <p:nvSpPr>
          <p:cNvPr id="3" name="Content Placeholder 2">
            <a:extLst>
              <a:ext uri="{FF2B5EF4-FFF2-40B4-BE49-F238E27FC236}">
                <a16:creationId xmlns:a16="http://schemas.microsoft.com/office/drawing/2014/main" id="{B49EBC5C-65B6-4B09-8552-5D646209ECA7}"/>
              </a:ext>
            </a:extLst>
          </p:cNvPr>
          <p:cNvSpPr>
            <a:spLocks noGrp="1"/>
          </p:cNvSpPr>
          <p:nvPr>
            <p:ph idx="1"/>
          </p:nvPr>
        </p:nvSpPr>
        <p:spPr>
          <a:xfrm>
            <a:off x="827681" y="1397004"/>
            <a:ext cx="10945654" cy="4317995"/>
          </a:xfrm>
        </p:spPr>
        <p:txBody>
          <a:bodyPr>
            <a:normAutofit fontScale="77500" lnSpcReduction="20000"/>
          </a:bodyPr>
          <a:lstStyle/>
          <a:p>
            <a:r>
              <a:rPr lang="en-US" dirty="0"/>
              <a:t>Many dashboards are built off Jira information that you have filtered. Be sure to share your filter with other people!</a:t>
            </a:r>
          </a:p>
          <a:p>
            <a:pPr lvl="1"/>
            <a:r>
              <a:rPr lang="en-US" dirty="0"/>
              <a:t>If you forget to share a filter, you will be the ONLY one able to see it</a:t>
            </a:r>
          </a:p>
          <a:p>
            <a:r>
              <a:rPr lang="en-US" dirty="0"/>
              <a:t>It’s the same with the Dashboard itself – make sure you share the Dashboard with other users!</a:t>
            </a:r>
          </a:p>
          <a:p>
            <a:r>
              <a:rPr lang="en-US" dirty="0"/>
              <a:t>Please see the following for detailed instructions on getting started with Jira Dashboards: </a:t>
            </a:r>
            <a:r>
              <a:rPr lang="en-US" sz="3400" dirty="0">
                <a:hlinkClick r:id="rId2"/>
              </a:rPr>
              <a:t>https://qnetconfluence.cms.gov/display/HAKSS/JIRA+Dashboards+Basics</a:t>
            </a:r>
            <a:r>
              <a:rPr lang="en-US" sz="3400" dirty="0"/>
              <a:t> </a:t>
            </a:r>
          </a:p>
          <a:p>
            <a:endParaRPr lang="en-US" dirty="0"/>
          </a:p>
        </p:txBody>
      </p:sp>
      <p:sp>
        <p:nvSpPr>
          <p:cNvPr id="4" name="Slide Number Placeholder 3">
            <a:extLst>
              <a:ext uri="{FF2B5EF4-FFF2-40B4-BE49-F238E27FC236}">
                <a16:creationId xmlns:a16="http://schemas.microsoft.com/office/drawing/2014/main" id="{A0DC11A0-6126-4FB0-9C36-9D3210FBAC69}"/>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49</a:t>
            </a:fld>
            <a:endParaRPr lang="en-US" dirty="0">
              <a:solidFill>
                <a:srgbClr val="FFFFFF">
                  <a:lumMod val="50000"/>
                </a:srgbClr>
              </a:solidFill>
            </a:endParaRPr>
          </a:p>
        </p:txBody>
      </p:sp>
    </p:spTree>
    <p:extLst>
      <p:ext uri="{BB962C8B-B14F-4D97-AF65-F5344CB8AC3E}">
        <p14:creationId xmlns:p14="http://schemas.microsoft.com/office/powerpoint/2010/main" val="2169543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sp>
        <p:nvSpPr>
          <p:cNvPr id="6" name="Content Placeholder 5">
            <a:extLst>
              <a:ext uri="{FF2B5EF4-FFF2-40B4-BE49-F238E27FC236}">
                <a16:creationId xmlns:a16="http://schemas.microsoft.com/office/drawing/2014/main" id="{B9B6CC4A-70C0-4113-A419-F37D784E68EA}"/>
              </a:ext>
            </a:extLst>
          </p:cNvPr>
          <p:cNvSpPr>
            <a:spLocks noGrp="1"/>
          </p:cNvSpPr>
          <p:nvPr>
            <p:ph idx="1"/>
          </p:nvPr>
        </p:nvSpPr>
        <p:spPr>
          <a:xfrm>
            <a:off x="827681" y="1397004"/>
            <a:ext cx="5481838" cy="4775196"/>
          </a:xfrm>
        </p:spPr>
        <p:txBody>
          <a:bodyPr>
            <a:normAutofit fontScale="62500" lnSpcReduction="20000"/>
          </a:bodyPr>
          <a:lstStyle/>
          <a:p>
            <a:r>
              <a:rPr lang="en-US" dirty="0"/>
              <a:t>Need Atlassian Team:</a:t>
            </a:r>
          </a:p>
          <a:p>
            <a:pPr lvl="1"/>
            <a:r>
              <a:rPr lang="en-US" dirty="0"/>
              <a:t>Issue Types</a:t>
            </a:r>
          </a:p>
          <a:p>
            <a:pPr lvl="1"/>
            <a:r>
              <a:rPr lang="en-US" dirty="0"/>
              <a:t>Workflows</a:t>
            </a:r>
          </a:p>
          <a:p>
            <a:pPr lvl="1"/>
            <a:r>
              <a:rPr lang="en-US" dirty="0"/>
              <a:t>Screens</a:t>
            </a:r>
          </a:p>
          <a:p>
            <a:pPr lvl="1"/>
            <a:r>
              <a:rPr lang="en-US" dirty="0"/>
              <a:t>Fields</a:t>
            </a:r>
          </a:p>
          <a:p>
            <a:pPr lvl="1"/>
            <a:r>
              <a:rPr lang="en-US" dirty="0"/>
              <a:t>Notifications</a:t>
            </a:r>
          </a:p>
          <a:p>
            <a:pPr lvl="1"/>
            <a:r>
              <a:rPr lang="en-US" dirty="0"/>
              <a:t>Development Tools</a:t>
            </a:r>
          </a:p>
          <a:p>
            <a:pPr lvl="1"/>
            <a:r>
              <a:rPr lang="en-US" dirty="0"/>
              <a:t>Priorities</a:t>
            </a:r>
          </a:p>
          <a:p>
            <a:pPr lvl="1"/>
            <a:r>
              <a:rPr lang="en-US" dirty="0"/>
              <a:t>Permissions</a:t>
            </a:r>
          </a:p>
          <a:p>
            <a:r>
              <a:rPr lang="en-US" dirty="0"/>
              <a:t>Jira Project Admin Control:</a:t>
            </a:r>
          </a:p>
          <a:p>
            <a:pPr lvl="1"/>
            <a:r>
              <a:rPr lang="en-US" dirty="0"/>
              <a:t>Versions</a:t>
            </a:r>
          </a:p>
          <a:p>
            <a:pPr lvl="1"/>
            <a:r>
              <a:rPr lang="en-US" dirty="0"/>
              <a:t>Components</a:t>
            </a:r>
          </a:p>
          <a:p>
            <a:pPr lvl="1"/>
            <a:r>
              <a:rPr lang="en-US" dirty="0"/>
              <a:t>Roles</a:t>
            </a:r>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pic>
        <p:nvPicPr>
          <p:cNvPr id="12" name="Picture 11">
            <a:extLst>
              <a:ext uri="{FF2B5EF4-FFF2-40B4-BE49-F238E27FC236}">
                <a16:creationId xmlns:a16="http://schemas.microsoft.com/office/drawing/2014/main" id="{ED521C89-CDA5-4105-A58A-91F8DF8EA754}"/>
              </a:ext>
            </a:extLst>
          </p:cNvPr>
          <p:cNvPicPr>
            <a:picLocks noChangeAspect="1"/>
          </p:cNvPicPr>
          <p:nvPr/>
        </p:nvPicPr>
        <p:blipFill>
          <a:blip r:embed="rId2"/>
          <a:stretch>
            <a:fillRect/>
          </a:stretch>
        </p:blipFill>
        <p:spPr>
          <a:xfrm>
            <a:off x="7223919" y="1524000"/>
            <a:ext cx="4252328" cy="3657917"/>
          </a:xfrm>
          <a:prstGeom prst="rect">
            <a:avLst/>
          </a:prstGeom>
        </p:spPr>
      </p:pic>
      <p:sp>
        <p:nvSpPr>
          <p:cNvPr id="14" name="Slide Number Placeholder 13">
            <a:extLst>
              <a:ext uri="{FF2B5EF4-FFF2-40B4-BE49-F238E27FC236}">
                <a16:creationId xmlns:a16="http://schemas.microsoft.com/office/drawing/2014/main" id="{3E1EFB1E-C86A-4AFF-B7A9-680BE527793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a:t>
            </a:fld>
            <a:endParaRPr lang="en-US" dirty="0">
              <a:solidFill>
                <a:srgbClr val="FFFFFF">
                  <a:lumMod val="50000"/>
                </a:srgbClr>
              </a:solidFill>
            </a:endParaRPr>
          </a:p>
        </p:txBody>
      </p:sp>
    </p:spTree>
    <p:extLst>
      <p:ext uri="{BB962C8B-B14F-4D97-AF65-F5344CB8AC3E}">
        <p14:creationId xmlns:p14="http://schemas.microsoft.com/office/powerpoint/2010/main" val="12296446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16764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Dashboards </a:t>
            </a:r>
            <a:r>
              <a:rPr kumimoji="0" lang="en-US" sz="4000" b="1" i="0" u="none" strike="noStrike" kern="1200" cap="none" spc="0" normalizeH="0" baseline="0" noProof="0" dirty="0">
                <a:ln>
                  <a:noFill/>
                </a:ln>
                <a:solidFill>
                  <a:schemeClr val="tx1"/>
                </a:solidFill>
                <a:effectLst/>
                <a:uLnTx/>
                <a:uFillTx/>
                <a:latin typeface="+mj-lt"/>
                <a:ea typeface="+mn-ea"/>
                <a:cs typeface="+mn-cs"/>
                <a:hlinkClick r:id="rId2"/>
              </a:rPr>
              <a:t>https://qnetjira.cms.gov/secure/Dashboard.jspa?selectPageId=24507#</a:t>
            </a:r>
            <a:r>
              <a:rPr kumimoji="0" lang="en-US" sz="4000" b="1" i="0" u="none" strike="noStrike" kern="1200" cap="none" spc="0" normalizeH="0" baseline="0" noProof="0" dirty="0">
                <a:ln>
                  <a:noFill/>
                </a:ln>
                <a:solidFill>
                  <a:schemeClr val="tx1"/>
                </a:solidFill>
                <a:effectLst/>
                <a:uLnTx/>
                <a:uFillTx/>
                <a:latin typeface="+mj-lt"/>
                <a:ea typeface="+mn-ea"/>
                <a:cs typeface="+mn-cs"/>
              </a:rPr>
              <a:t> </a:t>
            </a:r>
            <a:endParaRPr kumimoji="0" lang="en-US" sz="40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432719" y="2895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BFFE9D1-66D4-4BE9-87C7-C8093316BE12}"/>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50</a:t>
            </a:fld>
            <a:endParaRPr lang="en-US" dirty="0">
              <a:solidFill>
                <a:prstClr val="black">
                  <a:tint val="75000"/>
                </a:prstClr>
              </a:solidFill>
            </a:endParaRPr>
          </a:p>
        </p:txBody>
      </p:sp>
    </p:spTree>
    <p:extLst>
      <p:ext uri="{BB962C8B-B14F-4D97-AF65-F5344CB8AC3E}">
        <p14:creationId xmlns:p14="http://schemas.microsoft.com/office/powerpoint/2010/main" val="6097700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Rules / Best Practices / Need to Know</a:t>
            </a:r>
          </a:p>
        </p:txBody>
      </p:sp>
      <p:sp>
        <p:nvSpPr>
          <p:cNvPr id="4" name="Content Placeholder 3"/>
          <p:cNvSpPr>
            <a:spLocks noGrp="1"/>
          </p:cNvSpPr>
          <p:nvPr>
            <p:ph idx="1"/>
          </p:nvPr>
        </p:nvSpPr>
        <p:spPr>
          <a:xfrm>
            <a:off x="827680" y="1397002"/>
            <a:ext cx="10945654" cy="4775198"/>
          </a:xfrm>
        </p:spPr>
        <p:txBody>
          <a:bodyPr>
            <a:normAutofit fontScale="92500" lnSpcReduction="10000"/>
          </a:bodyPr>
          <a:lstStyle/>
          <a:p>
            <a:r>
              <a:rPr lang="en-US" dirty="0"/>
              <a:t>Rules – No PII/No PHI</a:t>
            </a:r>
          </a:p>
          <a:p>
            <a:pPr lvl="1"/>
            <a:r>
              <a:rPr lang="en-US" dirty="0"/>
              <a:t>Security Policy: </a:t>
            </a:r>
            <a:r>
              <a:rPr lang="en-US" dirty="0">
                <a:hlinkClick r:id="rId3"/>
              </a:rPr>
              <a:t>https://qnetconfluence.cms.gov/display/HAKSS/QualityNet+Atlassian+Security+Policy</a:t>
            </a:r>
            <a:r>
              <a:rPr lang="en-US" dirty="0"/>
              <a:t> </a:t>
            </a:r>
          </a:p>
          <a:p>
            <a:r>
              <a:rPr lang="en-US" dirty="0"/>
              <a:t>There is a known bug in Confluence where MS files will timeout, need to save frequently when working in Word, PowerPoint, and Excel files in Office. </a:t>
            </a:r>
          </a:p>
          <a:p>
            <a:endParaRPr lang="en-US" dirty="0"/>
          </a:p>
        </p:txBody>
      </p:sp>
    </p:spTree>
    <p:extLst>
      <p:ext uri="{BB962C8B-B14F-4D97-AF65-F5344CB8AC3E}">
        <p14:creationId xmlns:p14="http://schemas.microsoft.com/office/powerpoint/2010/main" val="40814503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483A3-FFF3-4FC2-BC4A-4D5F7799CC54}"/>
              </a:ext>
            </a:extLst>
          </p:cNvPr>
          <p:cNvSpPr>
            <a:spLocks noGrp="1"/>
          </p:cNvSpPr>
          <p:nvPr>
            <p:ph type="title"/>
          </p:nvPr>
        </p:nvSpPr>
        <p:spPr/>
        <p:txBody>
          <a:bodyPr anchor="ctr">
            <a:normAutofit/>
          </a:bodyPr>
          <a:lstStyle/>
          <a:p>
            <a:r>
              <a:rPr lang="en-US" dirty="0"/>
              <a:t>For More Information</a:t>
            </a:r>
          </a:p>
        </p:txBody>
      </p:sp>
      <p:sp>
        <p:nvSpPr>
          <p:cNvPr id="4" name="Text Placeholder 3">
            <a:extLst>
              <a:ext uri="{FF2B5EF4-FFF2-40B4-BE49-F238E27FC236}">
                <a16:creationId xmlns:a16="http://schemas.microsoft.com/office/drawing/2014/main" id="{9FE2A9BB-E68C-49A0-8018-65605EC80C74}"/>
              </a:ext>
            </a:extLst>
          </p:cNvPr>
          <p:cNvSpPr>
            <a:spLocks noGrp="1"/>
          </p:cNvSpPr>
          <p:nvPr>
            <p:ph type="body" sz="quarter" idx="11"/>
          </p:nvPr>
        </p:nvSpPr>
        <p:spPr>
          <a:xfrm>
            <a:off x="6283616" y="1556346"/>
            <a:ext cx="5599324" cy="4362477"/>
          </a:xfrm>
        </p:spPr>
        <p:txBody>
          <a:bodyPr>
            <a:normAutofit/>
          </a:bodyPr>
          <a:lstStyle/>
          <a:p>
            <a:pPr marL="0" indent="0" algn="ctr">
              <a:buNone/>
            </a:pPr>
            <a:r>
              <a:rPr lang="en-US" b="1" dirty="0">
                <a:latin typeface="+mj-lt"/>
              </a:rPr>
              <a:t>QualityNet Atlassian Support Knowledgebase (QNASK)</a:t>
            </a:r>
            <a:br>
              <a:rPr lang="en-US" b="1" dirty="0">
                <a:latin typeface="+mj-lt"/>
              </a:rPr>
            </a:br>
            <a:endParaRPr lang="en-US" b="1" dirty="0">
              <a:latin typeface="+mj-lt"/>
            </a:endParaRPr>
          </a:p>
          <a:p>
            <a:pPr marL="0" indent="0" algn="ctr">
              <a:buNone/>
            </a:pPr>
            <a:r>
              <a:rPr lang="en-US" dirty="0">
                <a:latin typeface="+mj-lt"/>
              </a:rPr>
              <a:t>Your one-stop-shop for news and reference material on the QualityNet Atlassian tool suite.</a:t>
            </a:r>
            <a:br>
              <a:rPr lang="en-US" dirty="0">
                <a:latin typeface="+mj-lt"/>
              </a:rPr>
            </a:br>
            <a:endParaRPr lang="en-US" dirty="0">
              <a:latin typeface="+mj-lt"/>
            </a:endParaRPr>
          </a:p>
        </p:txBody>
      </p:sp>
      <p:pic>
        <p:nvPicPr>
          <p:cNvPr id="11" name="Content Placeholder 10">
            <a:extLst>
              <a:ext uri="{FF2B5EF4-FFF2-40B4-BE49-F238E27FC236}">
                <a16:creationId xmlns:a16="http://schemas.microsoft.com/office/drawing/2014/main" id="{5739D1E8-7D41-4581-988A-29AEC8F05B1C}"/>
              </a:ext>
              <a:ext uri="{C183D7F6-B498-43B3-948B-1728B52AA6E4}">
                <adec:decorative xmlns:adec="http://schemas.microsoft.com/office/drawing/2017/decorative" val="1"/>
              </a:ext>
            </a:extLst>
          </p:cNvPr>
          <p:cNvPicPr>
            <a:picLocks noGrp="1" noChangeAspect="1"/>
          </p:cNvPicPr>
          <p:nvPr>
            <p:ph idx="1"/>
          </p:nvPr>
        </p:nvPicPr>
        <p:blipFill rotWithShape="1">
          <a:blip r:embed="rId3"/>
          <a:srcRect l="6925" r="8290"/>
          <a:stretch/>
        </p:blipFill>
        <p:spPr>
          <a:xfrm>
            <a:off x="670719" y="1750367"/>
            <a:ext cx="5528254" cy="3733800"/>
          </a:xfrm>
          <a:prstGeom prst="rect">
            <a:avLst/>
          </a:prstGeom>
        </p:spPr>
      </p:pic>
      <p:sp>
        <p:nvSpPr>
          <p:cNvPr id="13" name="TextBox 12">
            <a:extLst>
              <a:ext uri="{FF2B5EF4-FFF2-40B4-BE49-F238E27FC236}">
                <a16:creationId xmlns:a16="http://schemas.microsoft.com/office/drawing/2014/main" id="{AD1CD143-E3F6-4960-A09A-DB7FD3A84F98}"/>
              </a:ext>
            </a:extLst>
          </p:cNvPr>
          <p:cNvSpPr txBox="1"/>
          <p:nvPr/>
        </p:nvSpPr>
        <p:spPr>
          <a:xfrm>
            <a:off x="3243781" y="5918823"/>
            <a:ext cx="6079670" cy="461665"/>
          </a:xfrm>
          <a:prstGeom prst="rect">
            <a:avLst/>
          </a:prstGeom>
          <a:noFill/>
        </p:spPr>
        <p:txBody>
          <a:bodyPr wrap="square">
            <a:spAutoFit/>
          </a:bodyPr>
          <a:lstStyle/>
          <a:p>
            <a:pPr marL="0" indent="0" algn="ctr">
              <a:buNone/>
            </a:pPr>
            <a:r>
              <a:rPr lang="en-US" sz="2400" dirty="0">
                <a:latin typeface="+mj-lt"/>
                <a:hlinkClick r:id="rId4"/>
              </a:rPr>
              <a:t>https://qnetconfluence.cms.gov/display/HAKSS</a:t>
            </a:r>
            <a:r>
              <a:rPr lang="en-US" sz="2400" dirty="0">
                <a:latin typeface="+mj-lt"/>
              </a:rPr>
              <a:t> </a:t>
            </a:r>
          </a:p>
        </p:txBody>
      </p:sp>
      <p:sp>
        <p:nvSpPr>
          <p:cNvPr id="3" name="Slide Number Placeholder 2">
            <a:extLst>
              <a:ext uri="{FF2B5EF4-FFF2-40B4-BE49-F238E27FC236}">
                <a16:creationId xmlns:a16="http://schemas.microsoft.com/office/drawing/2014/main" id="{316F057D-D0B3-4A33-8768-C0E0C0E36D9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52</a:t>
            </a:fld>
            <a:endParaRPr lang="en-US" dirty="0">
              <a:solidFill>
                <a:srgbClr val="FFFFFF">
                  <a:lumMod val="50000"/>
                </a:srgbClr>
              </a:solidFill>
            </a:endParaRPr>
          </a:p>
        </p:txBody>
      </p:sp>
    </p:spTree>
    <p:extLst>
      <p:ext uri="{BB962C8B-B14F-4D97-AF65-F5344CB8AC3E}">
        <p14:creationId xmlns:p14="http://schemas.microsoft.com/office/powerpoint/2010/main" val="24634027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12313-80E9-4C55-B874-89E4BE573C57}"/>
              </a:ext>
            </a:extLst>
          </p:cNvPr>
          <p:cNvSpPr>
            <a:spLocks noGrp="1"/>
          </p:cNvSpPr>
          <p:nvPr>
            <p:ph type="title"/>
          </p:nvPr>
        </p:nvSpPr>
        <p:spPr/>
        <p:txBody>
          <a:bodyPr/>
          <a:lstStyle/>
          <a:p>
            <a:r>
              <a:rPr lang="en-US" dirty="0">
                <a:solidFill>
                  <a:schemeClr val="bg1"/>
                </a:solidFill>
              </a:rPr>
              <a:t>Help?</a:t>
            </a:r>
          </a:p>
        </p:txBody>
      </p:sp>
      <p:cxnSp>
        <p:nvCxnSpPr>
          <p:cNvPr id="13" name="Straight Connector 12">
            <a:extLst>
              <a:ext uri="{FF2B5EF4-FFF2-40B4-BE49-F238E27FC236}">
                <a16:creationId xmlns:a16="http://schemas.microsoft.com/office/drawing/2014/main" id="{7D7BD9E6-BF6F-473C-81E2-30BCCE4372DA}"/>
              </a:ext>
              <a:ext uri="{C183D7F6-B498-43B3-948B-1728B52AA6E4}">
                <adec:decorative xmlns:adec="http://schemas.microsoft.com/office/drawing/2017/decorative" val="1"/>
              </a:ext>
            </a:extLst>
          </p:cNvPr>
          <p:cNvCxnSpPr/>
          <p:nvPr/>
        </p:nvCxnSpPr>
        <p:spPr>
          <a:xfrm>
            <a:off x="3737624" y="1987550"/>
            <a:ext cx="0" cy="348615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4" name="Content Placeholder 2">
            <a:extLst>
              <a:ext uri="{FF2B5EF4-FFF2-40B4-BE49-F238E27FC236}">
                <a16:creationId xmlns:a16="http://schemas.microsoft.com/office/drawing/2014/main" id="{3AC6C5AC-FB64-4C84-9B20-DEBC9C86A303}"/>
              </a:ext>
            </a:extLst>
          </p:cNvPr>
          <p:cNvSpPr>
            <a:spLocks noGrp="1"/>
          </p:cNvSpPr>
          <p:nvPr>
            <p:ph idx="1"/>
          </p:nvPr>
        </p:nvSpPr>
        <p:spPr>
          <a:xfrm>
            <a:off x="3958061" y="1752600"/>
            <a:ext cx="7809577" cy="4439945"/>
          </a:xfrm>
        </p:spPr>
        <p:txBody>
          <a:bodyPr>
            <a:normAutofit fontScale="70000" lnSpcReduction="20000"/>
          </a:bodyPr>
          <a:lstStyle/>
          <a:p>
            <a:pPr marL="0" indent="0">
              <a:buNone/>
            </a:pPr>
            <a:endParaRPr lang="en-US" dirty="0"/>
          </a:p>
          <a:p>
            <a:pPr marL="0" indent="0">
              <a:buNone/>
            </a:pPr>
            <a:r>
              <a:rPr lang="en-US" dirty="0"/>
              <a:t>For questions using QualityNet Atlassian, contact the team in QualityNet Slack at </a:t>
            </a:r>
            <a:r>
              <a:rPr lang="en-US" b="1" dirty="0"/>
              <a:t>#help-Atlassian.</a:t>
            </a:r>
          </a:p>
          <a:p>
            <a:pPr marL="0" indent="0">
              <a:buNone/>
            </a:pPr>
            <a:endParaRPr lang="en-US" dirty="0"/>
          </a:p>
          <a:p>
            <a:pPr marL="0" indent="0">
              <a:buNone/>
            </a:pPr>
            <a:r>
              <a:rPr lang="en-US" dirty="0"/>
              <a:t>For issues accessing Atlassian? Contact the QualityNet Help Desk at </a:t>
            </a:r>
            <a:r>
              <a:rPr lang="en-US" dirty="0">
                <a:solidFill>
                  <a:srgbClr val="0070C0"/>
                </a:solidFill>
                <a:hlinkClick r:id="rId3">
                  <a:extLst>
                    <a:ext uri="{A12FA001-AC4F-418D-AE19-62706E023703}">
                      <ahyp:hlinkClr xmlns:ahyp="http://schemas.microsoft.com/office/drawing/2018/hyperlinkcolor" val="tx"/>
                    </a:ext>
                  </a:extLst>
                </a:hlinkClick>
              </a:rPr>
              <a:t>ServiceCenterSOS@cms.hhs.gov</a:t>
            </a:r>
            <a:r>
              <a:rPr lang="en-US" dirty="0">
                <a:solidFill>
                  <a:srgbClr val="0070C0"/>
                </a:solidFill>
              </a:rPr>
              <a:t> </a:t>
            </a:r>
            <a:r>
              <a:rPr lang="en-US" dirty="0"/>
              <a:t>or </a:t>
            </a:r>
            <a:br>
              <a:rPr lang="en-US" dirty="0"/>
            </a:br>
            <a:r>
              <a:rPr lang="en-US" dirty="0"/>
              <a:t>1-866-288-8912.</a:t>
            </a:r>
            <a:br>
              <a:rPr lang="en-US" dirty="0"/>
            </a:br>
            <a:endParaRPr lang="en-US" dirty="0"/>
          </a:p>
          <a:p>
            <a:pPr marL="0" indent="0">
              <a:buNone/>
            </a:pPr>
            <a:endParaRPr lang="en-US" dirty="0"/>
          </a:p>
        </p:txBody>
      </p:sp>
      <p:pic>
        <p:nvPicPr>
          <p:cNvPr id="3" name="Picture 2">
            <a:extLst>
              <a:ext uri="{FF2B5EF4-FFF2-40B4-BE49-F238E27FC236}">
                <a16:creationId xmlns:a16="http://schemas.microsoft.com/office/drawing/2014/main" id="{51F99961-4B0D-4346-B156-F431173768E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80037" y="2335309"/>
            <a:ext cx="2437151" cy="2790632"/>
          </a:xfrm>
          <a:prstGeom prst="rect">
            <a:avLst/>
          </a:prstGeom>
        </p:spPr>
      </p:pic>
      <p:sp>
        <p:nvSpPr>
          <p:cNvPr id="4" name="Slide Number Placeholder 3">
            <a:extLst>
              <a:ext uri="{FF2B5EF4-FFF2-40B4-BE49-F238E27FC236}">
                <a16:creationId xmlns:a16="http://schemas.microsoft.com/office/drawing/2014/main" id="{6E923E0E-5C9B-4D57-96CC-6213EAE16D55}"/>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53</a:t>
            </a:fld>
            <a:endParaRPr lang="en-US" dirty="0">
              <a:solidFill>
                <a:srgbClr val="FFFFFF">
                  <a:lumMod val="50000"/>
                </a:srgbClr>
              </a:solidFill>
            </a:endParaRPr>
          </a:p>
        </p:txBody>
      </p:sp>
    </p:spTree>
    <p:extLst>
      <p:ext uri="{BB962C8B-B14F-4D97-AF65-F5344CB8AC3E}">
        <p14:creationId xmlns:p14="http://schemas.microsoft.com/office/powerpoint/2010/main" val="28386186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738313" y="2209800"/>
            <a:ext cx="10423525"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Questions?</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62F8DB3-36F1-48AC-BE99-55DDABEB0EC8}"/>
              </a:ext>
              <a:ext uri="{C183D7F6-B498-43B3-948B-1728B52AA6E4}">
                <adec:decorative xmlns:adec="http://schemas.microsoft.com/office/drawing/2017/decorative" val="1"/>
              </a:ext>
            </a:extLst>
          </p:cNvPr>
          <p:cNvPicPr>
            <a:picLocks noChangeAspect="1"/>
          </p:cNvPicPr>
          <p:nvPr/>
        </p:nvPicPr>
        <p:blipFill rotWithShape="1">
          <a:blip r:embed="rId2"/>
          <a:srcRect l="42452" t="56289" r="31605" b="2561"/>
          <a:stretch/>
        </p:blipFill>
        <p:spPr>
          <a:xfrm>
            <a:off x="2270919" y="1737519"/>
            <a:ext cx="1981201" cy="1767676"/>
          </a:xfrm>
          <a:prstGeom prst="rect">
            <a:avLst/>
          </a:prstGeom>
        </p:spPr>
      </p:pic>
      <p:sp>
        <p:nvSpPr>
          <p:cNvPr id="3" name="Slide Number Placeholder 2">
            <a:extLst>
              <a:ext uri="{FF2B5EF4-FFF2-40B4-BE49-F238E27FC236}">
                <a16:creationId xmlns:a16="http://schemas.microsoft.com/office/drawing/2014/main" id="{976B594A-40A7-4A62-947E-82B177F321E5}"/>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54</a:t>
            </a:fld>
            <a:endParaRPr lang="en-US" dirty="0">
              <a:solidFill>
                <a:prstClr val="black">
                  <a:tint val="75000"/>
                </a:prstClr>
              </a:solidFill>
            </a:endParaRPr>
          </a:p>
        </p:txBody>
      </p:sp>
    </p:spTree>
    <p:extLst>
      <p:ext uri="{BB962C8B-B14F-4D97-AF65-F5344CB8AC3E}">
        <p14:creationId xmlns:p14="http://schemas.microsoft.com/office/powerpoint/2010/main" val="6543216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ADE297-6325-4885-ADCE-4BE9CAAFF9AE}"/>
              </a:ext>
            </a:extLst>
          </p:cNvPr>
          <p:cNvSpPr>
            <a:spLocks noGrp="1"/>
          </p:cNvSpPr>
          <p:nvPr>
            <p:ph type="title"/>
          </p:nvPr>
        </p:nvSpPr>
        <p:spPr/>
        <p:txBody>
          <a:bodyPr>
            <a:normAutofit fontScale="90000"/>
          </a:bodyPr>
          <a:lstStyle/>
          <a:p>
            <a:r>
              <a:rPr lang="en-US" sz="5400" dirty="0"/>
              <a:t>Appendix - Requesting a New Jira Project</a:t>
            </a:r>
          </a:p>
        </p:txBody>
      </p:sp>
      <p:sp>
        <p:nvSpPr>
          <p:cNvPr id="5" name="Content Placeholder 4">
            <a:extLst>
              <a:ext uri="{FF2B5EF4-FFF2-40B4-BE49-F238E27FC236}">
                <a16:creationId xmlns:a16="http://schemas.microsoft.com/office/drawing/2014/main" id="{AC8FDE54-C6C9-4848-8E66-55DEA58D18C2}"/>
              </a:ext>
            </a:extLst>
          </p:cNvPr>
          <p:cNvSpPr>
            <a:spLocks noGrp="1"/>
          </p:cNvSpPr>
          <p:nvPr>
            <p:ph idx="1"/>
          </p:nvPr>
        </p:nvSpPr>
        <p:spPr/>
        <p:txBody>
          <a:bodyPr>
            <a:normAutofit/>
          </a:bodyPr>
          <a:lstStyle/>
          <a:p>
            <a:pPr marL="0" indent="0">
              <a:buNone/>
            </a:pPr>
            <a:r>
              <a:rPr lang="en-US" dirty="0"/>
              <a:t>Submit a request to the Atlassian team in the </a:t>
            </a:r>
            <a:r>
              <a:rPr lang="en-US" b="1" dirty="0"/>
              <a:t>#help-atlassian </a:t>
            </a:r>
            <a:r>
              <a:rPr lang="en-US" dirty="0"/>
              <a:t>channel in QualityNet Slack. Provide the following information:</a:t>
            </a:r>
          </a:p>
          <a:p>
            <a:pPr marL="971550" lvl="1" indent="-514350">
              <a:buFont typeface="+mj-lt"/>
              <a:buAutoNum type="arabicPeriod"/>
            </a:pPr>
            <a:r>
              <a:rPr lang="en-US" dirty="0"/>
              <a:t>Project Name</a:t>
            </a:r>
          </a:p>
          <a:p>
            <a:pPr marL="971550" lvl="1" indent="-514350">
              <a:buFont typeface="+mj-lt"/>
              <a:buAutoNum type="arabicPeriod"/>
            </a:pPr>
            <a:r>
              <a:rPr lang="en-US" dirty="0"/>
              <a:t>Project Lead</a:t>
            </a:r>
          </a:p>
          <a:p>
            <a:pPr marL="971550" lvl="1" indent="-514350">
              <a:buFont typeface="+mj-lt"/>
              <a:buAutoNum type="arabicPeriod"/>
            </a:pPr>
            <a:r>
              <a:rPr lang="en-US" dirty="0"/>
              <a:t>Project Administrators (responsible for setting permissions for the rest of the team)</a:t>
            </a:r>
          </a:p>
          <a:p>
            <a:pPr marL="971550" lvl="1" indent="-514350">
              <a:buFont typeface="+mj-lt"/>
              <a:buAutoNum type="arabicPeriod"/>
            </a:pPr>
            <a:r>
              <a:rPr lang="en-US" dirty="0"/>
              <a:t>Issue Types</a:t>
            </a:r>
          </a:p>
          <a:p>
            <a:pPr marL="971550" lvl="1" indent="-514350">
              <a:buFont typeface="+mj-lt"/>
              <a:buAutoNum type="arabicPeriod"/>
            </a:pPr>
            <a:r>
              <a:rPr lang="en-US" dirty="0"/>
              <a:t>Workflow Options</a:t>
            </a:r>
          </a:p>
        </p:txBody>
      </p:sp>
    </p:spTree>
    <p:extLst>
      <p:ext uri="{BB962C8B-B14F-4D97-AF65-F5344CB8AC3E}">
        <p14:creationId xmlns:p14="http://schemas.microsoft.com/office/powerpoint/2010/main" val="34798181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ADE297-6325-4885-ADCE-4BE9CAAFF9AE}"/>
              </a:ext>
            </a:extLst>
          </p:cNvPr>
          <p:cNvSpPr>
            <a:spLocks noGrp="1"/>
          </p:cNvSpPr>
          <p:nvPr>
            <p:ph type="title"/>
          </p:nvPr>
        </p:nvSpPr>
        <p:spPr/>
        <p:txBody>
          <a:bodyPr>
            <a:normAutofit/>
          </a:bodyPr>
          <a:lstStyle/>
          <a:p>
            <a:r>
              <a:rPr lang="en-US" sz="5400" dirty="0"/>
              <a:t>Appendix – Additional JQL Reference</a:t>
            </a:r>
          </a:p>
        </p:txBody>
      </p:sp>
      <p:graphicFrame>
        <p:nvGraphicFramePr>
          <p:cNvPr id="2" name="Table 1">
            <a:extLst>
              <a:ext uri="{FF2B5EF4-FFF2-40B4-BE49-F238E27FC236}">
                <a16:creationId xmlns:a16="http://schemas.microsoft.com/office/drawing/2014/main" id="{D862E671-5C24-497A-80A2-B79C92A39EA6}"/>
              </a:ext>
            </a:extLst>
          </p:cNvPr>
          <p:cNvGraphicFramePr>
            <a:graphicFrameLocks noGrp="1"/>
          </p:cNvGraphicFramePr>
          <p:nvPr>
            <p:extLst>
              <p:ext uri="{D42A27DB-BD31-4B8C-83A1-F6EECF244321}">
                <p14:modId xmlns:p14="http://schemas.microsoft.com/office/powerpoint/2010/main" val="3082862356"/>
              </p:ext>
            </p:extLst>
          </p:nvPr>
        </p:nvGraphicFramePr>
        <p:xfrm>
          <a:off x="899319" y="1524000"/>
          <a:ext cx="10945812" cy="4666235"/>
        </p:xfrm>
        <a:graphic>
          <a:graphicData uri="http://schemas.openxmlformats.org/drawingml/2006/table">
            <a:tbl>
              <a:tblPr>
                <a:tableStyleId>{5C22544A-7EE6-4342-B048-85BDC9FD1C3A}</a:tableStyleId>
              </a:tblPr>
              <a:tblGrid>
                <a:gridCol w="2127866">
                  <a:extLst>
                    <a:ext uri="{9D8B030D-6E8A-4147-A177-3AD203B41FA5}">
                      <a16:colId xmlns:a16="http://schemas.microsoft.com/office/drawing/2014/main" val="28607775"/>
                    </a:ext>
                  </a:extLst>
                </a:gridCol>
                <a:gridCol w="6705404">
                  <a:extLst>
                    <a:ext uri="{9D8B030D-6E8A-4147-A177-3AD203B41FA5}">
                      <a16:colId xmlns:a16="http://schemas.microsoft.com/office/drawing/2014/main" val="529944538"/>
                    </a:ext>
                  </a:extLst>
                </a:gridCol>
                <a:gridCol w="2112542">
                  <a:extLst>
                    <a:ext uri="{9D8B030D-6E8A-4147-A177-3AD203B41FA5}">
                      <a16:colId xmlns:a16="http://schemas.microsoft.com/office/drawing/2014/main" val="2039052516"/>
                    </a:ext>
                  </a:extLst>
                </a:gridCol>
              </a:tblGrid>
              <a:tr h="381000">
                <a:tc>
                  <a:txBody>
                    <a:bodyPr/>
                    <a:lstStyle/>
                    <a:p>
                      <a:pPr marL="0" marR="0">
                        <a:lnSpc>
                          <a:spcPct val="107000"/>
                        </a:lnSpc>
                        <a:spcBef>
                          <a:spcPts val="900"/>
                        </a:spcBef>
                        <a:spcAft>
                          <a:spcPts val="0"/>
                        </a:spcAft>
                      </a:pPr>
                      <a:r>
                        <a:rPr lang="en-US" sz="1400" spc="-5"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900"/>
                        </a:spcBef>
                        <a:spcAft>
                          <a:spcPts val="0"/>
                        </a:spcAft>
                      </a:pPr>
                      <a:r>
                        <a:rPr lang="en-US" sz="1400" spc="-5" dirty="0">
                          <a:effectLst/>
                        </a:rPr>
                        <a:t>Description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Reference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6551384"/>
                  </a:ext>
                </a:extLst>
              </a:tr>
              <a:tr h="381000">
                <a:tc>
                  <a:txBody>
                    <a:bodyPr/>
                    <a:lstStyle/>
                    <a:p>
                      <a:pPr marL="0" marR="0">
                        <a:lnSpc>
                          <a:spcPct val="107000"/>
                        </a:lnSpc>
                        <a:spcBef>
                          <a:spcPts val="900"/>
                        </a:spcBef>
                        <a:spcAft>
                          <a:spcPts val="0"/>
                        </a:spcAft>
                      </a:pPr>
                      <a:r>
                        <a:rPr lang="en-US" sz="1400" spc="-5" dirty="0">
                          <a:effectLst/>
                        </a:rPr>
                        <a:t>Fields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900"/>
                        </a:spcBef>
                        <a:spcAft>
                          <a:spcPts val="0"/>
                        </a:spcAft>
                      </a:pPr>
                      <a:r>
                        <a:rPr lang="en-US" sz="1400" spc="-5" dirty="0">
                          <a:effectLst/>
                        </a:rPr>
                        <a:t>A field in JQL is a word that represents a Jira field (or a custom field that has already been defined in Jira).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2"/>
                        </a:rPr>
                        <a:t>Fields reference page</a:t>
                      </a:r>
                      <a:r>
                        <a:rPr lang="en-US" sz="1400" spc="-5" dirty="0">
                          <a:effectLst/>
                        </a:rPr>
                        <a:t> </a:t>
                      </a:r>
                      <a:endParaRPr lang="en-US" sz="1400" dirty="0">
                        <a:effectLst/>
                      </a:endParaRPr>
                    </a:p>
                    <a:p>
                      <a:pPr marL="0" marR="0">
                        <a:lnSpc>
                          <a:spcPct val="107000"/>
                        </a:lnSpc>
                        <a:spcBef>
                          <a:spcPts val="0"/>
                        </a:spcBef>
                        <a:spcAft>
                          <a:spcPts val="0"/>
                        </a:spcAft>
                      </a:pPr>
                      <a:r>
                        <a:rPr lang="en-US" sz="1400" u="sng" spc="-5" dirty="0">
                          <a:effectLst/>
                          <a:hlinkClick r:id="rId3"/>
                        </a:rPr>
                        <a:t>Show list of fields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8262074"/>
                  </a:ext>
                </a:extLst>
              </a:tr>
              <a:tr h="381000">
                <a:tc>
                  <a:txBody>
                    <a:bodyPr/>
                    <a:lstStyle/>
                    <a:p>
                      <a:pPr marL="0" marR="0">
                        <a:lnSpc>
                          <a:spcPct val="107000"/>
                        </a:lnSpc>
                        <a:spcBef>
                          <a:spcPts val="0"/>
                        </a:spcBef>
                        <a:spcAft>
                          <a:spcPts val="0"/>
                        </a:spcAft>
                      </a:pPr>
                      <a:r>
                        <a:rPr lang="en-US" sz="1400" spc="-5" dirty="0">
                          <a:effectLst/>
                        </a:rPr>
                        <a:t>Operators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An operator in JQL is one or more symbols or words that compare the value of a field on its left with one or more values (or functions) on its right, such that only true results are retrieved by the clause. Some operators may use the NOT keyword.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4"/>
                        </a:rPr>
                        <a:t>Operators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operators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187655"/>
                  </a:ext>
                </a:extLst>
              </a:tr>
              <a:tr h="381000">
                <a:tc>
                  <a:txBody>
                    <a:bodyPr/>
                    <a:lstStyle/>
                    <a:p>
                      <a:pPr marL="0" marR="0">
                        <a:lnSpc>
                          <a:spcPct val="107000"/>
                        </a:lnSpc>
                        <a:spcBef>
                          <a:spcPts val="0"/>
                        </a:spcBef>
                        <a:spcAft>
                          <a:spcPts val="0"/>
                        </a:spcAft>
                      </a:pPr>
                      <a:r>
                        <a:rPr lang="en-US" sz="1400" spc="-5" dirty="0">
                          <a:effectLst/>
                        </a:rPr>
                        <a:t>Keywords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 keyword in JQL is a word or phrase that does (or is) any of the following:</a:t>
                      </a:r>
                      <a:endParaRPr lang="en-US" sz="1400" dirty="0">
                        <a:effectLst/>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400" spc="-5" dirty="0">
                          <a:effectLst/>
                        </a:rPr>
                        <a:t>joins two or more clauses together to form a complex JQL query</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alters the logic of one or more clauses</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alters the logic of operators</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has an explicit definition in a JQL query</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performs a specific function that alters the results of a JQL query.</a:t>
                      </a:r>
                      <a:endParaRPr lang="en-US" sz="1400" dirty="0">
                        <a:solidFill>
                          <a:srgbClr val="172B4D"/>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5"/>
                        </a:rPr>
                        <a:t>Keywords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keywords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093007"/>
                  </a:ext>
                </a:extLst>
              </a:tr>
              <a:tr h="381000">
                <a:tc>
                  <a:txBody>
                    <a:bodyPr/>
                    <a:lstStyle/>
                    <a:p>
                      <a:pPr marL="0" marR="0">
                        <a:lnSpc>
                          <a:spcPct val="107000"/>
                        </a:lnSpc>
                        <a:spcBef>
                          <a:spcPts val="0"/>
                        </a:spcBef>
                        <a:spcAft>
                          <a:spcPts val="0"/>
                        </a:spcAft>
                      </a:pPr>
                      <a:r>
                        <a:rPr lang="en-US" sz="1400" spc="-5" dirty="0">
                          <a:effectLst/>
                        </a:rPr>
                        <a:t>Functions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 function in JQL appears as a word followed by parentheses, which may contain one or more explicit values or Jira fields.</a:t>
                      </a:r>
                      <a:endParaRPr lang="en-US" sz="1400" dirty="0">
                        <a:effectLst/>
                      </a:endParaRPr>
                    </a:p>
                    <a:p>
                      <a:pPr marL="0" marR="0">
                        <a:lnSpc>
                          <a:spcPct val="107000"/>
                        </a:lnSpc>
                        <a:spcBef>
                          <a:spcPts val="900"/>
                        </a:spcBef>
                        <a:spcAft>
                          <a:spcPts val="0"/>
                        </a:spcAft>
                      </a:pPr>
                      <a:r>
                        <a:rPr lang="en-US" sz="1400" spc="-5" dirty="0">
                          <a:effectLst/>
                        </a:rPr>
                        <a:t>A function performs a calculation on either specific Jira data or the function's content in parentheses, such that only true results are retrieved by the function, and then again by the clause in which the function is used.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6"/>
                        </a:rPr>
                        <a:t>Functions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functions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3030408"/>
                  </a:ext>
                </a:extLst>
              </a:tr>
            </a:tbl>
          </a:graphicData>
        </a:graphic>
      </p:graphicFrame>
    </p:spTree>
    <p:extLst>
      <p:ext uri="{BB962C8B-B14F-4D97-AF65-F5344CB8AC3E}">
        <p14:creationId xmlns:p14="http://schemas.microsoft.com/office/powerpoint/2010/main" val="4118775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pic>
        <p:nvPicPr>
          <p:cNvPr id="9" name="Picture 8">
            <a:extLst>
              <a:ext uri="{FF2B5EF4-FFF2-40B4-BE49-F238E27FC236}">
                <a16:creationId xmlns:a16="http://schemas.microsoft.com/office/drawing/2014/main" id="{5C23287D-3933-49FE-977A-DA53F7B28FC9}"/>
              </a:ext>
            </a:extLst>
          </p:cNvPr>
          <p:cNvPicPr>
            <a:picLocks noChangeAspect="1"/>
          </p:cNvPicPr>
          <p:nvPr/>
        </p:nvPicPr>
        <p:blipFill rotWithShape="1">
          <a:blip r:embed="rId3"/>
          <a:srcRect l="16917" t="17698" b="21039"/>
          <a:stretch/>
        </p:blipFill>
        <p:spPr>
          <a:xfrm>
            <a:off x="1204119" y="1333499"/>
            <a:ext cx="10104438" cy="4191001"/>
          </a:xfrm>
          <a:prstGeom prst="rect">
            <a:avLst/>
          </a:prstGeom>
        </p:spPr>
      </p:pic>
      <p:sp>
        <p:nvSpPr>
          <p:cNvPr id="2" name="Slide Number Placeholder 1">
            <a:extLst>
              <a:ext uri="{FF2B5EF4-FFF2-40B4-BE49-F238E27FC236}">
                <a16:creationId xmlns:a16="http://schemas.microsoft.com/office/drawing/2014/main" id="{251B9952-C747-4FDF-9C4D-52B85F125F6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6</a:t>
            </a:fld>
            <a:endParaRPr lang="en-US" dirty="0">
              <a:solidFill>
                <a:srgbClr val="FFFFFF">
                  <a:lumMod val="50000"/>
                </a:srgbClr>
              </a:solidFill>
            </a:endParaRPr>
          </a:p>
        </p:txBody>
      </p:sp>
    </p:spTree>
    <p:extLst>
      <p:ext uri="{BB962C8B-B14F-4D97-AF65-F5344CB8AC3E}">
        <p14:creationId xmlns:p14="http://schemas.microsoft.com/office/powerpoint/2010/main" val="3343217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normAutofit fontScale="90000"/>
          </a:bodyPr>
          <a:lstStyle/>
          <a:p>
            <a:r>
              <a:rPr lang="en-US" dirty="0"/>
              <a:t>Defining a Jira Project – Workflow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5"/>
            <a:ext cx="7844038" cy="2108196"/>
          </a:xfrm>
        </p:spPr>
        <p:txBody>
          <a:bodyPr>
            <a:normAutofit/>
          </a:bodyPr>
          <a:lstStyle/>
          <a:p>
            <a:pPr marL="0" indent="0">
              <a:buNone/>
            </a:pPr>
            <a:r>
              <a:rPr lang="en-US" sz="3200" b="0" i="0" dirty="0">
                <a:solidFill>
                  <a:srgbClr val="202124"/>
                </a:solidFill>
                <a:effectLst/>
              </a:rPr>
              <a:t>A </a:t>
            </a:r>
            <a:r>
              <a:rPr lang="en-US" sz="3200" b="1" i="0" dirty="0">
                <a:solidFill>
                  <a:srgbClr val="202124"/>
                </a:solidFill>
                <a:effectLst/>
              </a:rPr>
              <a:t>Jira workflow</a:t>
            </a:r>
            <a:r>
              <a:rPr lang="en-US" sz="3200" b="0" i="0" dirty="0">
                <a:solidFill>
                  <a:srgbClr val="202124"/>
                </a:solidFill>
                <a:effectLst/>
              </a:rPr>
              <a:t> is a set of statuses and transitions that an issue moves through during its lifecycle, and typically represents a process within your team.</a:t>
            </a:r>
            <a:endParaRPr lang="en-US" sz="3200" dirty="0"/>
          </a:p>
        </p:txBody>
      </p:sp>
      <p:pic>
        <p:nvPicPr>
          <p:cNvPr id="7" name="Picture 6" descr="Screenshot of a simple Jira project workflow scheme. This one shows To Do, In Progress, and Done.">
            <a:extLst>
              <a:ext uri="{FF2B5EF4-FFF2-40B4-BE49-F238E27FC236}">
                <a16:creationId xmlns:a16="http://schemas.microsoft.com/office/drawing/2014/main" id="{D9EDE0D0-532E-4D3D-8568-71522CF213D0}"/>
              </a:ext>
            </a:extLst>
          </p:cNvPr>
          <p:cNvPicPr>
            <a:picLocks noChangeAspect="1"/>
          </p:cNvPicPr>
          <p:nvPr/>
        </p:nvPicPr>
        <p:blipFill>
          <a:blip r:embed="rId2"/>
          <a:stretch>
            <a:fillRect/>
          </a:stretch>
        </p:blipFill>
        <p:spPr>
          <a:xfrm>
            <a:off x="1661319" y="3686060"/>
            <a:ext cx="2501414" cy="2471635"/>
          </a:xfrm>
          <a:prstGeom prst="rect">
            <a:avLst/>
          </a:prstGeom>
          <a:effectLst>
            <a:outerShdw blurRad="63500" sx="102000" sy="102000" algn="ctr" rotWithShape="0">
              <a:prstClr val="black">
                <a:alpha val="40000"/>
              </a:prstClr>
            </a:outerShdw>
          </a:effectLst>
        </p:spPr>
      </p:pic>
      <p:pic>
        <p:nvPicPr>
          <p:cNvPr id="10" name="Picture 9" descr="Screenshot of a Jira project workflow scheme. This one shows Backlog, Selected For Action, In Progress, Done, In Review, Cancelled, Awaiting Response, On Hold, and Funnel">
            <a:extLst>
              <a:ext uri="{FF2B5EF4-FFF2-40B4-BE49-F238E27FC236}">
                <a16:creationId xmlns:a16="http://schemas.microsoft.com/office/drawing/2014/main" id="{CA633ED6-1DB8-43F8-A4A6-2B5C6F75F2AF}"/>
              </a:ext>
            </a:extLst>
          </p:cNvPr>
          <p:cNvPicPr>
            <a:picLocks noChangeAspect="1"/>
          </p:cNvPicPr>
          <p:nvPr/>
        </p:nvPicPr>
        <p:blipFill>
          <a:blip r:embed="rId3"/>
          <a:stretch>
            <a:fillRect/>
          </a:stretch>
        </p:blipFill>
        <p:spPr>
          <a:xfrm>
            <a:off x="8589337" y="1577153"/>
            <a:ext cx="2911092" cy="4564776"/>
          </a:xfrm>
          <a:prstGeom prst="rect">
            <a:avLst/>
          </a:prstGeom>
          <a:effectLst>
            <a:outerShdw blurRad="63500" sx="102000" sy="102000" algn="ctr" rotWithShape="0">
              <a:prstClr val="black">
                <a:alpha val="40000"/>
              </a:prstClr>
            </a:outerShdw>
          </a:effectLst>
        </p:spPr>
      </p:pic>
      <p:pic>
        <p:nvPicPr>
          <p:cNvPr id="12" name="Picture 11" descr="Screenshot of a simple Jira project workflow scheme. This one shows Backlog, To Do, In Progress, Done, and Abandoned.">
            <a:extLst>
              <a:ext uri="{FF2B5EF4-FFF2-40B4-BE49-F238E27FC236}">
                <a16:creationId xmlns:a16="http://schemas.microsoft.com/office/drawing/2014/main" id="{5B75FBC6-8441-4814-B3A4-F6FA36A02ED9}"/>
              </a:ext>
            </a:extLst>
          </p:cNvPr>
          <p:cNvPicPr>
            <a:picLocks noChangeAspect="1"/>
          </p:cNvPicPr>
          <p:nvPr/>
        </p:nvPicPr>
        <p:blipFill>
          <a:blip r:embed="rId4"/>
          <a:stretch>
            <a:fillRect/>
          </a:stretch>
        </p:blipFill>
        <p:spPr>
          <a:xfrm>
            <a:off x="5035699" y="3666248"/>
            <a:ext cx="2680671" cy="2491447"/>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363D1F05-493C-46DD-AEA4-4EC1C3B71326}"/>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7</a:t>
            </a:fld>
            <a:endParaRPr lang="en-US" dirty="0">
              <a:solidFill>
                <a:srgbClr val="FFFFFF">
                  <a:lumMod val="50000"/>
                </a:srgbClr>
              </a:solidFill>
            </a:endParaRPr>
          </a:p>
        </p:txBody>
      </p:sp>
    </p:spTree>
    <p:extLst>
      <p:ext uri="{BB962C8B-B14F-4D97-AF65-F5344CB8AC3E}">
        <p14:creationId xmlns:p14="http://schemas.microsoft.com/office/powerpoint/2010/main" val="3816193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pic>
        <p:nvPicPr>
          <p:cNvPr id="5" name="Picture 4">
            <a:extLst>
              <a:ext uri="{FF2B5EF4-FFF2-40B4-BE49-F238E27FC236}">
                <a16:creationId xmlns:a16="http://schemas.microsoft.com/office/drawing/2014/main" id="{0562DDDB-145D-42A9-BE15-A33878A437EC}"/>
              </a:ext>
            </a:extLst>
          </p:cNvPr>
          <p:cNvPicPr>
            <a:picLocks noChangeAspect="1"/>
          </p:cNvPicPr>
          <p:nvPr/>
        </p:nvPicPr>
        <p:blipFill rotWithShape="1">
          <a:blip r:embed="rId2"/>
          <a:srcRect l="16793" t="14016" b="17452"/>
          <a:stretch/>
        </p:blipFill>
        <p:spPr>
          <a:xfrm>
            <a:off x="1319794" y="1298867"/>
            <a:ext cx="10119519" cy="4492333"/>
          </a:xfrm>
          <a:prstGeom prst="rect">
            <a:avLst/>
          </a:prstGeom>
        </p:spPr>
      </p:pic>
      <p:sp>
        <p:nvSpPr>
          <p:cNvPr id="7" name="Slide Number Placeholder 6">
            <a:extLst>
              <a:ext uri="{FF2B5EF4-FFF2-40B4-BE49-F238E27FC236}">
                <a16:creationId xmlns:a16="http://schemas.microsoft.com/office/drawing/2014/main" id="{FF7A97CC-416E-4C40-BC24-BC8ADFF9247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8</a:t>
            </a:fld>
            <a:endParaRPr lang="en-US" dirty="0">
              <a:solidFill>
                <a:srgbClr val="FFFFFF">
                  <a:lumMod val="50000"/>
                </a:srgbClr>
              </a:solidFill>
            </a:endParaRPr>
          </a:p>
        </p:txBody>
      </p:sp>
    </p:spTree>
    <p:extLst>
      <p:ext uri="{BB962C8B-B14F-4D97-AF65-F5344CB8AC3E}">
        <p14:creationId xmlns:p14="http://schemas.microsoft.com/office/powerpoint/2010/main" val="830677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Project Settings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2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2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916E0F62-E7E9-414E-BE19-645056A65714}"/>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1767177626"/>
      </p:ext>
    </p:extLst>
  </p:cSld>
  <p:clrMapOvr>
    <a:masterClrMapping/>
  </p:clrMapOvr>
</p:sld>
</file>

<file path=ppt/theme/theme1.xml><?xml version="1.0" encoding="utf-8"?>
<a:theme xmlns:a="http://schemas.openxmlformats.org/drawingml/2006/main" name="4_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MS_template">
  <a:themeElements>
    <a:clrScheme name="Custom 2">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FF"/>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rganization xmlns="a2a3f7e9-3321-4acc-8d96-d9caf2ffd766" xsi:nil="true"/>
    <KpiDescription xmlns="http://schemas.microsoft.com/sharepoint/v3" xsi:nil="true"/>
    <LOB xmlns="a2a3f7e9-3321-4acc-8d96-d9caf2ffd766" xsi:nil="true"/>
    <_dlc_DocId xmlns="cf7e1331-a862-4807-949f-09952e1ba8cf">3JST5KJNNDQT-2110360335-31722</_dlc_DocId>
    <_dlc_DocIdUrl xmlns="cf7e1331-a862-4807-949f-09952e1ba8cf">
      <Url>https://tantustech.sharepoint.com/sites/Delivery/HHS-CMS-CCSQ-PM3/_layouts/15/DocIdRedir.aspx?ID=3JST5KJNNDQT-2110360335-31722</Url>
      <Description>3JST5KJNNDQT-2110360335-31722</Description>
    </_dlc_DocIdUrl>
    <SharedWithUsers xmlns="b7998614-9e05-40dd-b1a9-b5461ad0d903">
      <UserInfo>
        <DisplayName>Richard Corretjer</DisplayName>
        <AccountId>195</AccountId>
        <AccountType/>
      </UserInfo>
      <UserInfo>
        <DisplayName>Snehal Talati</DisplayName>
        <AccountId>1858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B2297782465545A7F3712F3188F735" ma:contentTypeVersion="20" ma:contentTypeDescription="Create a new document." ma:contentTypeScope="" ma:versionID="1a8d36c244a19433f0ed5414399a0e18">
  <xsd:schema xmlns:xsd="http://www.w3.org/2001/XMLSchema" xmlns:xs="http://www.w3.org/2001/XMLSchema" xmlns:p="http://schemas.microsoft.com/office/2006/metadata/properties" xmlns:ns1="http://schemas.microsoft.com/sharepoint/v3" xmlns:ns2="cf7e1331-a862-4807-949f-09952e1ba8cf" xmlns:ns3="a2a3f7e9-3321-4acc-8d96-d9caf2ffd766" xmlns:ns4="b7998614-9e05-40dd-b1a9-b5461ad0d903" targetNamespace="http://schemas.microsoft.com/office/2006/metadata/properties" ma:root="true" ma:fieldsID="5a8e4c744037acf265e5990124b41585" ns1:_="" ns2:_="" ns3:_="" ns4:_="">
    <xsd:import namespace="http://schemas.microsoft.com/sharepoint/v3"/>
    <xsd:import namespace="cf7e1331-a862-4807-949f-09952e1ba8cf"/>
    <xsd:import namespace="a2a3f7e9-3321-4acc-8d96-d9caf2ffd766"/>
    <xsd:import namespace="b7998614-9e05-40dd-b1a9-b5461ad0d903"/>
    <xsd:element name="properties">
      <xsd:complexType>
        <xsd:sequence>
          <xsd:element name="documentManagement">
            <xsd:complexType>
              <xsd:all>
                <xsd:element ref="ns2:_dlc_DocId" minOccurs="0"/>
                <xsd:element ref="ns2:_dlc_DocIdUrl" minOccurs="0"/>
                <xsd:element ref="ns2:_dlc_DocIdPersistId" minOccurs="0"/>
                <xsd:element ref="ns1:KpiDescription" minOccurs="0"/>
                <xsd:element ref="ns3:Organization" minOccurs="0"/>
                <xsd:element ref="ns3:LOB" minOccurs="0"/>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KpiDescription" ma:index="10" nillable="true" ma:displayName="Description" ma:description="The description provides information about the purpose of the goal." ma:internalName="Kpi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f7e1331-a862-4807-949f-09952e1ba8cf" elementFormDefault="qualified">
    <xsd:import namespace="http://schemas.microsoft.com/office/2006/documentManagement/types"/>
    <xsd:import namespace="http://schemas.microsoft.com/office/infopath/2007/PartnerControls"/>
    <xsd:element name="_dlc_DocId" ma:index="7" nillable="true" ma:displayName="Document ID Value" ma:description="The value of the document ID assigned to this item." ma:internalName="_dlc_DocId" ma:readOnly="true">
      <xsd:simpleType>
        <xsd:restriction base="dms:Text"/>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a2a3f7e9-3321-4acc-8d96-d9caf2ffd766" elementFormDefault="qualified">
    <xsd:import namespace="http://schemas.microsoft.com/office/2006/documentManagement/types"/>
    <xsd:import namespace="http://schemas.microsoft.com/office/infopath/2007/PartnerControls"/>
    <xsd:element name="Organization" ma:index="11" nillable="true" ma:displayName="Organization" ma:format="Dropdown" ma:internalName="Organization" ma:readOnly="false">
      <xsd:simpleType>
        <xsd:union memberTypes="dms:Text">
          <xsd:simpleType>
            <xsd:restriction base="dms:Choice">
              <xsd:enumeration value="GSC"/>
              <xsd:enumeration value="LSW"/>
              <xsd:enumeration value="TCB"/>
              <xsd:enumeration value="TDB"/>
              <xsd:enumeration value="RCC"/>
            </xsd:restriction>
          </xsd:simpleType>
        </xsd:union>
      </xsd:simpleType>
    </xsd:element>
    <xsd:element name="LOB" ma:index="14" nillable="true" ma:displayName="LOB" ma:format="Dropdown" ma:internalName="LOB" ma:readOnly="false">
      <xsd:simpleType>
        <xsd:restriction base="dms:Choice">
          <xsd:enumeration value="EQRS"/>
          <xsd:enumeration value="ES"/>
          <xsd:enumeration value="HQR"/>
          <xsd:enumeration value="PQRS"/>
          <xsd:enumeration value="QIO"/>
          <xsd:enumeration value="QPP"/>
        </xsd:restriction>
      </xsd:simpleType>
    </xsd:element>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998614-9e05-40dd-b1a9-b5461ad0d903" elementFormDefault="qualified">
    <xsd:import namespace="http://schemas.microsoft.com/office/2006/documentManagement/types"/>
    <xsd:import namespace="http://schemas.microsoft.com/office/infopath/2007/PartnerControls"/>
    <xsd:element name="SharedWithUsers" ma:index="2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 ma:displayName="Content Type"/>
        <xsd:element ref="dc:title" minOccurs="0" maxOccurs="1" ma:index="0" ma:displayName="Title"/>
        <xsd:element ref="dc:subject" minOccurs="0" maxOccurs="1" ma:index="12"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2B8995-12E9-4AED-ACB1-953C12033840}">
  <ds:schemaRefs>
    <ds:schemaRef ds:uri="http://schemas.microsoft.com/office/2006/documentManagement/types"/>
    <ds:schemaRef ds:uri="http://purl.org/dc/terms/"/>
    <ds:schemaRef ds:uri="http://schemas.microsoft.com/office/infopath/2007/PartnerControls"/>
    <ds:schemaRef ds:uri="http://www.w3.org/XML/1998/namespace"/>
    <ds:schemaRef ds:uri="http://purl.org/dc/elements/1.1/"/>
    <ds:schemaRef ds:uri="b7998614-9e05-40dd-b1a9-b5461ad0d903"/>
    <ds:schemaRef ds:uri="http://purl.org/dc/dcmitype/"/>
    <ds:schemaRef ds:uri="http://schemas.openxmlformats.org/package/2006/metadata/core-properties"/>
    <ds:schemaRef ds:uri="a2a3f7e9-3321-4acc-8d96-d9caf2ffd766"/>
    <ds:schemaRef ds:uri="cf7e1331-a862-4807-949f-09952e1ba8cf"/>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08976291-BBC5-4372-B537-62D9039056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f7e1331-a862-4807-949f-09952e1ba8cf"/>
    <ds:schemaRef ds:uri="a2a3f7e9-3321-4acc-8d96-d9caf2ffd766"/>
    <ds:schemaRef ds:uri="b7998614-9e05-40dd-b1a9-b5461ad0d9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3400239-29BD-4640-AC07-D499FC7DD414}">
  <ds:schemaRefs>
    <ds:schemaRef ds:uri="http://schemas.microsoft.com/sharepoint/events"/>
  </ds:schemaRefs>
</ds:datastoreItem>
</file>

<file path=customXml/itemProps4.xml><?xml version="1.0" encoding="utf-8"?>
<ds:datastoreItem xmlns:ds="http://schemas.openxmlformats.org/officeDocument/2006/customXml" ds:itemID="{AF0E0422-FEB8-49ED-A775-95AA0CC603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11387</TotalTime>
  <Words>3094</Words>
  <Application>Microsoft Office PowerPoint</Application>
  <PresentationFormat>Custom</PresentationFormat>
  <Paragraphs>327</Paragraphs>
  <Slides>56</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56</vt:i4>
      </vt:variant>
    </vt:vector>
  </HeadingPairs>
  <TitlesOfParts>
    <vt:vector size="62" baseType="lpstr">
      <vt:lpstr>Arial</vt:lpstr>
      <vt:lpstr>Calibri</vt:lpstr>
      <vt:lpstr>Constantia</vt:lpstr>
      <vt:lpstr>Symbol</vt:lpstr>
      <vt:lpstr>4_CMS_template</vt:lpstr>
      <vt:lpstr>CMS_template</vt:lpstr>
      <vt:lpstr>QualityNet Jira Admin Training</vt:lpstr>
      <vt:lpstr>Today’s Objectives</vt:lpstr>
      <vt:lpstr>Project Settings  in Jira</vt:lpstr>
      <vt:lpstr>Project Settings </vt:lpstr>
      <vt:lpstr>Project Settings Cont.</vt:lpstr>
      <vt:lpstr>Project Settings Cont.</vt:lpstr>
      <vt:lpstr>Defining a Jira Project – Workflow Scheme</vt:lpstr>
      <vt:lpstr>Project Settings Cont.</vt:lpstr>
      <vt:lpstr>Demo                    Project Settings in Jira https://qnetjira.cms.gov/secure/RapidBoard.jspa?projectKey=JT&amp;rapidView=2083 </vt:lpstr>
      <vt:lpstr>Permissions in Jira</vt:lpstr>
      <vt:lpstr>Defining a Jira Project – Permission Scheme</vt:lpstr>
      <vt:lpstr>Defining a Jira Project – Permission Scheme</vt:lpstr>
      <vt:lpstr>Defining a Jira Project – Permission Scheme</vt:lpstr>
      <vt:lpstr>Defining a Jira Project – Permission Scheme</vt:lpstr>
      <vt:lpstr>Demo                    Permissions in Jira https://qnetjira.cms.gov/secure/RapidBoard.jspa?projectKey=JT&amp;rapidView=2083 </vt:lpstr>
      <vt:lpstr>Configuring Boards  in Jira</vt:lpstr>
      <vt:lpstr>Creating Boards</vt:lpstr>
      <vt:lpstr>Configuring Boards</vt:lpstr>
      <vt:lpstr>Configuring Boards Contd.</vt:lpstr>
      <vt:lpstr>Configuring Boards General</vt:lpstr>
      <vt:lpstr>Configuring Boards Columns</vt:lpstr>
      <vt:lpstr>Configuring Boards Swimlanes</vt:lpstr>
      <vt:lpstr>Configuring Quick Filters</vt:lpstr>
      <vt:lpstr>Demo - Configuring Boards in Jira https://qnetjira.cms.gov/secure/RapidBoard.jspa?projectKey=JT&amp;rapidView=2083 </vt:lpstr>
      <vt:lpstr>Enriching Issues  in Jira</vt:lpstr>
      <vt:lpstr>Enriching Issues – Issue Scheme</vt:lpstr>
      <vt:lpstr>Use of Custom Fields - Checklist</vt:lpstr>
      <vt:lpstr>DEMO: Enriching Issues https://qnetjira.cms.gov/secure/RapidBoard.jspa?projectKey=JT&amp;rapidView=2083 </vt:lpstr>
      <vt:lpstr>Setting up sprints in Jira</vt:lpstr>
      <vt:lpstr>Sprints</vt:lpstr>
      <vt:lpstr>Creating a Sprint</vt:lpstr>
      <vt:lpstr>Creating a Sprint in Pictures</vt:lpstr>
      <vt:lpstr>Adding Issues to a Sprint</vt:lpstr>
      <vt:lpstr>Adding Issues to a Sprint in Pictures</vt:lpstr>
      <vt:lpstr>Start Sprint</vt:lpstr>
      <vt:lpstr>Starting a Sprint in Pictures</vt:lpstr>
      <vt:lpstr>Completing Sprint</vt:lpstr>
      <vt:lpstr>Completing a Sprint in Pictures</vt:lpstr>
      <vt:lpstr>Additional Sprint Topics</vt:lpstr>
      <vt:lpstr>DEMO: Sprints https://qnetjira.cms.gov/secure/RapidBoard.jspa?projectKey=JT&amp;rapidView=2083 </vt:lpstr>
      <vt:lpstr>Searching, JQL, Filters in Jira</vt:lpstr>
      <vt:lpstr>Searching Issues – Basic Search</vt:lpstr>
      <vt:lpstr>Searching Issues – Advanced Search</vt:lpstr>
      <vt:lpstr>Constructing JQL Queries</vt:lpstr>
      <vt:lpstr>Demo: Searching, JQL, Filters </vt:lpstr>
      <vt:lpstr>Reports and Dashboards  in Jira</vt:lpstr>
      <vt:lpstr>What is a Jira Dashboard?</vt:lpstr>
      <vt:lpstr>Selecting Gadgets for the Dashboard</vt:lpstr>
      <vt:lpstr>When creating a Dashboard…</vt:lpstr>
      <vt:lpstr>DEMO: Dashboards https://qnetjira.cms.gov/secure/Dashboard.jspa?selectPageId=24507# </vt:lpstr>
      <vt:lpstr>Rules / Best Practices / Need to Know</vt:lpstr>
      <vt:lpstr>For More Information</vt:lpstr>
      <vt:lpstr>Help?</vt:lpstr>
      <vt:lpstr>Questions?</vt:lpstr>
      <vt:lpstr>Appendix - Requesting a New Jira Project</vt:lpstr>
      <vt:lpstr>Appendix – Additional JQL 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Memo Process</dc:title>
  <dc:creator>Molly Wesley</dc:creator>
  <cp:lastModifiedBy>Timmy Kolawole</cp:lastModifiedBy>
  <cp:revision>64</cp:revision>
  <dcterms:created xsi:type="dcterms:W3CDTF">2020-10-12T14:30:03Z</dcterms:created>
  <dcterms:modified xsi:type="dcterms:W3CDTF">2023-09-08T14:39:37Z</dcterms:modified>
</cp:coreProperties>
</file>