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3" r:id="rId4"/>
  </p:sldMasterIdLst>
  <p:notesMasterIdLst>
    <p:notesMasterId r:id="rId13"/>
  </p:notesMasterIdLst>
  <p:sldIdLst>
    <p:sldId id="257" r:id="rId5"/>
    <p:sldId id="258" r:id="rId6"/>
    <p:sldId id="287" r:id="rId7"/>
    <p:sldId id="284" r:id="rId8"/>
    <p:sldId id="277" r:id="rId9"/>
    <p:sldId id="262" r:id="rId10"/>
    <p:sldId id="265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7C8D23B6-4DA8-D542-DBA1-0FF4BF5AFA67}" name="Seth Evans" initials="SE" userId="S::sevans@tantustech.com::573b5928-9209-4b6d-a2f4-38b167960dda" providerId="AD"/>
  <p188:author id="{1F6ADBB9-2DE9-1EA6-7A68-6AEC1500BB86}" name="Louis Fouejieu" initials="LF" userId="S::lfouejieu@tantustech.com::869c4d86-142d-41d9-9125-8d4c798d6a0e" providerId="AD"/>
  <p188:author id="{496B5DC4-F54E-B148-8C85-0687F8715BB9}" name="Marc Santini" initials="MS" userId="S::msantini@tantustech.com::99055f10-7610-4e89-b3ec-821f0097a47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F7309"/>
    <a:srgbClr val="333F50"/>
    <a:srgbClr val="7682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93E4C2C-67B4-4B22-B39F-7AA701B4D3DA}" v="385" dt="2023-03-03T16:11:43.529"/>
    <p1510:client id="{31C81451-A325-46E6-9F55-DA1F57488AFD}" v="1859" vWet="1861" dt="2023-03-03T17:22:02.409"/>
    <p1510:client id="{58377D60-8FAA-EB3D-80AA-488B36266BE4}" v="4" dt="2023-03-03T17:27:31.002"/>
    <p1510:client id="{6EEEE42C-1040-4B2B-800A-E57D586E7902}" v="3096" dt="2023-03-02T21:55:17.82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DC7E91-E135-456C-BA3D-55741D57838A}" type="datetimeFigureOut">
              <a:rPr lang="en-US" smtClean="0"/>
              <a:t>3/3/2023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184991C-06CB-40E8-B69F-62E2A6E7D9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15001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4991C-06CB-40E8-B69F-62E2A6E7D95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7482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4991C-06CB-40E8-B69F-62E2A6E7D95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29671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184991C-06CB-40E8-B69F-62E2A6E7D956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2857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2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hdphoto" Target="../media/hdphoto3.wdp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8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1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microsoft.com/office/2007/relationships/hdphoto" Target="../media/hdphoto3.wdp"/><Relationship Id="rId7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microsoft.com/office/2007/relationships/hdphoto" Target="../media/hdphoto3.wdp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microsoft.com/office/2007/relationships/hdphoto" Target="../media/hdphoto2.wdp"/><Relationship Id="rId4" Type="http://schemas.openxmlformats.org/officeDocument/2006/relationships/image" Target="../media/image4.png"/><Relationship Id="rId9" Type="http://schemas.openxmlformats.org/officeDocument/2006/relationships/image" Target="../media/image2.png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microsoft.com/office/2007/relationships/hdphoto" Target="../media/hdphoto2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03FE8721-2508-4285-B0A4-1C7E4F7EE814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41"/>
                    </a14:imgEffect>
                    <a14:imgEffect>
                      <a14:saturation sat="400000"/>
                    </a14:imgEffect>
                    <a14:imgEffect>
                      <a14:brightnessContrast bright="-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7587597" flipV="1">
            <a:off x="6998788" y="-1037937"/>
            <a:ext cx="6220167" cy="6237839"/>
          </a:xfrm>
          <a:prstGeom prst="rect">
            <a:avLst/>
          </a:prstGeom>
        </p:spPr>
      </p:pic>
      <p:pic>
        <p:nvPicPr>
          <p:cNvPr id="22" name="Picture 21" descr="A picture containing text, night sky&#10;&#10;Description automatically generated">
            <a:extLst>
              <a:ext uri="{FF2B5EF4-FFF2-40B4-BE49-F238E27FC236}">
                <a16:creationId xmlns:a16="http://schemas.microsoft.com/office/drawing/2014/main" id="{9E5687CB-D4AA-4AA7-A64F-87E14D83C195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3441"/>
                    </a14:imgEffect>
                    <a14:imgEffect>
                      <a14:saturation sat="400000"/>
                    </a14:imgEffect>
                    <a14:imgEffect>
                      <a14:brightnessContrast bright="-1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3269344" flipV="1">
            <a:off x="6407250" y="-973233"/>
            <a:ext cx="6457163" cy="6008892"/>
          </a:xfrm>
          <a:prstGeom prst="rect">
            <a:avLst/>
          </a:prstGeom>
        </p:spPr>
      </p:pic>
      <p:pic>
        <p:nvPicPr>
          <p:cNvPr id="23" name="Picture 22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8FDE3B9D-5053-414E-AC83-58A8E3045161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3416"/>
                    </a14:imgEffect>
                    <a14:imgEffect>
                      <a14:saturation sat="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9344" flipH="1">
            <a:off x="6772499" y="-142312"/>
            <a:ext cx="5623709" cy="4936052"/>
          </a:xfrm>
          <a:prstGeom prst="rect">
            <a:avLst/>
          </a:prstGeom>
        </p:spPr>
      </p:pic>
      <p:pic>
        <p:nvPicPr>
          <p:cNvPr id="24" name="Picture 23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C8417D5-9BD3-4522-8B1E-0E4396ED5595}"/>
              </a:ext>
            </a:extLst>
          </p:cNvPr>
          <p:cNvPicPr>
            <a:picLocks noChangeAspect="1"/>
          </p:cNvPicPr>
          <p:nvPr/>
        </p:nvPicPr>
        <p:blipFill>
          <a:blip r:embed="rId4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3416"/>
                    </a14:imgEffect>
                    <a14:imgEffect>
                      <a14:saturation sat="0"/>
                    </a14:imgEffect>
                    <a14:imgEffect>
                      <a14:brightnessContrast bright="-8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 rot="12443437" flipH="1">
            <a:off x="7584922" y="-315868"/>
            <a:ext cx="4895678" cy="4257139"/>
          </a:xfrm>
          <a:prstGeom prst="rect">
            <a:avLst/>
          </a:prstGeom>
        </p:spPr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CDA1010B-6861-45C9-B50E-8D03E1D6DFF3}"/>
              </a:ext>
            </a:extLst>
          </p:cNvPr>
          <p:cNvSpPr/>
          <p:nvPr userDrawn="1"/>
        </p:nvSpPr>
        <p:spPr>
          <a:xfrm>
            <a:off x="11113293" y="-46848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3">
            <a:extLst>
              <a:ext uri="{FF2B5EF4-FFF2-40B4-BE49-F238E27FC236}">
                <a16:creationId xmlns:a16="http://schemas.microsoft.com/office/drawing/2014/main" id="{EF5961B1-C8EB-411C-A6E9-A3AE277A1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712549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DC4B6CF-E5D0-4FD0-BED7-360C157026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235" y="87201"/>
            <a:ext cx="1056442" cy="6654912"/>
          </a:xfrm>
        </p:spPr>
        <p:txBody>
          <a:bodyPr vert="vert">
            <a:normAutofit/>
          </a:bodyPr>
          <a:lstStyle>
            <a:lvl1pPr marL="0" indent="0" algn="ctr">
              <a:buNone/>
              <a:defRPr sz="4800" b="1">
                <a:solidFill>
                  <a:schemeClr val="tx2"/>
                </a:solidFill>
                <a:latin typeface="Dotum" panose="020B0600000101010101" pitchFamily="34" charset="-127"/>
                <a:ea typeface="Dotum" panose="020B0600000101010101" pitchFamily="34" charset="-127"/>
              </a:defRPr>
            </a:lvl1pPr>
          </a:lstStyle>
          <a:p>
            <a:pPr lvl="0"/>
            <a:r>
              <a:rPr lang="en-US" sz="4800" b="1">
                <a:latin typeface="Dotum" panose="020B0600000101010101" pitchFamily="34" charset="-127"/>
                <a:ea typeface="Dotum" panose="020B0600000101010101" pitchFamily="34" charset="-127"/>
              </a:rPr>
              <a:t>CCSQ LACE TRAINING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763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al Activity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6904" y="1970086"/>
            <a:ext cx="8441356" cy="4570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5" y="377632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INDIVIDUAL ACTIVITY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753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ividual Activity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170009" y="5807755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BC681B1E-0078-465C-ABFB-ADDB25AAE937}"/>
              </a:ext>
            </a:extLst>
          </p:cNvPr>
          <p:cNvSpPr/>
          <p:nvPr userDrawn="1"/>
        </p:nvSpPr>
        <p:spPr>
          <a:xfrm>
            <a:off x="11113293" y="-25582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INDIVIDUAL ACTIVITY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15941" y="1957737"/>
            <a:ext cx="8441356" cy="4570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 userDrawn="1"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 userDrawn="1"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8246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Koan &amp; Logo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2BF2FB5-0D45-4384-9776-B199463CAB06}"/>
              </a:ext>
            </a:extLst>
          </p:cNvPr>
          <p:cNvGrpSpPr/>
          <p:nvPr userDrawn="1"/>
        </p:nvGrpSpPr>
        <p:grpSpPr>
          <a:xfrm>
            <a:off x="-1688235" y="-1240267"/>
            <a:ext cx="6101002" cy="6006228"/>
            <a:chOff x="-1557442" y="-790983"/>
            <a:chExt cx="6101002" cy="6006228"/>
          </a:xfrm>
        </p:grpSpPr>
        <p:pic>
          <p:nvPicPr>
            <p:cNvPr id="13" name="Picture 12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E10FE2AB-91B2-418B-BC88-513153F6854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-1205210" y="-533525"/>
              <a:ext cx="5848088" cy="5649452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4482856-F29F-4849-B9D5-BCD6C99AE1D2}"/>
                </a:ext>
              </a:extLst>
            </p:cNvPr>
            <p:cNvGrpSpPr/>
            <p:nvPr/>
          </p:nvGrpSpPr>
          <p:grpSpPr>
            <a:xfrm>
              <a:off x="-1557442" y="-790983"/>
              <a:ext cx="5848088" cy="5649452"/>
              <a:chOff x="-615988" y="4446535"/>
              <a:chExt cx="2663458" cy="2572991"/>
            </a:xfrm>
          </p:grpSpPr>
          <p:pic>
            <p:nvPicPr>
              <p:cNvPr id="18" name="Picture 17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27615F35-CA73-44E9-AD24-A3FB73DCE3F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17" name="Picture 16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5DF1597B-9674-4AE0-93C9-126CF147FB6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F9112F44-A878-4865-8A92-D03F53E2ABB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29990" y="5003886"/>
                <a:ext cx="2019375" cy="1822895"/>
              </a:xfrm>
              <a:prstGeom prst="rect">
                <a:avLst/>
              </a:prstGeom>
            </p:spPr>
          </p:pic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733799" y="1841662"/>
            <a:ext cx="8163559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33798" y="313419"/>
            <a:ext cx="8163561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10776" y="0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3901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7759307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mall Koan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0186" y="1859248"/>
            <a:ext cx="9739839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79915E-5984-4312-A1DB-BA39E28A9BED}"/>
              </a:ext>
            </a:extLst>
          </p:cNvPr>
          <p:cNvGrpSpPr/>
          <p:nvPr userDrawn="1"/>
        </p:nvGrpSpPr>
        <p:grpSpPr>
          <a:xfrm>
            <a:off x="-523272" y="4562120"/>
            <a:ext cx="2754985" cy="2775975"/>
            <a:chOff x="846893" y="4381409"/>
            <a:chExt cx="2754985" cy="2775975"/>
          </a:xfrm>
        </p:grpSpPr>
        <p:pic>
          <p:nvPicPr>
            <p:cNvPr id="13" name="Picture 12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53A684E4-E414-4EFD-B10D-A573214AE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9811A24-6F49-4A9B-B637-00C4D27458E9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17" name="Picture 16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C6F3E245-81F7-4CAD-8E01-1A56B7F0B5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18" name="Picture 17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6C856292-1E15-40D8-A202-FE5D931133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6C60315D-3BE0-422F-A86F-F23A180B0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AC9CBD-CBF3-4F66-9EBD-81F30492FC2C}"/>
              </a:ext>
            </a:extLst>
          </p:cNvPr>
          <p:cNvCxnSpPr>
            <a:cxnSpLocks/>
          </p:cNvCxnSpPr>
          <p:nvPr userDrawn="1"/>
        </p:nvCxnSpPr>
        <p:spPr>
          <a:xfrm>
            <a:off x="100489" y="4609538"/>
            <a:ext cx="0" cy="212851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57999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555301" y="1841662"/>
            <a:ext cx="9324724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1" name="Picture 10" descr="Logo&#10;&#10;Description automatically generated">
            <a:extLst>
              <a:ext uri="{FF2B5EF4-FFF2-40B4-BE49-F238E27FC236}">
                <a16:creationId xmlns:a16="http://schemas.microsoft.com/office/drawing/2014/main" id="{1B475C67-8EEE-41DB-8CA4-C002E04FF41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biLevel thresh="75000"/>
            <a:alphaModFix amt="58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2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009" y="5807755"/>
            <a:ext cx="1996751" cy="786221"/>
          </a:xfrm>
          <a:prstGeom prst="rect">
            <a:avLst/>
          </a:prstGeom>
          <a:noFill/>
        </p:spPr>
      </p:pic>
      <p:pic>
        <p:nvPicPr>
          <p:cNvPr id="12" name="Picture 1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403B8B58-BAD9-4654-9A5E-ECC65E14F7C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84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128"/>
                    </a14:imgEffect>
                    <a14:imgEffect>
                      <a14:saturation sat="80000"/>
                    </a14:imgEffect>
                    <a14:imgEffect>
                      <a14:brightnessContrast bright="-28000" contrast="7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7547" y="5916530"/>
            <a:ext cx="503756" cy="4547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0670553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 Discussion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6904" y="1970086"/>
            <a:ext cx="8441356" cy="4570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5" y="377632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GROUP DISCUSSION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7516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 Discussion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40930" y="0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170009" y="5807755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BC681B1E-0078-465C-ABFB-ADDB25AAE937}"/>
              </a:ext>
            </a:extLst>
          </p:cNvPr>
          <p:cNvSpPr/>
          <p:nvPr userDrawn="1"/>
        </p:nvSpPr>
        <p:spPr>
          <a:xfrm>
            <a:off x="11113293" y="-25582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GROUP DISCUSSION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15941" y="1957737"/>
            <a:ext cx="8441356" cy="4570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 userDrawn="1"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 userDrawn="1"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7768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rge Koan &amp; Logo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39194513-241D-4B67-A40B-B0873876A7BC}"/>
              </a:ext>
            </a:extLst>
          </p:cNvPr>
          <p:cNvGrpSpPr/>
          <p:nvPr userDrawn="1"/>
        </p:nvGrpSpPr>
        <p:grpSpPr>
          <a:xfrm flipH="1">
            <a:off x="7912965" y="-1448530"/>
            <a:ext cx="6101002" cy="6006228"/>
            <a:chOff x="-1557442" y="-790983"/>
            <a:chExt cx="6101002" cy="6006228"/>
          </a:xfrm>
        </p:grpSpPr>
        <p:pic>
          <p:nvPicPr>
            <p:cNvPr id="13" name="Picture 12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B4B7F0FD-8797-4A87-996B-C8488394922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-1205210" y="-533525"/>
              <a:ext cx="5848088" cy="5649452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24C84F74-8A03-4A2E-9562-E9564F7435A4}"/>
                </a:ext>
              </a:extLst>
            </p:cNvPr>
            <p:cNvGrpSpPr/>
            <p:nvPr/>
          </p:nvGrpSpPr>
          <p:grpSpPr>
            <a:xfrm>
              <a:off x="-1557442" y="-790983"/>
              <a:ext cx="5848088" cy="5649452"/>
              <a:chOff x="-615988" y="4446535"/>
              <a:chExt cx="2663458" cy="2572991"/>
            </a:xfrm>
          </p:grpSpPr>
          <p:pic>
            <p:nvPicPr>
              <p:cNvPr id="17" name="Picture 16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6D921606-18AD-4D37-AF24-2D1EBC3FD52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18" name="Picture 17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E8D72DCD-76E1-4253-BAAE-F38F880EFB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142E72E0-5C62-4122-A269-D37D657678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29990" y="5003886"/>
                <a:ext cx="2019375" cy="1822895"/>
              </a:xfrm>
              <a:prstGeom prst="rect">
                <a:avLst/>
              </a:prstGeom>
            </p:spPr>
          </p:pic>
        </p:grpSp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2457" y="1841662"/>
            <a:ext cx="9485803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8202453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A77BB270-02D2-4DFC-84AA-655B2B01CF8D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4" name="Picture 23" descr="Logo&#10;&#10;Description automatically generated">
              <a:extLst>
                <a:ext uri="{FF2B5EF4-FFF2-40B4-BE49-F238E27FC236}">
                  <a16:creationId xmlns:a16="http://schemas.microsoft.com/office/drawing/2014/main" id="{24E40DE7-ABD6-4F9D-9BC0-2DE5F578C41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5" name="Picture 24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4939E830-949B-4E6C-B649-1DA1F25E8E7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</p:spTree>
    <p:extLst>
      <p:ext uri="{BB962C8B-B14F-4D97-AF65-F5344CB8AC3E}">
        <p14:creationId xmlns:p14="http://schemas.microsoft.com/office/powerpoint/2010/main" val="6571941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Koan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2457" y="1841662"/>
            <a:ext cx="9485803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DA95A4-C0AF-4BD5-A840-EC2FDB7684BF}"/>
              </a:ext>
            </a:extLst>
          </p:cNvPr>
          <p:cNvGrpSpPr/>
          <p:nvPr userDrawn="1"/>
        </p:nvGrpSpPr>
        <p:grpSpPr>
          <a:xfrm flipH="1">
            <a:off x="9851035" y="4669436"/>
            <a:ext cx="2754985" cy="2775975"/>
            <a:chOff x="846893" y="4381409"/>
            <a:chExt cx="2754985" cy="2775975"/>
          </a:xfrm>
        </p:grpSpPr>
        <p:pic>
          <p:nvPicPr>
            <p:cNvPr id="19" name="Picture 18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408F6495-B462-4395-9AFC-64C6306AEE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1EE4030-EAB3-4E73-9F1C-8C1B9D4390FE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23" name="Picture 2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B39E63B6-6428-48A4-B773-F0D4964AB22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24" name="Picture 23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C4942D49-D766-4F1E-9673-72231668BB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25" name="Picture 24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D0419EC0-0C86-4C6D-AAC9-02CA60DF1E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0720877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2457" y="1841660"/>
            <a:ext cx="9485803" cy="4698489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52970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CDA1010B-6861-45C9-B50E-8D03E1D6DFF3}"/>
              </a:ext>
            </a:extLst>
          </p:cNvPr>
          <p:cNvSpPr/>
          <p:nvPr userDrawn="1"/>
        </p:nvSpPr>
        <p:spPr>
          <a:xfrm>
            <a:off x="11113293" y="-46848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itle 3">
            <a:extLst>
              <a:ext uri="{FF2B5EF4-FFF2-40B4-BE49-F238E27FC236}">
                <a16:creationId xmlns:a16="http://schemas.microsoft.com/office/drawing/2014/main" id="{EF5961B1-C8EB-411C-A6E9-A3AE277A11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712549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8" name="Text Placeholder 8">
            <a:extLst>
              <a:ext uri="{FF2B5EF4-FFF2-40B4-BE49-F238E27FC236}">
                <a16:creationId xmlns:a16="http://schemas.microsoft.com/office/drawing/2014/main" id="{2DC4B6CF-E5D0-4FD0-BED7-360C157026B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235" y="87201"/>
            <a:ext cx="1056442" cy="6654912"/>
          </a:xfrm>
        </p:spPr>
        <p:txBody>
          <a:bodyPr vert="vert">
            <a:normAutofit/>
          </a:bodyPr>
          <a:lstStyle>
            <a:lvl1pPr marL="0" indent="0" algn="ctr">
              <a:buNone/>
              <a:defRPr sz="4800" b="1">
                <a:solidFill>
                  <a:schemeClr val="tx2"/>
                </a:solidFill>
                <a:latin typeface="Dotum" panose="020B0600000101010101" pitchFamily="34" charset="-127"/>
                <a:ea typeface="Dotum" panose="020B0600000101010101" pitchFamily="34" charset="-127"/>
              </a:defRPr>
            </a:lvl1pPr>
          </a:lstStyle>
          <a:p>
            <a:pPr lvl="0"/>
            <a:r>
              <a:rPr lang="en-US" sz="4800" b="1">
                <a:latin typeface="Dotum" panose="020B0600000101010101" pitchFamily="34" charset="-127"/>
                <a:ea typeface="Dotum" panose="020B0600000101010101" pitchFamily="34" charset="-127"/>
              </a:rPr>
              <a:t>CCSQ LACE TRAINING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65134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Left &amp; Koan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0820609-A6FC-428C-9FB8-FD6A1439B450}"/>
              </a:ext>
            </a:extLst>
          </p:cNvPr>
          <p:cNvGrpSpPr/>
          <p:nvPr userDrawn="1"/>
        </p:nvGrpSpPr>
        <p:grpSpPr>
          <a:xfrm flipH="1">
            <a:off x="9851035" y="4669436"/>
            <a:ext cx="2754985" cy="2775975"/>
            <a:chOff x="846893" y="4381409"/>
            <a:chExt cx="2754985" cy="2775975"/>
          </a:xfrm>
        </p:grpSpPr>
        <p:pic>
          <p:nvPicPr>
            <p:cNvPr id="17" name="Picture 16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8BF70FD8-0EF6-41F0-8C26-6C9B5916FF5F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A583ED2D-0CDF-4569-9A09-E371FE438FFC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19" name="Picture 1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FB9B4989-07AC-402F-A480-D8A4EAD57388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20" name="Picture 19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43006363-CE9F-44EE-8A72-7B0D16B87A4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23" name="Picture 2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36A0BD04-184B-4A74-A37D-FB3E7954FA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FE3C98B-CABB-498E-9155-8439ADB5A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456" y="1804529"/>
            <a:ext cx="11506643" cy="285956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098C4DA-19F8-4724-8E71-329EFF9908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7352" y="4730750"/>
            <a:ext cx="7572462" cy="18303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1" name="Picture 20" descr="Logo&#10;&#10;Description automatically generated">
            <a:extLst>
              <a:ext uri="{FF2B5EF4-FFF2-40B4-BE49-F238E27FC236}">
                <a16:creationId xmlns:a16="http://schemas.microsoft.com/office/drawing/2014/main" id="{73A15EE0-9874-4F59-8079-6941A029628E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biLevel thresh="75000"/>
            <a:alphaModFix amt="58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colorTemperature colorTemp="1500"/>
                    </a14:imgEffect>
                    <a14:imgEffect>
                      <a14:saturation sat="2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70009" y="5807755"/>
            <a:ext cx="1996751" cy="786221"/>
          </a:xfrm>
          <a:prstGeom prst="rect">
            <a:avLst/>
          </a:prstGeom>
          <a:noFill/>
        </p:spPr>
      </p:pic>
      <p:pic>
        <p:nvPicPr>
          <p:cNvPr id="22" name="Picture 21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5EFA4966-4749-4AD3-8275-656FB472A8DB}"/>
              </a:ext>
            </a:extLst>
          </p:cNvPr>
          <p:cNvPicPr>
            <a:picLocks noChangeAspect="1"/>
          </p:cNvPicPr>
          <p:nvPr userDrawn="1"/>
        </p:nvPicPr>
        <p:blipFill>
          <a:blip r:embed="rId8">
            <a:alphaModFix amt="84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128"/>
                    </a14:imgEffect>
                    <a14:imgEffect>
                      <a14:saturation sat="80000"/>
                    </a14:imgEffect>
                    <a14:imgEffect>
                      <a14:brightnessContrast bright="-28000" contrast="7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27547" y="5916530"/>
            <a:ext cx="503756" cy="454742"/>
          </a:xfrm>
          <a:prstGeom prst="rect">
            <a:avLst/>
          </a:prstGeom>
          <a:noFill/>
        </p:spPr>
      </p:pic>
      <p:sp>
        <p:nvSpPr>
          <p:cNvPr id="30" name="Title 3">
            <a:extLst>
              <a:ext uri="{FF2B5EF4-FFF2-40B4-BE49-F238E27FC236}">
                <a16:creationId xmlns:a16="http://schemas.microsoft.com/office/drawing/2014/main" id="{F0B78F72-2F3B-4154-A226-3C084F4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275096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oan Right &amp; Logo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>
            <a:extLst>
              <a:ext uri="{FF2B5EF4-FFF2-40B4-BE49-F238E27FC236}">
                <a16:creationId xmlns:a16="http://schemas.microsoft.com/office/drawing/2014/main" id="{EFE3C98B-CABB-498E-9155-8439ADB5A0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2456" y="1804529"/>
            <a:ext cx="11506643" cy="285956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7" name="Text Placeholder 4">
            <a:extLst>
              <a:ext uri="{FF2B5EF4-FFF2-40B4-BE49-F238E27FC236}">
                <a16:creationId xmlns:a16="http://schemas.microsoft.com/office/drawing/2014/main" id="{2098C4DA-19F8-4724-8E71-329EFF99080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7352" y="4730750"/>
            <a:ext cx="7572462" cy="18303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93726B1A-E12A-4D4F-814A-623605ADAF98}"/>
              </a:ext>
            </a:extLst>
          </p:cNvPr>
          <p:cNvGrpSpPr/>
          <p:nvPr userDrawn="1"/>
        </p:nvGrpSpPr>
        <p:grpSpPr>
          <a:xfrm>
            <a:off x="-523272" y="4562120"/>
            <a:ext cx="2754985" cy="2775975"/>
            <a:chOff x="846893" y="4381409"/>
            <a:chExt cx="2754985" cy="2775975"/>
          </a:xfrm>
        </p:grpSpPr>
        <p:pic>
          <p:nvPicPr>
            <p:cNvPr id="25" name="Picture 24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28ED1EA5-0DEE-40B2-A08F-2748488077A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DCE6979-6BE8-4991-834C-03CA5BCAF067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31" name="Picture 30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46327E79-8860-4867-AB1D-23E7A8C8A1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32" name="Picture 31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BD51F7B9-EFCC-46C1-AB93-0B06955D0BA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33" name="Picture 3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BAE7B170-E14B-4492-8B94-7A5C335F1F9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0" name="Title 3">
            <a:extLst>
              <a:ext uri="{FF2B5EF4-FFF2-40B4-BE49-F238E27FC236}">
                <a16:creationId xmlns:a16="http://schemas.microsoft.com/office/drawing/2014/main" id="{F0B78F72-2F3B-4154-A226-3C084F43F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pic>
        <p:nvPicPr>
          <p:cNvPr id="34" name="Picture 33" descr="Logo&#10;&#10;Description automatically generated">
            <a:extLst>
              <a:ext uri="{FF2B5EF4-FFF2-40B4-BE49-F238E27FC236}">
                <a16:creationId xmlns:a16="http://schemas.microsoft.com/office/drawing/2014/main" id="{F751EA15-D46F-449C-AC9B-88B18F4E97E0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biLevel thresh="75000"/>
            <a:alphaModFix amt="58000"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colorTemperature colorTemp="1500"/>
                    </a14:imgEffect>
                    <a14:imgEffect>
                      <a14:saturation sat="246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9803618" y="5704071"/>
            <a:ext cx="1996751" cy="786221"/>
          </a:xfrm>
          <a:prstGeom prst="rect">
            <a:avLst/>
          </a:prstGeom>
          <a:noFill/>
        </p:spPr>
      </p:pic>
      <p:pic>
        <p:nvPicPr>
          <p:cNvPr id="35" name="Picture 34" descr="A picture containing text, clipart&#10;&#10;Description automatically generated">
            <a:extLst>
              <a:ext uri="{FF2B5EF4-FFF2-40B4-BE49-F238E27FC236}">
                <a16:creationId xmlns:a16="http://schemas.microsoft.com/office/drawing/2014/main" id="{E1FB0D44-3541-402C-977B-E6030092CFCD}"/>
              </a:ext>
            </a:extLst>
          </p:cNvPr>
          <p:cNvPicPr>
            <a:picLocks noChangeAspect="1"/>
          </p:cNvPicPr>
          <p:nvPr userDrawn="1"/>
        </p:nvPicPr>
        <p:blipFill>
          <a:blip r:embed="rId9">
            <a:alphaModFix amt="84000"/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4128"/>
                    </a14:imgEffect>
                    <a14:imgEffect>
                      <a14:saturation sat="80000"/>
                    </a14:imgEffect>
                    <a14:imgEffect>
                      <a14:brightnessContrast bright="-28000" contrast="72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1261156" y="5812846"/>
            <a:ext cx="503756" cy="4547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3492731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Conten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2457" y="1841662"/>
            <a:ext cx="11537568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7313912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dex Slide (Do NOT Use)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5" y="377632"/>
            <a:ext cx="10499427" cy="1325563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COURSE OBJECTIVES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5C410C51-8A30-4381-9CC3-49D2F06788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9015" y="1807765"/>
            <a:ext cx="6464665" cy="4667972"/>
          </a:xfrm>
        </p:spPr>
        <p:txBody>
          <a:bodyPr/>
          <a:lstStyle>
            <a:lvl1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FFE8DB55-51B9-4D61-B89D-36C609327674}"/>
              </a:ext>
            </a:extLst>
          </p:cNvPr>
          <p:cNvGrpSpPr/>
          <p:nvPr userDrawn="1"/>
        </p:nvGrpSpPr>
        <p:grpSpPr>
          <a:xfrm flipH="1">
            <a:off x="7531202" y="4424858"/>
            <a:ext cx="2754985" cy="2775975"/>
            <a:chOff x="846893" y="4381409"/>
            <a:chExt cx="2754985" cy="2775975"/>
          </a:xfrm>
        </p:grpSpPr>
        <p:pic>
          <p:nvPicPr>
            <p:cNvPr id="23" name="Picture 22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4A2FC17F-7D20-46DD-82E4-91156BCFA089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79949A8-F9D3-462A-9806-0A3E0E6D1120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31" name="Picture 30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8C8217D1-8773-4E1F-92BB-15E3EC06BDDC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8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32" name="Picture 31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1358835A-1F29-4575-9F16-8C97CAF25D1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33" name="Picture 3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FC4C239E-30C6-42DB-9793-2E99DB41459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C7382E71-682F-4529-B5AC-C59162F1752D}"/>
              </a:ext>
            </a:extLst>
          </p:cNvPr>
          <p:cNvGrpSpPr/>
          <p:nvPr userDrawn="1"/>
        </p:nvGrpSpPr>
        <p:grpSpPr>
          <a:xfrm>
            <a:off x="866363" y="4359550"/>
            <a:ext cx="2754985" cy="2775975"/>
            <a:chOff x="846893" y="4381409"/>
            <a:chExt cx="2754985" cy="2775975"/>
          </a:xfrm>
        </p:grpSpPr>
        <p:pic>
          <p:nvPicPr>
            <p:cNvPr id="35" name="Picture 34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869F7E83-A58C-4C1C-AE15-15D4498335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6CCDC867-1349-47CB-8DC0-C6593F549E8F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37" name="Picture 36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1706585B-520B-466B-ACEC-7CF836C10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38" name="Picture 37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765ECBC9-8CC0-4B2F-A46A-82D40F7C87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39" name="Picture 3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B4E5C72C-3DE9-44C5-8B6A-489E9CE84A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036D7DC-5BCC-4357-9036-E3686B1CA983}"/>
              </a:ext>
            </a:extLst>
          </p:cNvPr>
          <p:cNvGrpSpPr/>
          <p:nvPr userDrawn="1"/>
        </p:nvGrpSpPr>
        <p:grpSpPr>
          <a:xfrm>
            <a:off x="-598605" y="-1698158"/>
            <a:ext cx="6101002" cy="6006228"/>
            <a:chOff x="-1557442" y="-790983"/>
            <a:chExt cx="6101002" cy="6006228"/>
          </a:xfrm>
        </p:grpSpPr>
        <p:pic>
          <p:nvPicPr>
            <p:cNvPr id="41" name="Picture 40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B53C0448-5360-47BF-A415-C2083530066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-1205210" y="-533525"/>
              <a:ext cx="5848088" cy="5649452"/>
            </a:xfrm>
            <a:prstGeom prst="rect">
              <a:avLst/>
            </a:prstGeom>
          </p:spPr>
        </p:pic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46F021E6-6926-4569-9D62-D2BA0C64BF97}"/>
                </a:ext>
              </a:extLst>
            </p:cNvPr>
            <p:cNvGrpSpPr/>
            <p:nvPr/>
          </p:nvGrpSpPr>
          <p:grpSpPr>
            <a:xfrm>
              <a:off x="-1557442" y="-790983"/>
              <a:ext cx="5848088" cy="5649452"/>
              <a:chOff x="-615988" y="4446535"/>
              <a:chExt cx="2663458" cy="2572991"/>
            </a:xfrm>
          </p:grpSpPr>
          <p:pic>
            <p:nvPicPr>
              <p:cNvPr id="43" name="Picture 42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081B695D-9E91-4294-9D22-63AC5CDDF26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44" name="Picture 43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5312C59E-7C30-44FD-A93C-13A4134893D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60629" y="4594023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45" name="Picture 44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AAE6E6F1-60E5-4D5D-86A3-5F415D9FCF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11500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29990" y="5003886"/>
                <a:ext cx="2019375" cy="1822895"/>
              </a:xfrm>
              <a:prstGeom prst="rect">
                <a:avLst/>
              </a:prstGeom>
            </p:spPr>
          </p:pic>
        </p:grpSp>
      </p:grpSp>
      <p:graphicFrame>
        <p:nvGraphicFramePr>
          <p:cNvPr id="2" name="Table 2">
            <a:extLst>
              <a:ext uri="{FF2B5EF4-FFF2-40B4-BE49-F238E27FC236}">
                <a16:creationId xmlns:a16="http://schemas.microsoft.com/office/drawing/2014/main" id="{7701E4CF-491D-4BEC-B439-85F0F40D3DA8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698778905"/>
              </p:ext>
            </p:extLst>
          </p:nvPr>
        </p:nvGraphicFramePr>
        <p:xfrm>
          <a:off x="5813337" y="583280"/>
          <a:ext cx="7777099" cy="40792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589659">
                  <a:extLst>
                    <a:ext uri="{9D8B030D-6E8A-4147-A177-3AD203B41FA5}">
                      <a16:colId xmlns:a16="http://schemas.microsoft.com/office/drawing/2014/main" val="27047519"/>
                    </a:ext>
                  </a:extLst>
                </a:gridCol>
                <a:gridCol w="6187440">
                  <a:extLst>
                    <a:ext uri="{9D8B030D-6E8A-4147-A177-3AD203B41FA5}">
                      <a16:colId xmlns:a16="http://schemas.microsoft.com/office/drawing/2014/main" val="2019528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Setting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Controls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88719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Text/BG Dark1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Outer border color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30595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bg2"/>
                          </a:solidFill>
                        </a:rPr>
                        <a:t>Text/BG Light1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Title 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40906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bg2"/>
                          </a:solidFill>
                        </a:rPr>
                        <a:t>Text/BG Dark2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Side bar text color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93220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bg2"/>
                          </a:solidFill>
                        </a:rPr>
                        <a:t>Text/BG Light2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Content Text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695097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>
                          <a:solidFill>
                            <a:schemeClr val="bg2"/>
                          </a:solidFill>
                        </a:rPr>
                        <a:t>Accent 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>
                          <a:solidFill>
                            <a:schemeClr val="bg2"/>
                          </a:solidFill>
                        </a:rPr>
                        <a:t>Koan</a:t>
                      </a:r>
                      <a:r>
                        <a:rPr lang="en-US">
                          <a:solidFill>
                            <a:schemeClr val="bg2"/>
                          </a:solidFill>
                        </a:rPr>
                        <a:t> layer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6678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Accent 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Main background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3800213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Accent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Side bar background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09127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Accent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>
                          <a:solidFill>
                            <a:schemeClr val="bg2"/>
                          </a:solidFill>
                        </a:rPr>
                        <a:t>Koan</a:t>
                      </a:r>
                      <a:r>
                        <a:rPr lang="en-US">
                          <a:solidFill>
                            <a:schemeClr val="bg2"/>
                          </a:solidFill>
                        </a:rPr>
                        <a:t> layer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41903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Accent 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err="1">
                          <a:solidFill>
                            <a:schemeClr val="bg2"/>
                          </a:solidFill>
                        </a:rPr>
                        <a:t>Koan</a:t>
                      </a:r>
                      <a:r>
                        <a:rPr lang="en-US">
                          <a:solidFill>
                            <a:schemeClr val="bg2"/>
                          </a:solidFill>
                        </a:rPr>
                        <a:t> layer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492999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Accent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>
                          <a:solidFill>
                            <a:schemeClr val="bg2"/>
                          </a:solidFill>
                        </a:rPr>
                        <a:t>Small main inset border, side bar inset border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6973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51205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63FAA0B-814B-434A-BD96-8BF6A77BCC4D}"/>
              </a:ext>
            </a:extLst>
          </p:cNvPr>
          <p:cNvGrpSpPr/>
          <p:nvPr userDrawn="1"/>
        </p:nvGrpSpPr>
        <p:grpSpPr>
          <a:xfrm rot="13269344" flipH="1">
            <a:off x="6949440" y="-1490990"/>
            <a:ext cx="6736418" cy="6388368"/>
            <a:chOff x="-1557442" y="-790983"/>
            <a:chExt cx="6101002" cy="6006228"/>
          </a:xfrm>
        </p:grpSpPr>
        <p:pic>
          <p:nvPicPr>
            <p:cNvPr id="35" name="Picture 34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A67148F9-2D0A-4A96-B71D-40F0B57DEE77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-1205210" y="-533525"/>
              <a:ext cx="5848088" cy="5649452"/>
            </a:xfrm>
            <a:prstGeom prst="rect">
              <a:avLst/>
            </a:prstGeom>
          </p:spPr>
        </p:pic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523C0DB3-5235-4108-889A-D1A64B958AD4}"/>
                </a:ext>
              </a:extLst>
            </p:cNvPr>
            <p:cNvGrpSpPr/>
            <p:nvPr/>
          </p:nvGrpSpPr>
          <p:grpSpPr>
            <a:xfrm>
              <a:off x="-1557442" y="-790983"/>
              <a:ext cx="5848088" cy="5649452"/>
              <a:chOff x="-615988" y="4446535"/>
              <a:chExt cx="2663458" cy="2572991"/>
            </a:xfrm>
          </p:grpSpPr>
          <p:pic>
            <p:nvPicPr>
              <p:cNvPr id="37" name="Picture 36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54B22898-461B-4A97-B6DE-46318A6D7F8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38" name="Picture 37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B0A4E674-2916-496F-8CD9-209624B62AD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39" name="Picture 3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940A0313-6D8B-4BAA-8519-3AA9D6DC996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29990" y="5003886"/>
                <a:ext cx="2019375" cy="1822895"/>
              </a:xfrm>
              <a:prstGeom prst="rect">
                <a:avLst/>
              </a:prstGeom>
            </p:spPr>
          </p:pic>
        </p:grpSp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6" y="377632"/>
            <a:ext cx="6819070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COURSE OBJECTIVES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Content Placeholder 2">
            <a:extLst>
              <a:ext uri="{FF2B5EF4-FFF2-40B4-BE49-F238E27FC236}">
                <a16:creationId xmlns:a16="http://schemas.microsoft.com/office/drawing/2014/main" id="{5C410C51-8A30-4381-9CC3-49D2F06788BD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9015" y="1807765"/>
            <a:ext cx="6464665" cy="4667972"/>
          </a:xfrm>
        </p:spPr>
        <p:txBody>
          <a:bodyPr/>
          <a:lstStyle>
            <a:lvl1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46708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bjectives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5" y="377632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COURSE OBJECTIVES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965A2A94-4AB3-44C4-B49B-448C417335D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9015" y="1866611"/>
            <a:ext cx="10499427" cy="3837460"/>
          </a:xfrm>
        </p:spPr>
        <p:txBody>
          <a:bodyPr>
            <a:normAutofit/>
          </a:bodyPr>
          <a:lstStyle>
            <a:lvl1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>
              <a:defRPr lang="en-US" sz="2800" kern="1200" dirty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>
                    <a:lumMod val="9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9080055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170009" y="5807755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0E022F9-2AB4-4E9B-83D9-925A8F8FEBEB}"/>
              </a:ext>
            </a:extLst>
          </p:cNvPr>
          <p:cNvSpPr/>
          <p:nvPr userDrawn="1"/>
        </p:nvSpPr>
        <p:spPr>
          <a:xfrm>
            <a:off x="11113293" y="-46848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 userDrawn="1"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 userDrawn="1"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E28870B-F40F-444F-A7C0-717B71CD8DE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1016235" y="87201"/>
            <a:ext cx="1056442" cy="6654912"/>
          </a:xfrm>
        </p:spPr>
        <p:txBody>
          <a:bodyPr vert="vert">
            <a:normAutofit/>
          </a:bodyPr>
          <a:lstStyle>
            <a:lvl1pPr marL="0" indent="0" algn="ctr">
              <a:buNone/>
              <a:defRPr sz="4800" b="1">
                <a:solidFill>
                  <a:schemeClr val="tx2"/>
                </a:solidFill>
                <a:latin typeface="Dotum" panose="020B0600000101010101" pitchFamily="34" charset="-127"/>
                <a:ea typeface="Dotum" panose="020B0600000101010101" pitchFamily="34" charset="-127"/>
              </a:defRPr>
            </a:lvl1pPr>
          </a:lstStyle>
          <a:p>
            <a:pPr lvl="0"/>
            <a:r>
              <a:rPr lang="en-US" sz="4800" b="1">
                <a:latin typeface="Dotum" panose="020B0600000101010101" pitchFamily="34" charset="-127"/>
                <a:ea typeface="Dotum" panose="020B0600000101010101" pitchFamily="34" charset="-127"/>
              </a:rPr>
              <a:t>SECTION HEADER</a:t>
            </a:r>
            <a:endParaRPr lang="en-US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27C46463-1AD3-4817-87A9-345923ABE0FF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42457" y="1841662"/>
            <a:ext cx="10514839" cy="38374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47471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usekeeping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1DA95A4-C0AF-4BD5-A840-EC2FDB7684BF}"/>
              </a:ext>
            </a:extLst>
          </p:cNvPr>
          <p:cNvGrpSpPr/>
          <p:nvPr userDrawn="1"/>
        </p:nvGrpSpPr>
        <p:grpSpPr>
          <a:xfrm flipH="1">
            <a:off x="9851035" y="4669436"/>
            <a:ext cx="2754985" cy="2775975"/>
            <a:chOff x="846893" y="4381409"/>
            <a:chExt cx="2754985" cy="2775975"/>
          </a:xfrm>
        </p:grpSpPr>
        <p:pic>
          <p:nvPicPr>
            <p:cNvPr id="19" name="Picture 18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408F6495-B462-4395-9AFC-64C6306AEEFC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D1EE4030-EAB3-4E73-9F1C-8C1B9D4390FE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23" name="Picture 22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B39E63B6-6428-48A4-B773-F0D4964AB22A}"/>
                  </a:ext>
                </a:extLst>
              </p:cNvPr>
              <p:cNvPicPr>
                <a:picLocks noChangeAspect="1"/>
              </p:cNvPicPr>
              <p:nvPr userDrawn="1"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24" name="Picture 23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C4942D49-D766-4F1E-9673-72231668BB0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25" name="Picture 24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D0419EC0-0C86-4C6D-AAC9-02CA60DF1EA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A0A6CAC-E6CA-6F21-1196-9D154C1DEBAA}"/>
              </a:ext>
            </a:extLst>
          </p:cNvPr>
          <p:cNvSpPr txBox="1"/>
          <p:nvPr userDrawn="1"/>
        </p:nvSpPr>
        <p:spPr>
          <a:xfrm>
            <a:off x="342457" y="1841662"/>
            <a:ext cx="975485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Please remain on mute during the course unless you have a question or a comment. Please use the raise hand feature.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You must attend at least 90% of the course, have your camera on, engage in the conversation and answer questions when called on to receive credit.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If unable to access your camera you must be engaged within the conversation in order to receive credit.​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This is a safe space, and we welcome engagement, as you can tell. Don’t hesitate to stop the coaches and ask questions.  The coaches are here to help you!​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As the course progresses links will be extended to you through the chat to inform you how to connect and register for our upcoming courses.​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2400"/>
              <a:t>Let’s begin with introductions! Name, Program, and Role!!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4AA7BDA-2ADD-E3FA-F2CE-50172D8B75FE}"/>
              </a:ext>
            </a:extLst>
          </p:cNvPr>
          <p:cNvSpPr txBox="1"/>
          <p:nvPr userDrawn="1"/>
        </p:nvSpPr>
        <p:spPr>
          <a:xfrm>
            <a:off x="342457" y="577368"/>
            <a:ext cx="975485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>
                <a:latin typeface="+mj-lt"/>
              </a:rPr>
              <a:t>Housekeeping</a:t>
            </a:r>
          </a:p>
        </p:txBody>
      </p:sp>
    </p:spTree>
    <p:extLst>
      <p:ext uri="{BB962C8B-B14F-4D97-AF65-F5344CB8AC3E}">
        <p14:creationId xmlns:p14="http://schemas.microsoft.com/office/powerpoint/2010/main" val="2022054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Koan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140186" y="1859248"/>
            <a:ext cx="9739839" cy="4698488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42457" y="313419"/>
            <a:ext cx="11537568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" name="Group 11">
            <a:extLst>
              <a:ext uri="{FF2B5EF4-FFF2-40B4-BE49-F238E27FC236}">
                <a16:creationId xmlns:a16="http://schemas.microsoft.com/office/drawing/2014/main" id="{7779915E-5984-4312-A1DB-BA39E28A9BED}"/>
              </a:ext>
            </a:extLst>
          </p:cNvPr>
          <p:cNvGrpSpPr/>
          <p:nvPr userDrawn="1"/>
        </p:nvGrpSpPr>
        <p:grpSpPr>
          <a:xfrm>
            <a:off x="-523272" y="4562120"/>
            <a:ext cx="2754985" cy="2775975"/>
            <a:chOff x="846893" y="4381409"/>
            <a:chExt cx="2754985" cy="2775975"/>
          </a:xfrm>
        </p:grpSpPr>
        <p:pic>
          <p:nvPicPr>
            <p:cNvPr id="13" name="Picture 12" descr="A picture containing text, night sky&#10;&#10;Description automatically generated">
              <a:extLst>
                <a:ext uri="{FF2B5EF4-FFF2-40B4-BE49-F238E27FC236}">
                  <a16:creationId xmlns:a16="http://schemas.microsoft.com/office/drawing/2014/main" id="{53A684E4-E414-4EFD-B10D-A573214AE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3441"/>
                      </a14:imgEffect>
                      <a14:imgEffect>
                        <a14:saturation sat="400000"/>
                      </a14:imgEffect>
                      <a14:imgEffect>
                        <a14:brightnessContrast bright="-1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 rot="17281747" flipH="1" flipV="1">
              <a:off x="983654" y="4539159"/>
              <a:ext cx="2663458" cy="2572991"/>
            </a:xfrm>
            <a:prstGeom prst="rect">
              <a:avLst/>
            </a:prstGeom>
          </p:spPr>
        </p:pic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99811A24-6F49-4A9B-B637-00C4D27458E9}"/>
                </a:ext>
              </a:extLst>
            </p:cNvPr>
            <p:cNvGrpSpPr/>
            <p:nvPr/>
          </p:nvGrpSpPr>
          <p:grpSpPr>
            <a:xfrm>
              <a:off x="846893" y="4381409"/>
              <a:ext cx="2663458" cy="2572991"/>
              <a:chOff x="-615988" y="4446535"/>
              <a:chExt cx="2663458" cy="2572991"/>
            </a:xfrm>
          </p:grpSpPr>
          <p:pic>
            <p:nvPicPr>
              <p:cNvPr id="17" name="Picture 16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C6F3E245-81F7-4CAD-8E01-1A56B7F0B5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1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13260000">
                <a:off x="-380139" y="4566775"/>
                <a:ext cx="2319674" cy="2113604"/>
              </a:xfrm>
              <a:prstGeom prst="rect">
                <a:avLst/>
              </a:prstGeom>
            </p:spPr>
          </p:pic>
          <p:pic>
            <p:nvPicPr>
              <p:cNvPr id="18" name="Picture 17" descr="A picture containing text, night sky&#10;&#10;Description automatically generated">
                <a:extLst>
                  <a:ext uri="{FF2B5EF4-FFF2-40B4-BE49-F238E27FC236}">
                    <a16:creationId xmlns:a16="http://schemas.microsoft.com/office/drawing/2014/main" id="{6C856292-1E15-40D8-A202-FE5D931133C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duotone>
                  <a:prstClr val="black"/>
                  <a:schemeClr val="accent2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3441"/>
                        </a14:imgEffect>
                        <a14:imgEffect>
                          <a14:saturation sat="400000"/>
                        </a14:imgEffect>
                        <a14:imgEffect>
                          <a14:brightnessContrast bright="-12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flipH="1" flipV="1">
                <a:off x="-615988" y="4446535"/>
                <a:ext cx="2663458" cy="2572991"/>
              </a:xfrm>
              <a:prstGeom prst="rect">
                <a:avLst/>
              </a:prstGeom>
            </p:spPr>
          </p:pic>
          <p:pic>
            <p:nvPicPr>
              <p:cNvPr id="19" name="Picture 18" descr="A picture containing text, clipart&#10;&#10;Description automatically generated">
                <a:extLst>
                  <a:ext uri="{FF2B5EF4-FFF2-40B4-BE49-F238E27FC236}">
                    <a16:creationId xmlns:a16="http://schemas.microsoft.com/office/drawing/2014/main" id="{6C60315D-3BE0-422F-A86F-F23A180B08A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duotone>
                  <a:prstClr val="black"/>
                  <a:schemeClr val="accent5">
                    <a:tint val="45000"/>
                    <a:satMod val="400000"/>
                  </a:schemeClr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colorTemperature colorTemp="3416"/>
                        </a14:imgEffect>
                        <a14:imgEffect>
                          <a14:saturation sat="0"/>
                        </a14:imgEffect>
                        <a14:imgEffect>
                          <a14:brightnessContrast bright="-8000"/>
                        </a14:imgEffect>
                      </a14:imgLayer>
                    </a14:imgProps>
                  </a:ext>
                </a:extLst>
              </a:blip>
              <a:stretch>
                <a:fillRect/>
              </a:stretch>
            </p:blipFill>
            <p:spPr>
              <a:xfrm rot="825907">
                <a:off x="-284227" y="4791876"/>
                <a:ext cx="2273458" cy="2052257"/>
              </a:xfrm>
              <a:prstGeom prst="rect">
                <a:avLst/>
              </a:prstGeom>
            </p:spPr>
          </p:pic>
        </p:grp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59AC9CBD-CBF3-4F66-9EBD-81F30492FC2C}"/>
              </a:ext>
            </a:extLst>
          </p:cNvPr>
          <p:cNvCxnSpPr>
            <a:cxnSpLocks/>
          </p:cNvCxnSpPr>
          <p:nvPr userDrawn="1"/>
        </p:nvCxnSpPr>
        <p:spPr>
          <a:xfrm>
            <a:off x="100489" y="4609538"/>
            <a:ext cx="0" cy="2128516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7160" y="110740"/>
            <a:ext cx="11942064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15336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 Activity Lef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9803618" y="5704071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89015" y="377632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088702D-FD33-4797-A715-9D94C380001E}"/>
              </a:ext>
            </a:extLst>
          </p:cNvPr>
          <p:cNvSpPr/>
          <p:nvPr userDrawn="1"/>
        </p:nvSpPr>
        <p:spPr>
          <a:xfrm flipV="1">
            <a:off x="43041" y="-44231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GROUP ACTIVITY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1C7955D-4812-4431-B631-B829603E407A}"/>
              </a:ext>
            </a:extLst>
          </p:cNvPr>
          <p:cNvCxnSpPr/>
          <p:nvPr userDrawn="1"/>
        </p:nvCxnSpPr>
        <p:spPr>
          <a:xfrm flipV="1">
            <a:off x="100489" y="-5169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D0B24CE-2C77-4436-8CDA-16798D0C83F0}"/>
              </a:ext>
            </a:extLst>
          </p:cNvPr>
          <p:cNvCxnSpPr/>
          <p:nvPr userDrawn="1"/>
        </p:nvCxnSpPr>
        <p:spPr>
          <a:xfrm>
            <a:off x="1021475" y="7667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>
            <a:extLst>
              <a:ext uri="{FF2B5EF4-FFF2-40B4-BE49-F238E27FC236}">
                <a16:creationId xmlns:a16="http://schemas.microsoft.com/office/drawing/2014/main" id="{167F7CE6-7D67-4EA5-A4EF-8EA6627E757E}"/>
              </a:ext>
            </a:extLst>
          </p:cNvPr>
          <p:cNvSpPr/>
          <p:nvPr userDrawn="1"/>
        </p:nvSpPr>
        <p:spPr>
          <a:xfrm flipV="1">
            <a:off x="127395" y="109131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1437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EE6A15B2-46B7-4980-9E20-5420DE42465E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389015" y="1866611"/>
            <a:ext cx="10499427" cy="383746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923773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oup Activity R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>
            <a:extLst>
              <a:ext uri="{FF2B5EF4-FFF2-40B4-BE49-F238E27FC236}">
                <a16:creationId xmlns:a16="http://schemas.microsoft.com/office/drawing/2014/main" id="{C1B311E1-2A50-4D85-B74D-B69DE28577D8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ADEC35C3-777A-4A66-B946-A54DD5143403}"/>
              </a:ext>
            </a:extLst>
          </p:cNvPr>
          <p:cNvGrpSpPr/>
          <p:nvPr userDrawn="1"/>
        </p:nvGrpSpPr>
        <p:grpSpPr>
          <a:xfrm>
            <a:off x="170009" y="5807755"/>
            <a:ext cx="1996751" cy="786221"/>
            <a:chOff x="8980358" y="5841333"/>
            <a:chExt cx="1996751" cy="786221"/>
          </a:xfrm>
        </p:grpSpPr>
        <p:pic>
          <p:nvPicPr>
            <p:cNvPr id="21" name="Picture 20" descr="Logo&#10;&#10;Description automatically generated">
              <a:extLst>
                <a:ext uri="{FF2B5EF4-FFF2-40B4-BE49-F238E27FC236}">
                  <a16:creationId xmlns:a16="http://schemas.microsoft.com/office/drawing/2014/main" id="{E826F67D-A8F4-4CB1-BB9B-89EDA9D7129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22" name="Picture 21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A24FC1CA-E817-418E-95C3-A178CBAF7D1A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27" name="Rectangle 26">
            <a:extLst>
              <a:ext uri="{FF2B5EF4-FFF2-40B4-BE49-F238E27FC236}">
                <a16:creationId xmlns:a16="http://schemas.microsoft.com/office/drawing/2014/main" id="{BC681B1E-0078-465C-ABFB-ADDB25AAE937}"/>
              </a:ext>
            </a:extLst>
          </p:cNvPr>
          <p:cNvSpPr/>
          <p:nvPr userDrawn="1"/>
        </p:nvSpPr>
        <p:spPr>
          <a:xfrm>
            <a:off x="11113293" y="-25582"/>
            <a:ext cx="1042416" cy="6912864"/>
          </a:xfrm>
          <a:prstGeom prst="rect">
            <a:avLst/>
          </a:prstGeom>
          <a:solidFill>
            <a:schemeClr val="accent3"/>
          </a:solidFill>
          <a:ln w="1016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lIns="91440" tIns="45720" rIns="91440" bIns="45720"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Dotum"/>
                <a:ea typeface="Dotum"/>
                <a:cs typeface="+mn-cs"/>
              </a:rPr>
              <a:t>GROUP ACTIVITY</a:t>
            </a:r>
            <a:endParaRPr kumimoji="0" lang="en-US" sz="4800" b="1" i="0" u="none" strike="noStrike" kern="1200" cap="none" spc="0" normalizeH="0" baseline="0" noProof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49A1CC-E9DD-4A12-80A7-9545DA884B3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415941" y="1957737"/>
            <a:ext cx="8441356" cy="4570063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  <a:lvl2pPr>
              <a:defRPr>
                <a:solidFill>
                  <a:schemeClr val="bg2"/>
                </a:solidFill>
              </a:defRPr>
            </a:lvl2pPr>
            <a:lvl3pPr>
              <a:defRPr>
                <a:solidFill>
                  <a:schemeClr val="bg2"/>
                </a:solidFill>
              </a:defRPr>
            </a:lvl3pPr>
            <a:lvl4pPr>
              <a:defRPr>
                <a:solidFill>
                  <a:schemeClr val="bg2"/>
                </a:solidFill>
              </a:defRPr>
            </a:lvl4pPr>
            <a:lvl5pPr>
              <a:defRPr>
                <a:solidFill>
                  <a:schemeClr val="bg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145180E-3AB9-4008-BA89-A44F0A468B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7869" y="364773"/>
            <a:ext cx="10499427" cy="132556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66DE667-075C-4AA7-8E26-AADD3AACF40F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847B5093-E355-4C96-837C-B95BAF3BE87E}"/>
              </a:ext>
            </a:extLst>
          </p:cNvPr>
          <p:cNvCxnSpPr/>
          <p:nvPr userDrawn="1"/>
        </p:nvCxnSpPr>
        <p:spPr>
          <a:xfrm>
            <a:off x="11177091" y="104997"/>
            <a:ext cx="0" cy="6743223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28">
            <a:extLst>
              <a:ext uri="{FF2B5EF4-FFF2-40B4-BE49-F238E27FC236}">
                <a16:creationId xmlns:a16="http://schemas.microsoft.com/office/drawing/2014/main" id="{12A0FB02-CA10-408F-8B1D-75B5E6E3E2D3}"/>
              </a:ext>
            </a:extLst>
          </p:cNvPr>
          <p:cNvSpPr/>
          <p:nvPr userDrawn="1"/>
        </p:nvSpPr>
        <p:spPr>
          <a:xfrm>
            <a:off x="133603" y="110740"/>
            <a:ext cx="109270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594FEA-14E9-4C74-BE43-B2E428E4A2D1}"/>
              </a:ext>
            </a:extLst>
          </p:cNvPr>
          <p:cNvSpPr/>
          <p:nvPr userDrawn="1"/>
        </p:nvSpPr>
        <p:spPr>
          <a:xfrm>
            <a:off x="11203997" y="113664"/>
            <a:ext cx="868680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5678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microsoft.com/office/2007/relationships/hdphoto" Target="../media/hdphoto1.wdp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microsoft.com/office/2007/relationships/hdphoto" Target="../media/hdphoto2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075E7FF-69CF-4351-B801-0C859F9086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94A9F6-05A8-44C2-91C5-84BF142430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5C1C344-1B52-4304-86B2-7532FBEA0D44}"/>
              </a:ext>
            </a:extLst>
          </p:cNvPr>
          <p:cNvSpPr/>
          <p:nvPr userDrawn="1"/>
        </p:nvSpPr>
        <p:spPr>
          <a:xfrm>
            <a:off x="30481" y="-1334"/>
            <a:ext cx="12161520" cy="6833934"/>
          </a:xfrm>
          <a:prstGeom prst="rect">
            <a:avLst/>
          </a:prstGeom>
          <a:solidFill>
            <a:schemeClr val="accent2"/>
          </a:solidFill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172BEF56-D98C-4DB3-B2E4-66EE7EB36D5F}"/>
              </a:ext>
            </a:extLst>
          </p:cNvPr>
          <p:cNvGrpSpPr/>
          <p:nvPr userDrawn="1"/>
        </p:nvGrpSpPr>
        <p:grpSpPr>
          <a:xfrm>
            <a:off x="170009" y="5807755"/>
            <a:ext cx="1996751" cy="786221"/>
            <a:chOff x="8980358" y="5841333"/>
            <a:chExt cx="1996751" cy="786221"/>
          </a:xfrm>
        </p:grpSpPr>
        <p:pic>
          <p:nvPicPr>
            <p:cNvPr id="9" name="Picture 8" descr="Logo&#10;&#10;Description automatically generated">
              <a:extLst>
                <a:ext uri="{FF2B5EF4-FFF2-40B4-BE49-F238E27FC236}">
                  <a16:creationId xmlns:a16="http://schemas.microsoft.com/office/drawing/2014/main" id="{3CF2E458-CFF5-44D4-B422-CDB7455CBC6D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biLevel thresh="75000"/>
              <a:alphaModFix amt="58000"/>
              <a:extLst>
                <a:ext uri="{BEBA8EAE-BF5A-486C-A8C5-ECC9F3942E4B}">
                  <a14:imgProps xmlns:a14="http://schemas.microsoft.com/office/drawing/2010/main">
                    <a14:imgLayer r:embed="rId26">
                      <a14:imgEffect>
                        <a14:colorTemperature colorTemp="1500"/>
                      </a14:imgEffect>
                      <a14:imgEffect>
                        <a14:saturation sat="246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8980358" y="5841333"/>
              <a:ext cx="1996751" cy="786221"/>
            </a:xfrm>
            <a:prstGeom prst="rect">
              <a:avLst/>
            </a:prstGeom>
            <a:noFill/>
          </p:spPr>
        </p:pic>
        <p:pic>
          <p:nvPicPr>
            <p:cNvPr id="10" name="Picture 9" descr="A picture containing text, clipart&#10;&#10;Description automatically generated">
              <a:extLst>
                <a:ext uri="{FF2B5EF4-FFF2-40B4-BE49-F238E27FC236}">
                  <a16:creationId xmlns:a16="http://schemas.microsoft.com/office/drawing/2014/main" id="{6A7FBA05-69D0-4B25-8072-3F624CDE9D68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>
              <a:alphaModFix amt="84000"/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28">
                      <a14:imgEffect>
                        <a14:colorTemperature colorTemp="4128"/>
                      </a14:imgEffect>
                      <a14:imgEffect>
                        <a14:saturation sat="80000"/>
                      </a14:imgEffect>
                      <a14:imgEffect>
                        <a14:brightnessContrast bright="-28000" contrast="72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0437896" y="5950108"/>
              <a:ext cx="503756" cy="454742"/>
            </a:xfrm>
            <a:prstGeom prst="rect">
              <a:avLst/>
            </a:prstGeom>
            <a:noFill/>
          </p:spPr>
        </p:pic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8E164187-0F79-4E65-89F4-9AC865594868}"/>
              </a:ext>
            </a:extLst>
          </p:cNvPr>
          <p:cNvSpPr/>
          <p:nvPr userDrawn="1"/>
        </p:nvSpPr>
        <p:spPr>
          <a:xfrm>
            <a:off x="15240" y="6170"/>
            <a:ext cx="12161520" cy="6833934"/>
          </a:xfrm>
          <a:prstGeom prst="rect">
            <a:avLst/>
          </a:prstGeom>
          <a:noFill/>
          <a:ln w="2032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54BDF6D-EFC1-4F51-8149-FF649867ACDB}"/>
              </a:ext>
            </a:extLst>
          </p:cNvPr>
          <p:cNvSpPr/>
          <p:nvPr userDrawn="1"/>
        </p:nvSpPr>
        <p:spPr>
          <a:xfrm>
            <a:off x="133603" y="110740"/>
            <a:ext cx="11934572" cy="6620256"/>
          </a:xfrm>
          <a:prstGeom prst="rect">
            <a:avLst/>
          </a:prstGeom>
          <a:noFill/>
          <a:ln w="2540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424001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7" r:id="rId2"/>
    <p:sldLayoutId id="2147483853" r:id="rId3"/>
    <p:sldLayoutId id="2147483827" r:id="rId4"/>
    <p:sldLayoutId id="2147483858" r:id="rId5"/>
    <p:sldLayoutId id="2147483859" r:id="rId6"/>
    <p:sldLayoutId id="2147483837" r:id="rId7"/>
    <p:sldLayoutId id="2147483822" r:id="rId8"/>
    <p:sldLayoutId id="2147483848" r:id="rId9"/>
    <p:sldLayoutId id="2147483823" r:id="rId10"/>
    <p:sldLayoutId id="2147483847" r:id="rId11"/>
    <p:sldLayoutId id="2147483850" r:id="rId12"/>
    <p:sldLayoutId id="2147483860" r:id="rId13"/>
    <p:sldLayoutId id="2147483842" r:id="rId14"/>
    <p:sldLayoutId id="2147483845" r:id="rId15"/>
    <p:sldLayoutId id="2147483825" r:id="rId16"/>
    <p:sldLayoutId id="2147483836" r:id="rId17"/>
    <p:sldLayoutId id="2147483824" r:id="rId18"/>
    <p:sldLayoutId id="2147483830" r:id="rId19"/>
    <p:sldLayoutId id="2147483844" r:id="rId20"/>
    <p:sldLayoutId id="2147483856" r:id="rId21"/>
    <p:sldLayoutId id="2147483849" r:id="rId22"/>
    <p:sldLayoutId id="2147483851" r:id="rId2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>
              <a:lumMod val="1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2">
              <a:lumMod val="9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2">
              <a:lumMod val="9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2">
              <a:lumMod val="9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9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2">
              <a:lumMod val="9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svg"/><Relationship Id="rId5" Type="http://schemas.openxmlformats.org/officeDocument/2006/relationships/image" Target="../media/image9.png"/><Relationship Id="rId4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238C2ED-68FD-9F03-6E66-55A647CABCE7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/>
              <a:t>VALUE STREAM MAPPING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635C91B-2523-6C53-F08C-E4EE853DFEA5}"/>
              </a:ext>
            </a:extLst>
          </p:cNvPr>
          <p:cNvGrpSpPr/>
          <p:nvPr/>
        </p:nvGrpSpPr>
        <p:grpSpPr>
          <a:xfrm>
            <a:off x="1540703" y="391438"/>
            <a:ext cx="8104341" cy="6075123"/>
            <a:chOff x="3712254" y="2500257"/>
            <a:chExt cx="4709315" cy="3992970"/>
          </a:xfrm>
          <a:effectLst/>
        </p:grpSpPr>
        <p:pic>
          <p:nvPicPr>
            <p:cNvPr id="7" name="Graphic 6" descr="Mountains with solid fill">
              <a:extLst>
                <a:ext uri="{FF2B5EF4-FFF2-40B4-BE49-F238E27FC236}">
                  <a16:creationId xmlns:a16="http://schemas.microsoft.com/office/drawing/2014/main" id="{DF32D9BE-61D2-144C-48B0-B46340D9531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3712254" y="2620597"/>
              <a:ext cx="3872630" cy="3872630"/>
            </a:xfrm>
            <a:prstGeom prst="rect">
              <a:avLst/>
            </a:prstGeom>
          </p:spPr>
        </p:pic>
        <p:pic>
          <p:nvPicPr>
            <p:cNvPr id="9" name="Graphic 8" descr="Flag with solid fill">
              <a:extLst>
                <a:ext uri="{FF2B5EF4-FFF2-40B4-BE49-F238E27FC236}">
                  <a16:creationId xmlns:a16="http://schemas.microsoft.com/office/drawing/2014/main" id="{7E335379-8076-7EA7-C9EC-EFE1550364A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4999972" y="2500257"/>
              <a:ext cx="914400" cy="914400"/>
            </a:xfrm>
            <a:prstGeom prst="rect">
              <a:avLst/>
            </a:prstGeom>
          </p:spPr>
        </p:pic>
        <p:cxnSp>
          <p:nvCxnSpPr>
            <p:cNvPr id="21" name="Connector: Curved 20">
              <a:extLst>
                <a:ext uri="{FF2B5EF4-FFF2-40B4-BE49-F238E27FC236}">
                  <a16:creationId xmlns:a16="http://schemas.microsoft.com/office/drawing/2014/main" id="{31B48D46-0582-2BC5-6A87-6548053F88DA}"/>
                </a:ext>
              </a:extLst>
            </p:cNvPr>
            <p:cNvCxnSpPr>
              <a:cxnSpLocks/>
              <a:stCxn id="44" idx="0"/>
              <a:endCxn id="9" idx="2"/>
            </p:cNvCxnSpPr>
            <p:nvPr/>
          </p:nvCxnSpPr>
          <p:spPr>
            <a:xfrm rot="16200000" flipV="1">
              <a:off x="5953735" y="2918095"/>
              <a:ext cx="1514073" cy="2507197"/>
            </a:xfrm>
            <a:prstGeom prst="curvedConnector3">
              <a:avLst>
                <a:gd name="adj1" fmla="val 50000"/>
              </a:avLst>
            </a:prstGeom>
            <a:ln w="57150">
              <a:solidFill>
                <a:schemeClr val="bg1"/>
              </a:solidFill>
              <a:prstDash val="dash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44" name="Graphic 43" descr="Map with pin with solid fill">
              <a:extLst>
                <a:ext uri="{FF2B5EF4-FFF2-40B4-BE49-F238E27FC236}">
                  <a16:creationId xmlns:a16="http://schemas.microsoft.com/office/drawing/2014/main" id="{CFA79835-5D34-42D2-4BA2-C1BBF4C5D96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duotone>
                <a:schemeClr val="accent5">
                  <a:shade val="45000"/>
                  <a:satMod val="135000"/>
                </a:scheme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p:blipFill>
          <p:spPr>
            <a:xfrm>
              <a:off x="7507169" y="4928730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21224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2EC18E-FA4B-E09D-DD28-1DAD5B7B4040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1467555" y="2009422"/>
            <a:ext cx="8545208" cy="5358137"/>
          </a:xfrm>
        </p:spPr>
        <p:txBody>
          <a:bodyPr>
            <a:normAutofit/>
          </a:bodyPr>
          <a:lstStyle/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Gain and understanding of the benefits </a:t>
            </a:r>
            <a:b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</a:br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of organizing around value</a:t>
            </a:r>
          </a:p>
          <a:p>
            <a:endParaRPr lang="en-US" sz="80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Recognize the types of value streams</a:t>
            </a:r>
          </a:p>
          <a:p>
            <a:endParaRPr lang="en-US" sz="80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Examine the steps to map a value stream</a:t>
            </a:r>
          </a:p>
          <a:p>
            <a:endParaRPr lang="en-US" sz="80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Explore methods to improve the flow of value</a:t>
            </a:r>
          </a:p>
          <a:p>
            <a:endParaRPr lang="en-US" sz="800">
              <a:solidFill>
                <a:schemeClr val="bg1">
                  <a:lumMod val="75000"/>
                  <a:lumOff val="25000"/>
                </a:schemeClr>
              </a:solidFill>
            </a:endParaRPr>
          </a:p>
          <a:p>
            <a:r>
              <a:rPr lang="en-US">
                <a:solidFill>
                  <a:schemeClr val="bg1">
                    <a:lumMod val="75000"/>
                    <a:lumOff val="25000"/>
                  </a:schemeClr>
                </a:solidFill>
              </a:rPr>
              <a:t>Learn to manage, maintain, and improve a value stream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7A6D67C-0260-0F6D-CD00-F34A944DBBB7}"/>
              </a:ext>
            </a:extLst>
          </p:cNvPr>
          <p:cNvSpPr txBox="1"/>
          <p:nvPr/>
        </p:nvSpPr>
        <p:spPr>
          <a:xfrm>
            <a:off x="1467555" y="891822"/>
            <a:ext cx="58137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>
                <a:solidFill>
                  <a:schemeClr val="bg1">
                    <a:lumMod val="85000"/>
                    <a:lumOff val="15000"/>
                  </a:schemeClr>
                </a:solidFill>
              </a:rPr>
              <a:t>In today’s session, you will: </a:t>
            </a:r>
          </a:p>
        </p:txBody>
      </p:sp>
    </p:spTree>
    <p:extLst>
      <p:ext uri="{BB962C8B-B14F-4D97-AF65-F5344CB8AC3E}">
        <p14:creationId xmlns:p14="http://schemas.microsoft.com/office/powerpoint/2010/main" val="3358482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6007747-4014-44C8-7EE7-3720F2BBCA9C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28655" y="1912278"/>
            <a:ext cx="9808210" cy="4570063"/>
          </a:xfrm>
        </p:spPr>
        <p:txBody>
          <a:bodyPr/>
          <a:lstStyle/>
          <a:p>
            <a:pPr marL="0" indent="0">
              <a:buNone/>
            </a:pPr>
            <a:r>
              <a:rPr lang="en-US"/>
              <a:t>When the Zoom Poll Appears, select your favorite food on the list.</a:t>
            </a:r>
          </a:p>
          <a:p>
            <a:pPr marL="0" indent="0">
              <a:buNone/>
            </a:pPr>
            <a:r>
              <a:rPr lang="en-US"/>
              <a:t>	</a:t>
            </a:r>
          </a:p>
          <a:p>
            <a:pPr lvl="1"/>
            <a:r>
              <a:rPr lang="en-US"/>
              <a:t>Pizza</a:t>
            </a:r>
          </a:p>
          <a:p>
            <a:pPr lvl="1"/>
            <a:r>
              <a:rPr lang="en-US"/>
              <a:t>Cheeseburgers</a:t>
            </a:r>
          </a:p>
          <a:p>
            <a:pPr lvl="1"/>
            <a:r>
              <a:rPr lang="en-US"/>
              <a:t>Tacos</a:t>
            </a:r>
          </a:p>
          <a:p>
            <a:pPr lvl="1"/>
            <a:r>
              <a:rPr lang="en-US"/>
              <a:t>Spaghetti with homemade sauce</a:t>
            </a:r>
          </a:p>
          <a:p>
            <a:pPr lvl="1"/>
            <a:r>
              <a:rPr lang="en-US"/>
              <a:t>Sub Sandwich</a:t>
            </a:r>
          </a:p>
          <a:p>
            <a:pPr lvl="1"/>
            <a:r>
              <a:rPr lang="en-US"/>
              <a:t>Chili</a:t>
            </a:r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  <a:p>
            <a:pPr lvl="1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4016ADF-5C47-6206-9BDB-B4066910D5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127" y="375659"/>
            <a:ext cx="10499427" cy="1325563"/>
          </a:xfrm>
        </p:spPr>
        <p:txBody>
          <a:bodyPr/>
          <a:lstStyle/>
          <a:p>
            <a:r>
              <a:rPr lang="en-US"/>
              <a:t>What is your favorite food (on the list)?</a:t>
            </a:r>
          </a:p>
        </p:txBody>
      </p:sp>
    </p:spTree>
    <p:extLst>
      <p:ext uri="{BB962C8B-B14F-4D97-AF65-F5344CB8AC3E}">
        <p14:creationId xmlns:p14="http://schemas.microsoft.com/office/powerpoint/2010/main" val="1545242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ACD3D-DBF6-970A-190D-1A5225B1BE73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fontScale="92500"/>
          </a:bodyPr>
          <a:lstStyle/>
          <a:p>
            <a:r>
              <a:rPr lang="en-US"/>
              <a:t>VALUE STREAM BASICS</a:t>
            </a:r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6D173AA2-9410-A43B-00F9-99B179DC8B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6975" y="396631"/>
            <a:ext cx="11537568" cy="1325563"/>
          </a:xfrm>
        </p:spPr>
        <p:txBody>
          <a:bodyPr/>
          <a:lstStyle/>
          <a:p>
            <a:r>
              <a:rPr lang="en-US"/>
              <a:t>The Value Stream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2DDF456-2EBC-2564-FBEA-3E8258C0FEE6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  <a:alphaModFix amt="21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5540910" y="1680877"/>
            <a:ext cx="5004601" cy="411771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E2CF18-D8D8-2E03-3B74-915B50F6D39D}"/>
              </a:ext>
            </a:extLst>
          </p:cNvPr>
          <p:cNvSpPr txBox="1"/>
          <p:nvPr/>
        </p:nvSpPr>
        <p:spPr>
          <a:xfrm>
            <a:off x="406975" y="1939239"/>
            <a:ext cx="5373338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200" b="1">
                <a:solidFill>
                  <a:schemeClr val="bg1"/>
                </a:solidFill>
              </a:rPr>
              <a:t>A value stream is everything required to satisfy a customer request, from the time of the request to the fulfillment of the request</a:t>
            </a:r>
            <a:r>
              <a:rPr lang="en-US" b="1">
                <a:solidFill>
                  <a:schemeClr val="bg1"/>
                </a:solidFill>
              </a:rPr>
              <a:t>.</a:t>
            </a:r>
          </a:p>
          <a:p>
            <a:pPr marL="0" indent="0">
              <a:buNone/>
            </a:pPr>
            <a:endParaRPr lang="en-US" b="1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US" b="1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b="1">
                <a:solidFill>
                  <a:schemeClr val="bg1"/>
                </a:solidFill>
              </a:rPr>
              <a:t>It includes every: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Person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Asset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Resource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>
                <a:solidFill>
                  <a:schemeClr val="bg1"/>
                </a:solidFill>
              </a:rPr>
              <a:t>And All Information</a:t>
            </a:r>
          </a:p>
          <a:p>
            <a:pPr marL="0" indent="0">
              <a:buNone/>
            </a:pPr>
            <a:endParaRPr lang="en-US" b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996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E50AEA5-CB06-626D-693C-19BF760FD51A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2068730" y="1358387"/>
            <a:ext cx="9905556" cy="46984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400"/>
              <a:t>Value Stream Maps are a tool with roots in LEAN practices and methodologies. </a:t>
            </a:r>
          </a:p>
          <a:p>
            <a:pPr marL="0" indent="0">
              <a:buNone/>
            </a:pPr>
            <a:endParaRPr lang="en-US" sz="800"/>
          </a:p>
          <a:p>
            <a:pPr marL="0" indent="0">
              <a:buNone/>
            </a:pPr>
            <a:r>
              <a:rPr lang="en-US" sz="2400"/>
              <a:t>The maps help organizations identify and visualize the flow of materials, information, and activities required to deliver value to customers.</a:t>
            </a:r>
          </a:p>
          <a:p>
            <a:pPr marL="0" indent="0">
              <a:buNone/>
            </a:pPr>
            <a:r>
              <a:rPr lang="en-US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91D3ED2-8A0B-66A2-84E2-BBF732670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6" y="117644"/>
            <a:ext cx="11537568" cy="1325563"/>
          </a:xfrm>
        </p:spPr>
        <p:txBody>
          <a:bodyPr/>
          <a:lstStyle/>
          <a:p>
            <a:r>
              <a:rPr lang="en-US"/>
              <a:t>             Value Stream Maps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588E9D-8783-922A-0723-F2924A408481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prstClr val="black"/>
              <a:schemeClr val="accent2">
                <a:tint val="45000"/>
                <a:satMod val="400000"/>
              </a:schemeClr>
            </a:duotone>
          </a:blip>
          <a:stretch>
            <a:fillRect/>
          </a:stretch>
        </p:blipFill>
        <p:spPr>
          <a:xfrm>
            <a:off x="2068730" y="3076981"/>
            <a:ext cx="9595875" cy="3443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141325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D4AFDF3-E126-439A-BAE7-AC4D71A3F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0261" y="1470233"/>
            <a:ext cx="11506643" cy="285956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</a:pPr>
            <a:r>
              <a:rPr lang="en-US" sz="3400"/>
              <a:t>Organizing around value is a fundamental principle of LEAN and Agile methodologies, including scrum, SAFe (Scaled Agile Framework)</a:t>
            </a:r>
          </a:p>
          <a:p>
            <a:endParaRPr lang="en-US" sz="1400"/>
          </a:p>
          <a:p>
            <a:pPr>
              <a:lnSpc>
                <a:spcPct val="120000"/>
              </a:lnSpc>
            </a:pPr>
            <a:r>
              <a:rPr lang="en-US" sz="3400"/>
              <a:t>Programs and teams should align their activities and objectives around delivering value to the customer</a:t>
            </a:r>
          </a:p>
          <a:p>
            <a:pPr>
              <a:lnSpc>
                <a:spcPct val="120000"/>
              </a:lnSpc>
            </a:pPr>
            <a:endParaRPr lang="en-US" sz="1400"/>
          </a:p>
          <a:p>
            <a:pPr>
              <a:lnSpc>
                <a:spcPct val="120000"/>
              </a:lnSpc>
            </a:pPr>
            <a:r>
              <a:rPr lang="en-US" sz="3400"/>
              <a:t>This approach, in contrast to traditional project management, approaches that focus on delivering features, meeting deadlines, and staying within budget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BA90BE-DF14-7DF1-AFF7-6C19107C25B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357352" y="4541520"/>
            <a:ext cx="7572462" cy="2019618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US" sz="3600"/>
              <a:t>Benefits include:</a:t>
            </a:r>
          </a:p>
          <a:p>
            <a:r>
              <a:rPr lang="en-US"/>
              <a:t>Increased customer satisfaction</a:t>
            </a:r>
          </a:p>
          <a:p>
            <a:r>
              <a:rPr lang="en-US"/>
              <a:t>Enhanced collaboration</a:t>
            </a:r>
          </a:p>
          <a:p>
            <a:r>
              <a:rPr lang="en-US"/>
              <a:t>Reduced waste</a:t>
            </a:r>
          </a:p>
          <a:p>
            <a:r>
              <a:rPr lang="en-US"/>
              <a:t>Increased agility</a:t>
            </a:r>
          </a:p>
          <a:p>
            <a:r>
              <a:rPr lang="en-US"/>
              <a:t>Budgeting Flexibility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F88DA45-5693-8C6F-4573-1ECF18DC03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Organize Around Value</a:t>
            </a:r>
          </a:p>
        </p:txBody>
      </p:sp>
    </p:spTree>
    <p:extLst>
      <p:ext uri="{BB962C8B-B14F-4D97-AF65-F5344CB8AC3E}">
        <p14:creationId xmlns:p14="http://schemas.microsoft.com/office/powerpoint/2010/main" val="15723905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7E6F0D8-FED6-9380-3870-E231F7E697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7216" y="0"/>
            <a:ext cx="11537568" cy="1325563"/>
          </a:xfrm>
        </p:spPr>
        <p:txBody>
          <a:bodyPr/>
          <a:lstStyle/>
          <a:p>
            <a:r>
              <a:rPr lang="en-US"/>
              <a:t>Types of Value Streams</a:t>
            </a:r>
          </a:p>
        </p:txBody>
      </p:sp>
      <p:pic>
        <p:nvPicPr>
          <p:cNvPr id="4" name="Content Placeholder 4" descr="Diagram&#10;&#10;Description automatically generated">
            <a:extLst>
              <a:ext uri="{FF2B5EF4-FFF2-40B4-BE49-F238E27FC236}">
                <a16:creationId xmlns:a16="http://schemas.microsoft.com/office/drawing/2014/main" id="{BCE31E61-C230-6FA0-7631-B94708CF78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094" y="1040242"/>
            <a:ext cx="10851708" cy="4295789"/>
          </a:xfrm>
          <a:prstGeom prst="rect">
            <a:avLst/>
          </a:prstGeom>
        </p:spPr>
      </p:pic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07309DA4-FF2B-BD6A-6A6C-61339377BB02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27217" y="5341672"/>
            <a:ext cx="6546920" cy="15163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b="1">
                <a:solidFill>
                  <a:srgbClr val="DF7309"/>
                </a:solidFill>
                <a:latin typeface="Arial Nova" panose="020B0504020202020204" pitchFamily="34" charset="0"/>
              </a:rPr>
              <a:t>Enabling Value Streams</a:t>
            </a:r>
          </a:p>
          <a:p>
            <a:pPr marL="0" indent="0">
              <a:buNone/>
            </a:pPr>
            <a:r>
              <a:rPr lang="en-US" sz="1600">
                <a:latin typeface="Arial Nova" panose="020B0504020202020204" pitchFamily="34" charset="0"/>
              </a:rPr>
              <a:t>Enabling value streams refer to the processes and activities that support the operational and development value streams. These processes may include human resources, finance, and administration</a:t>
            </a:r>
            <a:endParaRPr lang="en-US" sz="2000">
              <a:latin typeface="Arial Nova" panose="020B05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690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73CB3D6-933A-B56F-852E-8E0007186C29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/>
              <a:t>EXECUTING VSM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CE51A381-0D79-C863-730F-E2B07A47B56A}"/>
              </a:ext>
            </a:extLst>
          </p:cNvPr>
          <p:cNvSpPr txBox="1">
            <a:spLocks/>
          </p:cNvSpPr>
          <p:nvPr/>
        </p:nvSpPr>
        <p:spPr>
          <a:xfrm>
            <a:off x="1149872" y="1497070"/>
            <a:ext cx="6540351" cy="409146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14350" indent="-514350">
              <a:buFont typeface="+mj-lt"/>
              <a:buAutoNum type="arabicPeriod"/>
            </a:pPr>
            <a:r>
              <a:rPr lang="en-US"/>
              <a:t>Define the Scope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Map the Current State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Analyze the Current State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Design the Future State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Implement the Future State</a:t>
            </a:r>
          </a:p>
          <a:p>
            <a:pPr marL="514350" indent="-514350">
              <a:buFont typeface="+mj-lt"/>
              <a:buAutoNum type="arabicPeriod"/>
            </a:pPr>
            <a:endParaRPr lang="en-US"/>
          </a:p>
          <a:p>
            <a:pPr marL="514350" indent="-514350">
              <a:buFont typeface="+mj-lt"/>
              <a:buAutoNum type="arabicPeriod"/>
            </a:pPr>
            <a:r>
              <a:rPr lang="en-US"/>
              <a:t>Continuously Improve</a:t>
            </a:r>
          </a:p>
          <a:p>
            <a:endParaRPr lang="en-US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4E31332D-796C-19A5-3B7F-48E0AA728724}"/>
              </a:ext>
            </a:extLst>
          </p:cNvPr>
          <p:cNvSpPr txBox="1">
            <a:spLocks/>
          </p:cNvSpPr>
          <p:nvPr/>
        </p:nvSpPr>
        <p:spPr>
          <a:xfrm>
            <a:off x="327216" y="146872"/>
            <a:ext cx="1153756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Executing Value Stream Mapping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879CA1D3-84E1-1D1F-6BD3-DB5019672D5B}"/>
              </a:ext>
            </a:extLst>
          </p:cNvPr>
          <p:cNvGrpSpPr/>
          <p:nvPr/>
        </p:nvGrpSpPr>
        <p:grpSpPr>
          <a:xfrm>
            <a:off x="5277431" y="1472435"/>
            <a:ext cx="5363709" cy="4704263"/>
            <a:chOff x="5979749" y="1633498"/>
            <a:chExt cx="5363709" cy="4704263"/>
          </a:xfrm>
        </p:grpSpPr>
        <p:sp>
          <p:nvSpPr>
            <p:cNvPr id="8" name="Arrow: Circular 7">
              <a:extLst>
                <a:ext uri="{FF2B5EF4-FFF2-40B4-BE49-F238E27FC236}">
                  <a16:creationId xmlns:a16="http://schemas.microsoft.com/office/drawing/2014/main" id="{142C886C-B982-C92C-7D2F-408B8DBC1837}"/>
                </a:ext>
              </a:extLst>
            </p:cNvPr>
            <p:cNvSpPr/>
            <p:nvPr/>
          </p:nvSpPr>
          <p:spPr>
            <a:xfrm>
              <a:off x="6349212" y="1633498"/>
              <a:ext cx="4683480" cy="4683480"/>
            </a:xfrm>
            <a:prstGeom prst="circularArrow">
              <a:avLst>
                <a:gd name="adj1" fmla="val 5274"/>
                <a:gd name="adj2" fmla="val 312630"/>
                <a:gd name="adj3" fmla="val 14211299"/>
                <a:gd name="adj4" fmla="val 17136875"/>
                <a:gd name="adj5" fmla="val 5477"/>
              </a:avLst>
            </a:prstGeom>
            <a:solidFill>
              <a:schemeClr val="tx1">
                <a:lumMod val="75000"/>
              </a:schemeClr>
            </a:solidFill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C84768A-384F-613D-854A-2171EADC151F}"/>
                </a:ext>
              </a:extLst>
            </p:cNvPr>
            <p:cNvGrpSpPr/>
            <p:nvPr/>
          </p:nvGrpSpPr>
          <p:grpSpPr>
            <a:xfrm>
              <a:off x="7792158" y="1638982"/>
              <a:ext cx="1797588" cy="898794"/>
              <a:chOff x="3970862" y="110"/>
              <a:chExt cx="1797588" cy="898794"/>
            </a:xfrm>
          </p:grpSpPr>
          <p:sp>
            <p:nvSpPr>
              <p:cNvPr id="25" name="Rectangle: Rounded Corners 24">
                <a:extLst>
                  <a:ext uri="{FF2B5EF4-FFF2-40B4-BE49-F238E27FC236}">
                    <a16:creationId xmlns:a16="http://schemas.microsoft.com/office/drawing/2014/main" id="{12CB146E-370D-B06C-678B-127E7C406B3A}"/>
                  </a:ext>
                </a:extLst>
              </p:cNvPr>
              <p:cNvSpPr/>
              <p:nvPr/>
            </p:nvSpPr>
            <p:spPr>
              <a:xfrm>
                <a:off x="3970862" y="110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6" name="Rectangle: Rounded Corners 5">
                <a:extLst>
                  <a:ext uri="{FF2B5EF4-FFF2-40B4-BE49-F238E27FC236}">
                    <a16:creationId xmlns:a16="http://schemas.microsoft.com/office/drawing/2014/main" id="{F8FEB640-CD15-0405-F6DA-2DB04A354F6E}"/>
                  </a:ext>
                </a:extLst>
              </p:cNvPr>
              <p:cNvSpPr txBox="1"/>
              <p:nvPr/>
            </p:nvSpPr>
            <p:spPr>
              <a:xfrm>
                <a:off x="4014738" y="43986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Prepare: Define the scope </a:t>
                </a:r>
              </a:p>
            </p:txBody>
          </p:sp>
        </p:grp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AE72BAA-940C-E480-F6C4-0FAFBEC66D61}"/>
                </a:ext>
              </a:extLst>
            </p:cNvPr>
            <p:cNvGrpSpPr/>
            <p:nvPr/>
          </p:nvGrpSpPr>
          <p:grpSpPr>
            <a:xfrm>
              <a:off x="9545870" y="2715636"/>
              <a:ext cx="1797588" cy="898802"/>
              <a:chOff x="5724574" y="1076764"/>
              <a:chExt cx="1797588" cy="898802"/>
            </a:xfrm>
          </p:grpSpPr>
          <p:sp>
            <p:nvSpPr>
              <p:cNvPr id="23" name="Rectangle: Rounded Corners 22">
                <a:extLst>
                  <a:ext uri="{FF2B5EF4-FFF2-40B4-BE49-F238E27FC236}">
                    <a16:creationId xmlns:a16="http://schemas.microsoft.com/office/drawing/2014/main" id="{C27E9746-0DEF-9FD1-02F3-887B37B3D6B3}"/>
                  </a:ext>
                </a:extLst>
              </p:cNvPr>
              <p:cNvSpPr/>
              <p:nvPr/>
            </p:nvSpPr>
            <p:spPr>
              <a:xfrm>
                <a:off x="5724574" y="1076764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4" name="Rectangle: Rounded Corners 7">
                <a:extLst>
                  <a:ext uri="{FF2B5EF4-FFF2-40B4-BE49-F238E27FC236}">
                    <a16:creationId xmlns:a16="http://schemas.microsoft.com/office/drawing/2014/main" id="{9EA068AF-6F28-7252-FC2A-2E5A86B2958D}"/>
                  </a:ext>
                </a:extLst>
              </p:cNvPr>
              <p:cNvSpPr txBox="1"/>
              <p:nvPr/>
            </p:nvSpPr>
            <p:spPr>
              <a:xfrm>
                <a:off x="5747863" y="1164524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Map the current state</a:t>
                </a:r>
              </a:p>
            </p:txBody>
          </p:sp>
        </p:grpSp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B3CFBE0-4E5D-68CE-DEDD-3E30BB7389CD}"/>
                </a:ext>
              </a:extLst>
            </p:cNvPr>
            <p:cNvGrpSpPr/>
            <p:nvPr/>
          </p:nvGrpSpPr>
          <p:grpSpPr>
            <a:xfrm>
              <a:off x="9437599" y="4488971"/>
              <a:ext cx="1797588" cy="898794"/>
              <a:chOff x="5616303" y="2850099"/>
              <a:chExt cx="1797588" cy="898794"/>
            </a:xfrm>
          </p:grpSpPr>
          <p:sp>
            <p:nvSpPr>
              <p:cNvPr id="21" name="Rectangle: Rounded Corners 20">
                <a:extLst>
                  <a:ext uri="{FF2B5EF4-FFF2-40B4-BE49-F238E27FC236}">
                    <a16:creationId xmlns:a16="http://schemas.microsoft.com/office/drawing/2014/main" id="{CA41A525-735B-BC12-6B15-3AC33FC3F895}"/>
                  </a:ext>
                </a:extLst>
              </p:cNvPr>
              <p:cNvSpPr/>
              <p:nvPr/>
            </p:nvSpPr>
            <p:spPr>
              <a:xfrm>
                <a:off x="5616303" y="2850099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2" name="Rectangle: Rounded Corners 9">
                <a:extLst>
                  <a:ext uri="{FF2B5EF4-FFF2-40B4-BE49-F238E27FC236}">
                    <a16:creationId xmlns:a16="http://schemas.microsoft.com/office/drawing/2014/main" id="{2A19B660-DFDF-2690-3453-6E20A2DEE0B9}"/>
                  </a:ext>
                </a:extLst>
              </p:cNvPr>
              <p:cNvSpPr txBox="1"/>
              <p:nvPr/>
            </p:nvSpPr>
            <p:spPr>
              <a:xfrm>
                <a:off x="5660179" y="2893975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Analyze the current state</a:t>
                </a:r>
              </a:p>
            </p:txBody>
          </p:sp>
        </p:grp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1DDC457C-E567-C1AA-DCD1-696912CFA2D0}"/>
                </a:ext>
              </a:extLst>
            </p:cNvPr>
            <p:cNvGrpSpPr/>
            <p:nvPr/>
          </p:nvGrpSpPr>
          <p:grpSpPr>
            <a:xfrm>
              <a:off x="7792158" y="5438967"/>
              <a:ext cx="1797588" cy="898794"/>
              <a:chOff x="3970862" y="3800095"/>
              <a:chExt cx="1797588" cy="898794"/>
            </a:xfrm>
          </p:grpSpPr>
          <p:sp>
            <p:nvSpPr>
              <p:cNvPr id="19" name="Rectangle: Rounded Corners 18">
                <a:extLst>
                  <a:ext uri="{FF2B5EF4-FFF2-40B4-BE49-F238E27FC236}">
                    <a16:creationId xmlns:a16="http://schemas.microsoft.com/office/drawing/2014/main" id="{92F50C47-6333-88BC-EC71-3BEB4E4A0959}"/>
                  </a:ext>
                </a:extLst>
              </p:cNvPr>
              <p:cNvSpPr/>
              <p:nvPr/>
            </p:nvSpPr>
            <p:spPr>
              <a:xfrm>
                <a:off x="3970862" y="3800095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20" name="Rectangle: Rounded Corners 11">
                <a:extLst>
                  <a:ext uri="{FF2B5EF4-FFF2-40B4-BE49-F238E27FC236}">
                    <a16:creationId xmlns:a16="http://schemas.microsoft.com/office/drawing/2014/main" id="{8388009A-A0B6-647A-D717-D6EDEAE8D6DC}"/>
                  </a:ext>
                </a:extLst>
              </p:cNvPr>
              <p:cNvSpPr txBox="1"/>
              <p:nvPr/>
            </p:nvSpPr>
            <p:spPr>
              <a:xfrm>
                <a:off x="4014738" y="3843971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Design the future state</a:t>
                </a:r>
              </a:p>
            </p:txBody>
          </p:sp>
        </p:grpSp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A51711A8-FD2C-4179-ACFC-D3911F922FC7}"/>
                </a:ext>
              </a:extLst>
            </p:cNvPr>
            <p:cNvGrpSpPr/>
            <p:nvPr/>
          </p:nvGrpSpPr>
          <p:grpSpPr>
            <a:xfrm>
              <a:off x="6146716" y="4488971"/>
              <a:ext cx="1797588" cy="898794"/>
              <a:chOff x="2325420" y="2850099"/>
              <a:chExt cx="1797588" cy="898794"/>
            </a:xfrm>
          </p:grpSpPr>
          <p:sp>
            <p:nvSpPr>
              <p:cNvPr id="17" name="Rectangle: Rounded Corners 16">
                <a:extLst>
                  <a:ext uri="{FF2B5EF4-FFF2-40B4-BE49-F238E27FC236}">
                    <a16:creationId xmlns:a16="http://schemas.microsoft.com/office/drawing/2014/main" id="{63AA5DF2-FF3E-5B8C-4EA0-6997ABDBBA09}"/>
                  </a:ext>
                </a:extLst>
              </p:cNvPr>
              <p:cNvSpPr/>
              <p:nvPr/>
            </p:nvSpPr>
            <p:spPr>
              <a:xfrm>
                <a:off x="2325420" y="2850099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8" name="Rectangle: Rounded Corners 13">
                <a:extLst>
                  <a:ext uri="{FF2B5EF4-FFF2-40B4-BE49-F238E27FC236}">
                    <a16:creationId xmlns:a16="http://schemas.microsoft.com/office/drawing/2014/main" id="{F9BAFFDF-8A9E-4569-7B9F-0564B8C036CC}"/>
                  </a:ext>
                </a:extLst>
              </p:cNvPr>
              <p:cNvSpPr txBox="1"/>
              <p:nvPr/>
            </p:nvSpPr>
            <p:spPr>
              <a:xfrm>
                <a:off x="2369296" y="2893975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Implement the future state</a:t>
                </a: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F2537574-D2A3-8D60-16A8-64B38006FD86}"/>
                </a:ext>
              </a:extLst>
            </p:cNvPr>
            <p:cNvGrpSpPr/>
            <p:nvPr/>
          </p:nvGrpSpPr>
          <p:grpSpPr>
            <a:xfrm>
              <a:off x="5979749" y="2759512"/>
              <a:ext cx="1797588" cy="898794"/>
              <a:chOff x="2158453" y="1120640"/>
              <a:chExt cx="1797588" cy="898794"/>
            </a:xfrm>
          </p:grpSpPr>
          <p:sp>
            <p:nvSpPr>
              <p:cNvPr id="15" name="Rectangle: Rounded Corners 14">
                <a:extLst>
                  <a:ext uri="{FF2B5EF4-FFF2-40B4-BE49-F238E27FC236}">
                    <a16:creationId xmlns:a16="http://schemas.microsoft.com/office/drawing/2014/main" id="{11A41AEC-B2BB-5E25-AED0-D14F5BA5D628}"/>
                  </a:ext>
                </a:extLst>
              </p:cNvPr>
              <p:cNvSpPr/>
              <p:nvPr/>
            </p:nvSpPr>
            <p:spPr>
              <a:xfrm>
                <a:off x="2158453" y="1120640"/>
                <a:ext cx="1797588" cy="898794"/>
              </a:xfrm>
              <a:prstGeom prst="roundRect">
                <a:avLst/>
              </a:prstGeom>
              <a:solidFill>
                <a:schemeClr val="accent4"/>
              </a:solidFill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16" name="Rectangle: Rounded Corners 15">
                <a:extLst>
                  <a:ext uri="{FF2B5EF4-FFF2-40B4-BE49-F238E27FC236}">
                    <a16:creationId xmlns:a16="http://schemas.microsoft.com/office/drawing/2014/main" id="{C722A3ED-DF23-8978-6BED-DBD1CBCF3F33}"/>
                  </a:ext>
                </a:extLst>
              </p:cNvPr>
              <p:cNvSpPr txBox="1"/>
              <p:nvPr/>
            </p:nvSpPr>
            <p:spPr>
              <a:xfrm>
                <a:off x="2202329" y="1164516"/>
                <a:ext cx="1709836" cy="81104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68580" tIns="68580" rIns="68580" bIns="68580" numCol="1" spcCol="1270" anchor="ctr" anchorCtr="0">
                <a:noAutofit/>
              </a:bodyPr>
              <a:lstStyle/>
              <a:p>
                <a:pPr marL="0" lvl="0" indent="0" algn="ctr" defTabSz="8001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  <a:buNone/>
                </a:pPr>
                <a:r>
                  <a:rPr lang="en-US" sz="1800" kern="1200"/>
                  <a:t>Evaluate, Adjust, &amp; Improve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44315794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LACE Theme 1">
      <a:dk1>
        <a:srgbClr val="798777"/>
      </a:dk1>
      <a:lt1>
        <a:srgbClr val="000000"/>
      </a:lt1>
      <a:dk2>
        <a:srgbClr val="F8EDE3"/>
      </a:dk2>
      <a:lt2>
        <a:srgbClr val="000000"/>
      </a:lt2>
      <a:accent1>
        <a:srgbClr val="EEF4EC"/>
      </a:accent1>
      <a:accent2>
        <a:srgbClr val="F8EDE3"/>
      </a:accent2>
      <a:accent3>
        <a:srgbClr val="4B544A"/>
      </a:accent3>
      <a:accent4>
        <a:srgbClr val="FFE55E"/>
      </a:accent4>
      <a:accent5>
        <a:srgbClr val="798777"/>
      </a:accent5>
      <a:accent6>
        <a:srgbClr val="3C433B"/>
      </a:accent6>
      <a:hlink>
        <a:srgbClr val="435469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BE9306A0602DB4F9F27AF158FB858F4" ma:contentTypeVersion="12" ma:contentTypeDescription="Create a new document." ma:contentTypeScope="" ma:versionID="fdda04c5f1efa8a00f512470775b3610">
  <xsd:schema xmlns:xsd="http://www.w3.org/2001/XMLSchema" xmlns:xs="http://www.w3.org/2001/XMLSchema" xmlns:p="http://schemas.microsoft.com/office/2006/metadata/properties" xmlns:ns2="ae66e157-8dc5-4bda-8e13-244115ab98e5" xmlns:ns3="e690b7e8-8846-46f0-b432-75748aa194ed" targetNamespace="http://schemas.microsoft.com/office/2006/metadata/properties" ma:root="true" ma:fieldsID="8a0b919d9140776c8b2bc43e83097a3a" ns2:_="" ns3:_="">
    <xsd:import namespace="ae66e157-8dc5-4bda-8e13-244115ab98e5"/>
    <xsd:import namespace="e690b7e8-8846-46f0-b432-75748aa194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e66e157-8dc5-4bda-8e13-244115ab98e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9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90b7e8-8846-46f0-b432-75748aa194ed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9EA0F6B-FF3E-47C2-8FA5-731600DC1DA4}">
  <ds:schemaRefs>
    <ds:schemaRef ds:uri="ae66e157-8dc5-4bda-8e13-244115ab98e5"/>
    <ds:schemaRef ds:uri="e690b7e8-8846-46f0-b432-75748aa194ed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642C26D7-2A44-4EE6-A628-7F862C13A638}">
  <ds:schemaRefs>
    <ds:schemaRef ds:uri="ae66e157-8dc5-4bda-8e13-244115ab98e5"/>
    <ds:schemaRef ds:uri="e690b7e8-8846-46f0-b432-75748aa194ed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1F11E511-7B00-4C1E-A2D0-DA7CA2ADD23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Grey</Template>
  <TotalTime>0</TotalTime>
  <Words>344</Words>
  <Application>Microsoft Office PowerPoint</Application>
  <PresentationFormat>Widescreen</PresentationFormat>
  <Paragraphs>75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Dotum</vt:lpstr>
      <vt:lpstr>Arial</vt:lpstr>
      <vt:lpstr>Arial Nova</vt:lpstr>
      <vt:lpstr>Calibri</vt:lpstr>
      <vt:lpstr>Calibri Light</vt:lpstr>
      <vt:lpstr>Custom Design</vt:lpstr>
      <vt:lpstr>PowerPoint Presentation</vt:lpstr>
      <vt:lpstr>PowerPoint Presentation</vt:lpstr>
      <vt:lpstr>What is your favorite food (on the list)?</vt:lpstr>
      <vt:lpstr>The Value Stream</vt:lpstr>
      <vt:lpstr>             Value Stream Maps</vt:lpstr>
      <vt:lpstr>Organize Around Value</vt:lpstr>
      <vt:lpstr>Types of Value Streams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 Santini</dc:creator>
  <cp:lastModifiedBy>Randolph Anagho</cp:lastModifiedBy>
  <cp:revision>5</cp:revision>
  <dcterms:created xsi:type="dcterms:W3CDTF">2022-03-18T22:03:19Z</dcterms:created>
  <dcterms:modified xsi:type="dcterms:W3CDTF">2023-03-03T17:40:14Z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0x010100EBE9306A0602DB4F9F27AF158FB858F4</vt:lpwstr>
  </property>
</Properties>
</file>