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63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4" d="100"/>
          <a:sy n="64" d="100"/>
        </p:scale>
        <p:origin x="-173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E29C18-3B69-F04B-B3D4-930A696E4BF1}" type="datetimeFigureOut">
              <a:rPr lang="en-US" smtClean="0"/>
              <a:t>3/13/17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07ACDC-0375-0846-ABDF-FF5D51C5AA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290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080258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0" name="Shape 13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07038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11414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305241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673488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239795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310137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D9B30-9217-4944-A6B0-B9FD250A153B}" type="datetimeFigureOut">
              <a:rPr lang="en-US" smtClean="0"/>
              <a:t>3/13/17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FE5A2-2A8D-0841-ABE6-7CCEE575B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465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D9B30-9217-4944-A6B0-B9FD250A153B}" type="datetimeFigureOut">
              <a:rPr lang="en-US" smtClean="0"/>
              <a:t>3/13/17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FE5A2-2A8D-0841-ABE6-7CCEE575B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620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D9B30-9217-4944-A6B0-B9FD250A153B}" type="datetimeFigureOut">
              <a:rPr lang="en-US" smtClean="0"/>
              <a:t>3/13/17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FE5A2-2A8D-0841-ABE6-7CCEE575B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1635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Custom Layou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onstantia"/>
                <a:ea typeface="Constantia"/>
                <a:cs typeface="Constantia"/>
                <a:sym typeface="Constantia"/>
              </a:rPr>
              <a:t>‹#›</a:t>
            </a:fld>
            <a:endParaRPr lang="en-US" sz="1200">
              <a:solidFill>
                <a:srgbClr val="888888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grpSp>
        <p:nvGrpSpPr>
          <p:cNvPr id="41" name="Shape 41"/>
          <p:cNvGrpSpPr/>
          <p:nvPr/>
        </p:nvGrpSpPr>
        <p:grpSpPr>
          <a:xfrm>
            <a:off x="-16933" y="0"/>
            <a:ext cx="9211732" cy="1015998"/>
            <a:chOff x="-16933" y="0"/>
            <a:chExt cx="9211732" cy="1015998"/>
          </a:xfrm>
        </p:grpSpPr>
        <p:sp>
          <p:nvSpPr>
            <p:cNvPr id="42" name="Shape 42"/>
            <p:cNvSpPr/>
            <p:nvPr/>
          </p:nvSpPr>
          <p:spPr>
            <a:xfrm>
              <a:off x="-16933" y="0"/>
              <a:ext cx="9194799" cy="931331"/>
            </a:xfrm>
            <a:prstGeom prst="rect">
              <a:avLst/>
            </a:prstGeom>
            <a:solidFill>
              <a:srgbClr val="FFD004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38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" name="Shape 43"/>
            <p:cNvSpPr/>
            <p:nvPr/>
          </p:nvSpPr>
          <p:spPr>
            <a:xfrm>
              <a:off x="0" y="931334"/>
              <a:ext cx="9194799" cy="84665"/>
            </a:xfrm>
            <a:prstGeom prst="rect">
              <a:avLst/>
            </a:prstGeom>
            <a:solidFill>
              <a:srgbClr val="084A9C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38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4" name="Shape 44"/>
          <p:cNvSpPr txBox="1">
            <a:spLocks noGrp="1"/>
          </p:cNvSpPr>
          <p:nvPr>
            <p:ph type="title"/>
          </p:nvPr>
        </p:nvSpPr>
        <p:spPr>
          <a:xfrm>
            <a:off x="0" y="135467"/>
            <a:ext cx="9144000" cy="69426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916302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ustom Layou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onstantia"/>
                <a:ea typeface="Constantia"/>
                <a:cs typeface="Constantia"/>
                <a:sym typeface="Constantia"/>
              </a:rPr>
              <a:t>‹#›</a:t>
            </a:fld>
            <a:endParaRPr lang="en-US" sz="1200">
              <a:solidFill>
                <a:srgbClr val="888888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grpSp>
        <p:nvGrpSpPr>
          <p:cNvPr id="34" name="Shape 34"/>
          <p:cNvGrpSpPr/>
          <p:nvPr/>
        </p:nvGrpSpPr>
        <p:grpSpPr>
          <a:xfrm>
            <a:off x="-16933" y="0"/>
            <a:ext cx="9211732" cy="1015998"/>
            <a:chOff x="-16933" y="0"/>
            <a:chExt cx="9211732" cy="1015998"/>
          </a:xfrm>
        </p:grpSpPr>
        <p:sp>
          <p:nvSpPr>
            <p:cNvPr id="35" name="Shape 35"/>
            <p:cNvSpPr/>
            <p:nvPr/>
          </p:nvSpPr>
          <p:spPr>
            <a:xfrm>
              <a:off x="-16933" y="0"/>
              <a:ext cx="9194799" cy="931331"/>
            </a:xfrm>
            <a:prstGeom prst="rect">
              <a:avLst/>
            </a:prstGeom>
            <a:solidFill>
              <a:srgbClr val="084A9C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38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" name="Shape 36"/>
            <p:cNvSpPr/>
            <p:nvPr/>
          </p:nvSpPr>
          <p:spPr>
            <a:xfrm>
              <a:off x="0" y="931334"/>
              <a:ext cx="9194799" cy="84665"/>
            </a:xfrm>
            <a:prstGeom prst="rect">
              <a:avLst/>
            </a:prstGeom>
            <a:solidFill>
              <a:srgbClr val="FFD004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38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457200" y="1828800"/>
            <a:ext cx="8229600" cy="42973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0" y="135467"/>
            <a:ext cx="9144000" cy="69426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 sz="44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610691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CMS title1">
    <p:bg>
      <p:bgPr>
        <a:solidFill>
          <a:schemeClr val="lt1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Shape 14" descr="An African American business woman standing with her arms crossed and a team of professionals behind her.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6932" y="2438400"/>
            <a:ext cx="5257799" cy="4435855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Shape 15"/>
          <p:cNvSpPr txBox="1"/>
          <p:nvPr/>
        </p:nvSpPr>
        <p:spPr>
          <a:xfrm>
            <a:off x="-1668146" y="4928187"/>
            <a:ext cx="184666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16" name="Shape 16"/>
          <p:cNvSpPr txBox="1">
            <a:spLocks noGrp="1"/>
          </p:cNvSpPr>
          <p:nvPr>
            <p:ph type="body" idx="1"/>
          </p:nvPr>
        </p:nvSpPr>
        <p:spPr>
          <a:xfrm>
            <a:off x="5943600" y="3048000"/>
            <a:ext cx="2971799" cy="914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480"/>
              </a:spcBef>
              <a:buClr>
                <a:srgbClr val="084A9C"/>
              </a:buClr>
              <a:buFont typeface="Arial"/>
              <a:buNone/>
              <a:defRPr sz="2400" b="1" i="1" u="none" strike="noStrike" cap="none">
                <a:solidFill>
                  <a:srgbClr val="084A9C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body" idx="2"/>
          </p:nvPr>
        </p:nvSpPr>
        <p:spPr>
          <a:xfrm>
            <a:off x="5943600" y="4267200"/>
            <a:ext cx="2971799" cy="838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480"/>
              </a:spcBef>
              <a:buClr>
                <a:srgbClr val="084A9C"/>
              </a:buClr>
              <a:buFont typeface="Arial"/>
              <a:buNone/>
              <a:defRPr sz="2400" b="1" i="1" u="none" strike="noStrike" cap="none">
                <a:solidFill>
                  <a:srgbClr val="084A9C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18" name="Shape 18"/>
          <p:cNvSpPr txBox="1"/>
          <p:nvPr/>
        </p:nvSpPr>
        <p:spPr>
          <a:xfrm>
            <a:off x="-1668146" y="4928187"/>
            <a:ext cx="184666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pic>
        <p:nvPicPr>
          <p:cNvPr id="19" name="Shape 19" descr="The Centers for Medicare and Medicaid log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" y="228600"/>
            <a:ext cx="2652324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u="none">
                <a:solidFill>
                  <a:srgbClr val="888888"/>
                </a:solidFill>
                <a:latin typeface="Constantia"/>
                <a:ea typeface="Constantia"/>
                <a:cs typeface="Constantia"/>
                <a:sym typeface="Constantia"/>
              </a:rPr>
              <a:t>‹#›</a:t>
            </a:fld>
            <a:endParaRPr lang="en-US" sz="1200" b="0" u="none">
              <a:solidFill>
                <a:srgbClr val="888888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grpSp>
        <p:nvGrpSpPr>
          <p:cNvPr id="21" name="Shape 21"/>
          <p:cNvGrpSpPr/>
          <p:nvPr/>
        </p:nvGrpSpPr>
        <p:grpSpPr>
          <a:xfrm>
            <a:off x="-33866" y="1303866"/>
            <a:ext cx="9211732" cy="1320798"/>
            <a:chOff x="-16933" y="0"/>
            <a:chExt cx="9211732" cy="1015998"/>
          </a:xfrm>
        </p:grpSpPr>
        <p:sp>
          <p:nvSpPr>
            <p:cNvPr id="22" name="Shape 22"/>
            <p:cNvSpPr/>
            <p:nvPr/>
          </p:nvSpPr>
          <p:spPr>
            <a:xfrm>
              <a:off x="-16933" y="0"/>
              <a:ext cx="9194799" cy="931331"/>
            </a:xfrm>
            <a:prstGeom prst="rect">
              <a:avLst/>
            </a:prstGeom>
            <a:solidFill>
              <a:srgbClr val="FFD004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38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Shape 23"/>
            <p:cNvSpPr/>
            <p:nvPr/>
          </p:nvSpPr>
          <p:spPr>
            <a:xfrm>
              <a:off x="0" y="931334"/>
              <a:ext cx="9194799" cy="84665"/>
            </a:xfrm>
            <a:prstGeom prst="rect">
              <a:avLst/>
            </a:prstGeom>
            <a:solidFill>
              <a:srgbClr val="084A9C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38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16933" y="1490132"/>
            <a:ext cx="9144000" cy="830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6258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D9B30-9217-4944-A6B0-B9FD250A153B}" type="datetimeFigureOut">
              <a:rPr lang="en-US" smtClean="0"/>
              <a:t>3/13/17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FE5A2-2A8D-0841-ABE6-7CCEE575B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752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D9B30-9217-4944-A6B0-B9FD250A153B}" type="datetimeFigureOut">
              <a:rPr lang="en-US" smtClean="0"/>
              <a:t>3/13/17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FE5A2-2A8D-0841-ABE6-7CCEE575B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225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D9B30-9217-4944-A6B0-B9FD250A153B}" type="datetimeFigureOut">
              <a:rPr lang="en-US" smtClean="0"/>
              <a:t>3/13/17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FE5A2-2A8D-0841-ABE6-7CCEE575B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0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D9B30-9217-4944-A6B0-B9FD250A153B}" type="datetimeFigureOut">
              <a:rPr lang="en-US" smtClean="0"/>
              <a:t>3/13/17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FE5A2-2A8D-0841-ABE6-7CCEE575B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012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D9B30-9217-4944-A6B0-B9FD250A153B}" type="datetimeFigureOut">
              <a:rPr lang="en-US" smtClean="0"/>
              <a:t>3/13/17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FE5A2-2A8D-0841-ABE6-7CCEE575B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866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D9B30-9217-4944-A6B0-B9FD250A153B}" type="datetimeFigureOut">
              <a:rPr lang="en-US" smtClean="0"/>
              <a:t>3/13/17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FE5A2-2A8D-0841-ABE6-7CCEE575B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453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D9B30-9217-4944-A6B0-B9FD250A153B}" type="datetimeFigureOut">
              <a:rPr lang="en-US" smtClean="0"/>
              <a:t>3/13/17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FE5A2-2A8D-0841-ABE6-7CCEE575B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700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D9B30-9217-4944-A6B0-B9FD250A153B}" type="datetimeFigureOut">
              <a:rPr lang="en-US" smtClean="0"/>
              <a:t>3/13/17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FE5A2-2A8D-0841-ABE6-7CCEE575B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011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7D9B30-9217-4944-A6B0-B9FD250A153B}" type="datetimeFigureOut">
              <a:rPr lang="en-US" smtClean="0"/>
              <a:t>3/13/17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1FE5A2-2A8D-0841-ABE6-7CCEE575B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56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effectLst/>
        </p:spPr>
        <p:txBody>
          <a:bodyPr>
            <a:normAutofit fontScale="90000"/>
          </a:bodyPr>
          <a:lstStyle/>
          <a:p>
            <a:r>
              <a:rPr lang="en-US" dirty="0" smtClean="0"/>
              <a:t>Contracting for Agile </a:t>
            </a:r>
            <a:r>
              <a:rPr lang="mr-IN" dirty="0" smtClean="0"/>
              <a:t>–</a:t>
            </a:r>
            <a:r>
              <a:rPr lang="en-US" dirty="0" smtClean="0"/>
              <a:t> Quick Modules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1777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post it "/>
          <p:cNvSpPr/>
          <p:nvPr/>
        </p:nvSpPr>
        <p:spPr>
          <a:xfrm>
            <a:off x="629300" y="3452815"/>
            <a:ext cx="7700210" cy="18768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hape 132"/>
          <p:cNvSpPr txBox="1">
            <a:spLocks noGrp="1"/>
          </p:cNvSpPr>
          <p:nvPr>
            <p:ph type="sldNum" idx="12"/>
          </p:nvPr>
        </p:nvSpPr>
        <p:spPr>
          <a:xfrm>
            <a:off x="8488569" y="6392445"/>
            <a:ext cx="2133599" cy="365125"/>
          </a:xfrm>
        </p:spPr>
        <p:txBody>
          <a:bodyPr/>
          <a:lstStyle/>
          <a:p>
            <a:pPr lvl="0"/>
            <a:fld id="{00000000-1234-1234-1234-123412341234}" type="slidenum">
              <a:rPr lang="en-US" smtClean="0">
                <a:solidFill>
                  <a:schemeClr val="bg1">
                    <a:lumMod val="50000"/>
                  </a:schemeClr>
                </a:solidFill>
                <a:sym typeface="Constantia"/>
              </a:rPr>
              <a:pPr lvl="0"/>
              <a:t>2</a:t>
            </a:fld>
            <a:endParaRPr lang="en-US" dirty="0">
              <a:solidFill>
                <a:schemeClr val="bg1">
                  <a:lumMod val="50000"/>
                </a:schemeClr>
              </a:solidFill>
              <a:sym typeface="Constantia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effectLst/>
        </p:spPr>
        <p:txBody>
          <a:bodyPr>
            <a:normAutofit fontScale="90000"/>
          </a:bodyPr>
          <a:lstStyle/>
          <a:p>
            <a:r>
              <a:rPr lang="x-none" dirty="0" smtClean="0">
                <a:solidFill>
                  <a:srgbClr val="1F497D"/>
                </a:solidFill>
                <a:latin typeface="calibri"/>
              </a:rPr>
              <a:t>Module</a:t>
            </a:r>
            <a:r>
              <a:rPr lang="en-US" dirty="0" smtClean="0">
                <a:solidFill>
                  <a:srgbClr val="1F497D"/>
                </a:solidFill>
                <a:latin typeface="calibri"/>
              </a:rPr>
              <a:t> : Ceremonies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46523" y="3550091"/>
            <a:ext cx="7050947" cy="156966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x-none" sz="3200" i="1" dirty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As a </a:t>
            </a:r>
            <a:r>
              <a:rPr lang="en-US" sz="3200" i="1" dirty="0" smtClean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contracting specialist/office</a:t>
            </a:r>
            <a:r>
              <a:rPr lang="x-none" sz="3200" i="1" dirty="0" smtClean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r</a:t>
            </a:r>
            <a:r>
              <a:rPr lang="x-none" sz="3200" i="1" dirty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, I want to </a:t>
            </a:r>
            <a:r>
              <a:rPr lang="x-none" sz="3200" i="1" dirty="0" smtClean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understand</a:t>
            </a:r>
            <a:r>
              <a:rPr lang="en-US" sz="3200" i="1" dirty="0" smtClean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 sprint ceremonies, </a:t>
            </a:r>
            <a:r>
              <a:rPr lang="x-none" sz="3200" i="1" dirty="0" smtClean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 </a:t>
            </a:r>
            <a:r>
              <a:rPr lang="x-none" sz="3200" i="1" dirty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so </a:t>
            </a:r>
            <a:r>
              <a:rPr lang="en-US" sz="3200" i="1" dirty="0" smtClean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that I can understand their value.</a:t>
            </a:r>
            <a:endParaRPr lang="x-none" sz="3200" i="1" dirty="0">
              <a:solidFill>
                <a:schemeClr val="dk1"/>
              </a:solidFill>
              <a:latin typeface="calibri"/>
              <a:ea typeface="Constantia"/>
              <a:cs typeface="Constantia"/>
              <a:sym typeface="Constantia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46526" y="1550641"/>
            <a:ext cx="7050947" cy="58477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x-none" sz="3200" dirty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Module </a:t>
            </a:r>
            <a:r>
              <a:rPr lang="x-none" sz="3200" dirty="0" smtClean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 </a:t>
            </a:r>
            <a:r>
              <a:rPr lang="x-none" sz="3200" dirty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User </a:t>
            </a:r>
            <a:r>
              <a:rPr lang="x-none" sz="3200" dirty="0" smtClean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Story</a:t>
            </a:r>
            <a:endParaRPr lang="x-none" sz="3200" dirty="0">
              <a:solidFill>
                <a:schemeClr val="dk1"/>
              </a:solidFill>
              <a:latin typeface="calibri"/>
              <a:ea typeface="Constantia"/>
              <a:cs typeface="Constantia"/>
              <a:sym typeface="Constantia"/>
            </a:endParaRPr>
          </a:p>
        </p:txBody>
      </p:sp>
      <p:pic>
        <p:nvPicPr>
          <p:cNvPr id="9" name="Picture 8" title="Mind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8607" y="1315554"/>
            <a:ext cx="1669186" cy="1530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998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onstantia"/>
                <a:ea typeface="Constantia"/>
                <a:cs typeface="Constantia"/>
                <a:sym typeface="Constantia"/>
              </a:rPr>
              <a:t>3</a:t>
            </a:fld>
            <a:endParaRPr lang="en-US" sz="1200">
              <a:solidFill>
                <a:srgbClr val="888888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>
            <a:off x="0" y="135467"/>
            <a:ext cx="9144000" cy="69426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fontAlgn="base"/>
            <a:r>
              <a:rPr lang="en-US" dirty="0"/>
              <a:t>Three Pillars of Scrum</a:t>
            </a:r>
          </a:p>
        </p:txBody>
      </p:sp>
      <p:pic>
        <p:nvPicPr>
          <p:cNvPr id="3" name="Picture 2" descr="Transparency, Inspection, Adaption" title="Three Pillars of Scrum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1169" y="1438275"/>
            <a:ext cx="5613240" cy="444026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15845" y="5876925"/>
            <a:ext cx="2022262" cy="460375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/>
            <a:r>
              <a:rPr lang="x-none" sz="2400" dirty="0">
                <a:solidFill>
                  <a:schemeClr val="tx1"/>
                </a:solidFill>
                <a:latin typeface="calibri"/>
              </a:rPr>
              <a:t>Transparency</a:t>
            </a:r>
            <a:endParaRPr lang="en-US" sz="2400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41404" y="5876925"/>
            <a:ext cx="2076331" cy="460375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/>
            <a:r>
              <a:rPr lang="x-none" sz="2400" dirty="0">
                <a:solidFill>
                  <a:schemeClr val="tx1"/>
                </a:solidFill>
                <a:latin typeface="calibri"/>
              </a:rPr>
              <a:t>Inspection</a:t>
            </a:r>
            <a:endParaRPr lang="en-US" sz="2400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86028" y="5876925"/>
            <a:ext cx="2076331" cy="461665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/>
            <a:r>
              <a:rPr lang="x-none" sz="2400" dirty="0">
                <a:solidFill>
                  <a:schemeClr val="tx1"/>
                </a:solidFill>
                <a:latin typeface="calibri"/>
              </a:rPr>
              <a:t>Adaption</a:t>
            </a:r>
          </a:p>
        </p:txBody>
      </p:sp>
    </p:spTree>
    <p:extLst>
      <p:ext uri="{BB962C8B-B14F-4D97-AF65-F5344CB8AC3E}">
        <p14:creationId xmlns:p14="http://schemas.microsoft.com/office/powerpoint/2010/main" val="33790742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onstantia"/>
                <a:ea typeface="Constantia"/>
                <a:cs typeface="Constantia"/>
                <a:sym typeface="Constantia"/>
              </a:rPr>
              <a:t>4</a:t>
            </a:fld>
            <a:endParaRPr lang="en-US" sz="1200">
              <a:solidFill>
                <a:srgbClr val="888888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362115" y="2000250"/>
            <a:ext cx="8686799" cy="540440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635000" lvl="1" indent="0" fontAlgn="base">
              <a:buNone/>
            </a:pPr>
            <a:endParaRPr lang="en-US" dirty="0"/>
          </a:p>
          <a:p>
            <a:pPr fontAlgn="base"/>
            <a:r>
              <a:rPr lang="x-none" sz="2800" dirty="0">
                <a:latin typeface="Calibri"/>
              </a:rPr>
              <a:t>The Heart of scrum – a time boxed period where a ‘done’ useable and potentially releasable product increment is </a:t>
            </a:r>
            <a:r>
              <a:rPr lang="x-none" sz="2800" dirty="0" smtClean="0">
                <a:latin typeface="Calibri"/>
              </a:rPr>
              <a:t>created</a:t>
            </a:r>
            <a:endParaRPr lang="x-none" sz="2800" dirty="0">
              <a:latin typeface="Calibri"/>
            </a:endParaRPr>
          </a:p>
          <a:p>
            <a:pPr fontAlgn="base"/>
            <a:r>
              <a:rPr lang="x-none" sz="2800" dirty="0">
                <a:latin typeface="Calibri"/>
              </a:rPr>
              <a:t>Consistent duration once set.  Normally 2, 3 or 4 </a:t>
            </a:r>
            <a:r>
              <a:rPr lang="x-none" sz="2800" dirty="0" smtClean="0">
                <a:latin typeface="Calibri"/>
              </a:rPr>
              <a:t>weeks</a:t>
            </a:r>
            <a:endParaRPr lang="en-US" sz="2800" dirty="0"/>
          </a:p>
          <a:p>
            <a:pPr fontAlgn="base"/>
            <a:r>
              <a:rPr lang="x-none" sz="2800" dirty="0">
                <a:latin typeface="Calibri"/>
              </a:rPr>
              <a:t>Never longer than 30 </a:t>
            </a:r>
            <a:r>
              <a:rPr lang="x-none" sz="2800" dirty="0" smtClean="0">
                <a:latin typeface="Calibri"/>
              </a:rPr>
              <a:t>days</a:t>
            </a:r>
            <a:endParaRPr lang="x-none" sz="2800" dirty="0">
              <a:latin typeface="Calibri"/>
            </a:endParaRPr>
          </a:p>
          <a:p>
            <a:pPr fontAlgn="base"/>
            <a:r>
              <a:rPr lang="x-none" sz="2800" dirty="0">
                <a:latin typeface="Calibri"/>
              </a:rPr>
              <a:t>New sprint starts immediately at conclusion of prior sprint (Next work day)</a:t>
            </a:r>
          </a:p>
          <a:p>
            <a:pPr marL="635000" lvl="1" indent="0" fontAlgn="base">
              <a:buNone/>
            </a:pPr>
            <a:endParaRPr lang="en-US" dirty="0"/>
          </a:p>
          <a:p>
            <a:pPr marL="857250" lvl="1" indent="-457200">
              <a:spcBef>
                <a:spcPts val="0"/>
              </a:spcBef>
            </a:pPr>
            <a:endParaRPr lang="en-US" dirty="0"/>
          </a:p>
          <a:p>
            <a:pPr marL="457200" indent="-457200">
              <a:spcBef>
                <a:spcPts val="0"/>
              </a:spcBef>
            </a:pPr>
            <a:endParaRPr lang="en-US" dirty="0"/>
          </a:p>
        </p:txBody>
      </p:sp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>
            <a:off x="0" y="135467"/>
            <a:ext cx="9144000" cy="69426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en-US" dirty="0"/>
              <a:t> Sprint</a:t>
            </a:r>
            <a:endParaRPr sz="4400" b="1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Picture 1" descr="heart.png" title="heart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2359" y="1308722"/>
            <a:ext cx="1081838" cy="1042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9102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onstantia"/>
                <a:ea typeface="Constantia"/>
                <a:cs typeface="Constantia"/>
                <a:sym typeface="Constantia"/>
              </a:rPr>
              <a:t>5</a:t>
            </a:fld>
            <a:endParaRPr lang="en-US" sz="1200">
              <a:solidFill>
                <a:srgbClr val="888888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0" y="923925"/>
            <a:ext cx="5383213" cy="539296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635000" lvl="1" indent="0" fontAlgn="base">
              <a:buNone/>
            </a:pPr>
            <a:endParaRPr lang="en-US" dirty="0"/>
          </a:p>
          <a:p>
            <a:pPr fontAlgn="base"/>
            <a:r>
              <a:rPr lang="x-none" sz="2400" dirty="0">
                <a:latin typeface="Calibri"/>
              </a:rPr>
              <a:t> A 15 minute, time boxed event for the development team to synchronize activities and create a plan for the next 24 hours.</a:t>
            </a:r>
          </a:p>
          <a:p>
            <a:pPr fontAlgn="base"/>
            <a:endParaRPr lang="en-US" sz="2800" dirty="0"/>
          </a:p>
          <a:p>
            <a:pPr fontAlgn="base"/>
            <a:r>
              <a:rPr lang="x-none" sz="2400" dirty="0">
                <a:latin typeface="Calibri"/>
              </a:rPr>
              <a:t>Done by inspecting the work since the last daily scrum and forecasting the work that could be done before the next one</a:t>
            </a:r>
          </a:p>
          <a:p>
            <a:pPr fontAlgn="base"/>
            <a:endParaRPr lang="en-US" sz="2800" dirty="0"/>
          </a:p>
          <a:p>
            <a:pPr fontAlgn="base"/>
            <a:r>
              <a:rPr lang="x-none" sz="2400" dirty="0">
                <a:latin typeface="Calibri"/>
              </a:rPr>
              <a:t>Held at the same time and place each day.</a:t>
            </a:r>
          </a:p>
          <a:p>
            <a:pPr marL="635000" lvl="1" indent="0" fontAlgn="base">
              <a:buNone/>
            </a:pPr>
            <a:endParaRPr lang="en-US" dirty="0"/>
          </a:p>
          <a:p>
            <a:pPr marL="857250" lvl="1" indent="-457200">
              <a:spcBef>
                <a:spcPts val="0"/>
              </a:spcBef>
            </a:pPr>
            <a:endParaRPr lang="en-US" dirty="0"/>
          </a:p>
          <a:p>
            <a:pPr marL="457200" indent="-457200">
              <a:spcBef>
                <a:spcPts val="0"/>
              </a:spcBef>
            </a:pPr>
            <a:endParaRPr lang="en-US" dirty="0"/>
          </a:p>
        </p:txBody>
      </p:sp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>
            <a:off x="0" y="135467"/>
            <a:ext cx="9144000" cy="69426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en-US" dirty="0"/>
              <a:t>Daily Scrum Meeting</a:t>
            </a:r>
            <a:endParaRPr sz="4400" b="1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Picture 1" descr="Standup" title="Team present for standu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4775" y="2501982"/>
            <a:ext cx="2743200" cy="2241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4677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onstantia"/>
                <a:ea typeface="Constantia"/>
                <a:cs typeface="Constantia"/>
                <a:sym typeface="Constantia"/>
              </a:rPr>
              <a:t>6</a:t>
            </a:fld>
            <a:endParaRPr lang="en-US" sz="1200">
              <a:solidFill>
                <a:srgbClr val="888888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-1" y="1029478"/>
            <a:ext cx="8686799" cy="18078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635000" lvl="1" indent="0" fontAlgn="base">
              <a:buNone/>
            </a:pPr>
            <a:endParaRPr lang="en-US" dirty="0"/>
          </a:p>
          <a:p>
            <a:pPr fontAlgn="base"/>
            <a:r>
              <a:rPr lang="x-none" dirty="0">
                <a:latin typeface="Calibri"/>
              </a:rPr>
              <a:t> </a:t>
            </a:r>
            <a:r>
              <a:rPr lang="x-none" sz="2800" dirty="0">
                <a:latin typeface="Calibri"/>
              </a:rPr>
              <a:t>During each Daily Scrum meeting, each team member explains:</a:t>
            </a:r>
          </a:p>
          <a:p>
            <a:pPr marL="203200" indent="0" fontAlgn="base">
              <a:buNone/>
            </a:pPr>
            <a:endParaRPr lang="en-US" sz="2800" dirty="0"/>
          </a:p>
          <a:p>
            <a:pPr marL="635000" lvl="1" indent="0" fontAlgn="base">
              <a:buNone/>
            </a:pPr>
            <a:endParaRPr lang="en-US" dirty="0"/>
          </a:p>
          <a:p>
            <a:pPr marL="857250" lvl="1" indent="-457200">
              <a:spcBef>
                <a:spcPts val="0"/>
              </a:spcBef>
            </a:pPr>
            <a:endParaRPr lang="en-US" dirty="0"/>
          </a:p>
          <a:p>
            <a:pPr marL="457200" indent="-457200">
              <a:spcBef>
                <a:spcPts val="0"/>
              </a:spcBef>
            </a:pPr>
            <a:endParaRPr lang="en-US" dirty="0"/>
          </a:p>
        </p:txBody>
      </p:sp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>
            <a:off x="0" y="135467"/>
            <a:ext cx="9144000" cy="69426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en-US" dirty="0"/>
              <a:t>Daily Scrum Meeting</a:t>
            </a:r>
            <a:endParaRPr sz="4400" b="1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" name="Picture 4" descr="at scrum board discussing tasks." title="Team at standu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9330" y="2468314"/>
            <a:ext cx="2312941" cy="189038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64776" y="4475909"/>
            <a:ext cx="7793882" cy="2037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1" indent="-457200" fontAlgn="base">
              <a:lnSpc>
                <a:spcPct val="150000"/>
              </a:lnSpc>
              <a:buFont typeface="+mj-lt"/>
              <a:buAutoNum type="arabicPeriod"/>
            </a:pPr>
            <a:r>
              <a:rPr lang="x-none" sz="2400" dirty="0">
                <a:latin typeface="Calibri"/>
              </a:rPr>
              <a:t>What has been accomplished since the last meeting</a:t>
            </a:r>
          </a:p>
          <a:p>
            <a:pPr marL="457200" lvl="1" indent="-457200" fontAlgn="base">
              <a:lnSpc>
                <a:spcPct val="150000"/>
              </a:lnSpc>
              <a:buFont typeface="+mj-lt"/>
              <a:buAutoNum type="arabicPeriod"/>
            </a:pPr>
            <a:r>
              <a:rPr lang="x-none" sz="2400" dirty="0">
                <a:latin typeface="Calibri"/>
              </a:rPr>
              <a:t>What will be done before the next meeting</a:t>
            </a:r>
          </a:p>
          <a:p>
            <a:pPr marL="457200" lvl="1" indent="-457200" fontAlgn="base">
              <a:lnSpc>
                <a:spcPct val="150000"/>
              </a:lnSpc>
              <a:buFont typeface="+mj-lt"/>
              <a:buAutoNum type="arabicPeriod"/>
            </a:pPr>
            <a:r>
              <a:rPr lang="x-none" sz="2400" dirty="0">
                <a:latin typeface="Calibri"/>
              </a:rPr>
              <a:t>What obstacles are in the way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9462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onstantia"/>
                <a:ea typeface="Constantia"/>
                <a:cs typeface="Constantia"/>
                <a:sym typeface="Constantia"/>
              </a:rPr>
              <a:t>7</a:t>
            </a:fld>
            <a:endParaRPr lang="en-US" sz="1200">
              <a:solidFill>
                <a:srgbClr val="888888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142875" y="3190875"/>
            <a:ext cx="5731771" cy="26384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603250" lvl="1" indent="0" fontAlgn="base">
              <a:buNone/>
            </a:pPr>
            <a:endParaRPr lang="en-US" sz="2000"/>
          </a:p>
          <a:p>
            <a:pPr marL="203200" indent="0" fontAlgn="base">
              <a:buNone/>
            </a:pPr>
            <a:r>
              <a:rPr lang="x-none" sz="2400" dirty="0">
                <a:latin typeface="Calibri"/>
              </a:rPr>
              <a:t>During each Daily Scrum meeting, each team member explains:</a:t>
            </a:r>
            <a:endParaRPr lang="en-US" sz="2400" dirty="0">
              <a:solidFill>
                <a:schemeClr val="tx1"/>
              </a:solidFill>
            </a:endParaRPr>
          </a:p>
          <a:p>
            <a:pPr lvl="1" fontAlgn="base"/>
            <a:r>
              <a:rPr lang="x-none" sz="2400" dirty="0">
                <a:latin typeface="Calibri"/>
              </a:rPr>
              <a:t>What has been accomplished since the last meeting</a:t>
            </a:r>
          </a:p>
          <a:p>
            <a:pPr lvl="1" fontAlgn="base"/>
            <a:r>
              <a:rPr lang="x-none" sz="2400" dirty="0">
                <a:latin typeface="Calibri"/>
              </a:rPr>
              <a:t>What will be done before the next meeting</a:t>
            </a:r>
          </a:p>
          <a:p>
            <a:pPr lvl="1" fontAlgn="base"/>
            <a:r>
              <a:rPr lang="x-none" sz="2400" dirty="0">
                <a:latin typeface="Calibri"/>
              </a:rPr>
              <a:t>What obstacles are in the way</a:t>
            </a:r>
          </a:p>
          <a:p>
            <a:pPr fontAlgn="base"/>
            <a:endParaRPr lang="en-US" sz="2800" dirty="0"/>
          </a:p>
          <a:p>
            <a:pPr marL="635000" lvl="1" indent="0" fontAlgn="base">
              <a:buNone/>
            </a:pPr>
            <a:endParaRPr lang="en-US" dirty="0"/>
          </a:p>
          <a:p>
            <a:pPr marL="857250" lvl="1" indent="-457200">
              <a:spcBef>
                <a:spcPts val="0"/>
              </a:spcBef>
            </a:pPr>
            <a:endParaRPr lang="en-US" dirty="0"/>
          </a:p>
          <a:p>
            <a:pPr marL="457200" indent="-457200">
              <a:spcBef>
                <a:spcPts val="0"/>
              </a:spcBef>
            </a:pPr>
            <a:endParaRPr lang="en-US" dirty="0"/>
          </a:p>
        </p:txBody>
      </p:sp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>
            <a:off x="0" y="135467"/>
            <a:ext cx="9144000" cy="69426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x-none" dirty="0"/>
              <a:t>Daily Scrum Meeting</a:t>
            </a:r>
            <a:endParaRPr lang="x-none" sz="4400" b="1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Picture 1" descr="Leaders, sshh" title="Hush! be quiet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102" y="1343025"/>
            <a:ext cx="1940136" cy="18668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49154" y="1343025"/>
            <a:ext cx="6359525" cy="1785104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sz="2400" dirty="0">
                <a:solidFill>
                  <a:schemeClr val="tx1"/>
                </a:solidFill>
                <a:latin typeface="Calibri"/>
              </a:rPr>
              <a:t>Leaders may attend (for transparency) but are not allowed to speak or interrupt the team </a:t>
            </a:r>
            <a:endParaRPr lang="x-none" sz="2400">
              <a:solidFill>
                <a:schemeClr val="tx1"/>
              </a:solidFill>
              <a:latin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sz="2400" dirty="0">
                <a:solidFill>
                  <a:schemeClr val="tx1"/>
                </a:solidFill>
                <a:latin typeface="Calibri"/>
              </a:rPr>
              <a:t>Focus is on self-governance and moving tasks forward.   </a:t>
            </a:r>
          </a:p>
          <a:p>
            <a:endParaRPr lang="en-US">
              <a:solidFill>
                <a:schemeClr val="tx1"/>
              </a:solidFill>
            </a:endParaRPr>
          </a:p>
        </p:txBody>
      </p:sp>
      <p:pic>
        <p:nvPicPr>
          <p:cNvPr id="4" name="Picture 3" descr="at scrum board discussing tasks." title="Daily standup meeti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1394" y="3638550"/>
            <a:ext cx="2743200" cy="2241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673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157</Words>
  <Application>Microsoft Macintosh PowerPoint</Application>
  <PresentationFormat>On-screen Show (4:3)</PresentationFormat>
  <Paragraphs>47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Contracting for Agile – Quick Modules</vt:lpstr>
      <vt:lpstr>Module : Ceremonies</vt:lpstr>
      <vt:lpstr>Three Pillars of Scrum</vt:lpstr>
      <vt:lpstr> Sprint</vt:lpstr>
      <vt:lpstr>Daily Scrum Meeting</vt:lpstr>
      <vt:lpstr>Daily Scrum Meeting</vt:lpstr>
      <vt:lpstr>Daily Scrum Meeting</vt:lpstr>
    </vt:vector>
  </TitlesOfParts>
  <Company>Agile Six Applications,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Contracting for Agile – Quick Modules</dc:title>
  <dc:creator>Robert Rasmussen</dc:creator>
  <cp:lastModifiedBy>Robert Rasmussen</cp:lastModifiedBy>
  <cp:revision>1</cp:revision>
  <dcterms:created xsi:type="dcterms:W3CDTF">2017-03-13T13:32:29Z</dcterms:created>
  <dcterms:modified xsi:type="dcterms:W3CDTF">2017-03-13T13:33:21Z</dcterms:modified>
</cp:coreProperties>
</file>