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61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39" d="100"/>
          <a:sy n="39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DD839E-FCC6-F145-9562-0F36094A0070}" type="datetimeFigureOut">
              <a:rPr lang="en-US" smtClean="0"/>
              <a:t>3/13/17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0C2669-245E-8B4E-B336-26B2C2902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96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08025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0703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65D90-04FD-6841-99B1-DA7FBC90E2F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B63A-0BA8-CF4B-AACF-32525F4D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975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65D90-04FD-6841-99B1-DA7FBC90E2F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B63A-0BA8-CF4B-AACF-32525F4D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112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65D90-04FD-6841-99B1-DA7FBC90E2F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B63A-0BA8-CF4B-AACF-32525F4D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28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‹#›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grpSp>
        <p:nvGrpSpPr>
          <p:cNvPr id="41" name="Shape 41"/>
          <p:cNvGrpSpPr/>
          <p:nvPr/>
        </p:nvGrpSpPr>
        <p:grpSpPr>
          <a:xfrm>
            <a:off x="-16933" y="0"/>
            <a:ext cx="9211732" cy="1015998"/>
            <a:chOff x="-16933" y="0"/>
            <a:chExt cx="9211732" cy="1015998"/>
          </a:xfrm>
        </p:grpSpPr>
        <p:sp>
          <p:nvSpPr>
            <p:cNvPr id="42" name="Shape 42"/>
            <p:cNvSpPr/>
            <p:nvPr/>
          </p:nvSpPr>
          <p:spPr>
            <a:xfrm>
              <a:off x="-16933" y="0"/>
              <a:ext cx="9194799" cy="931331"/>
            </a:xfrm>
            <a:prstGeom prst="rect">
              <a:avLst/>
            </a:prstGeom>
            <a:solidFill>
              <a:srgbClr val="FFD004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Shape 43"/>
            <p:cNvSpPr/>
            <p:nvPr/>
          </p:nvSpPr>
          <p:spPr>
            <a:xfrm>
              <a:off x="0" y="931334"/>
              <a:ext cx="9194799" cy="84665"/>
            </a:xfrm>
            <a:prstGeom prst="rect">
              <a:avLst/>
            </a:prstGeom>
            <a:solidFill>
              <a:srgbClr val="084A9C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6617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MS title1">
    <p:bg>
      <p:bgPr>
        <a:solidFill>
          <a:schemeClr val="lt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Shape 14" descr="An African American business woman standing with her arms crossed and a team of professionals behind her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6932" y="2438400"/>
            <a:ext cx="5257799" cy="443585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hape 15"/>
          <p:cNvSpPr txBox="1"/>
          <p:nvPr/>
        </p:nvSpPr>
        <p:spPr>
          <a:xfrm>
            <a:off x="-1668146" y="4928187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5943600" y="3048000"/>
            <a:ext cx="2971799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buClr>
                <a:srgbClr val="084A9C"/>
              </a:buClr>
              <a:buFont typeface="Arial"/>
              <a:buNone/>
              <a:defRPr sz="2400" b="1" i="1" u="none" strike="noStrike" cap="none">
                <a:solidFill>
                  <a:srgbClr val="084A9C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2"/>
          </p:nvPr>
        </p:nvSpPr>
        <p:spPr>
          <a:xfrm>
            <a:off x="5943600" y="4267200"/>
            <a:ext cx="2971799" cy="8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buClr>
                <a:srgbClr val="084A9C"/>
              </a:buClr>
              <a:buFont typeface="Arial"/>
              <a:buNone/>
              <a:defRPr sz="2400" b="1" i="1" u="none" strike="noStrike" cap="none">
                <a:solidFill>
                  <a:srgbClr val="084A9C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/>
          <p:nvPr/>
        </p:nvSpPr>
        <p:spPr>
          <a:xfrm>
            <a:off x="-1668146" y="4928187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9" name="Shape 19" descr="The Centers for Medicare and Medicaid log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228600"/>
            <a:ext cx="2652324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u="none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‹#›</a:t>
            </a:fld>
            <a:endParaRPr lang="en-US" sz="1200" b="0" u="none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grpSp>
        <p:nvGrpSpPr>
          <p:cNvPr id="21" name="Shape 21"/>
          <p:cNvGrpSpPr/>
          <p:nvPr/>
        </p:nvGrpSpPr>
        <p:grpSpPr>
          <a:xfrm>
            <a:off x="-33866" y="1303866"/>
            <a:ext cx="9211732" cy="1320798"/>
            <a:chOff x="-16933" y="0"/>
            <a:chExt cx="9211732" cy="1015998"/>
          </a:xfrm>
        </p:grpSpPr>
        <p:sp>
          <p:nvSpPr>
            <p:cNvPr id="22" name="Shape 22"/>
            <p:cNvSpPr/>
            <p:nvPr/>
          </p:nvSpPr>
          <p:spPr>
            <a:xfrm>
              <a:off x="-16933" y="0"/>
              <a:ext cx="9194799" cy="931331"/>
            </a:xfrm>
            <a:prstGeom prst="rect">
              <a:avLst/>
            </a:prstGeom>
            <a:solidFill>
              <a:srgbClr val="FFD004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3"/>
            <p:cNvSpPr/>
            <p:nvPr/>
          </p:nvSpPr>
          <p:spPr>
            <a:xfrm>
              <a:off x="0" y="931334"/>
              <a:ext cx="9194799" cy="84665"/>
            </a:xfrm>
            <a:prstGeom prst="rect">
              <a:avLst/>
            </a:prstGeom>
            <a:solidFill>
              <a:srgbClr val="084A9C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16933" y="1490132"/>
            <a:ext cx="9144000" cy="830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0532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65D90-04FD-6841-99B1-DA7FBC90E2F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B63A-0BA8-CF4B-AACF-32525F4D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596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65D90-04FD-6841-99B1-DA7FBC90E2F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B63A-0BA8-CF4B-AACF-32525F4D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07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65D90-04FD-6841-99B1-DA7FBC90E2F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B63A-0BA8-CF4B-AACF-32525F4D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671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65D90-04FD-6841-99B1-DA7FBC90E2F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B63A-0BA8-CF4B-AACF-32525F4D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426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65D90-04FD-6841-99B1-DA7FBC90E2F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B63A-0BA8-CF4B-AACF-32525F4D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156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65D90-04FD-6841-99B1-DA7FBC90E2F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B63A-0BA8-CF4B-AACF-32525F4D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788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65D90-04FD-6841-99B1-DA7FBC90E2F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B63A-0BA8-CF4B-AACF-32525F4D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92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65D90-04FD-6841-99B1-DA7FBC90E2F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B63A-0BA8-CF4B-AACF-32525F4D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749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65D90-04FD-6841-99B1-DA7FBC90E2F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5B63A-0BA8-CF4B-AACF-32525F4D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75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 fontScale="90000"/>
          </a:bodyPr>
          <a:lstStyle/>
          <a:p>
            <a:r>
              <a:rPr lang="en-US" dirty="0" smtClean="0"/>
              <a:t>Contracting for Agile </a:t>
            </a:r>
            <a:r>
              <a:rPr lang="mr-IN" dirty="0" smtClean="0"/>
              <a:t>–</a:t>
            </a:r>
            <a:r>
              <a:rPr lang="en-US" dirty="0" smtClean="0"/>
              <a:t> Quick Modules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902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post it "/>
          <p:cNvSpPr/>
          <p:nvPr/>
        </p:nvSpPr>
        <p:spPr>
          <a:xfrm>
            <a:off x="721891" y="3452815"/>
            <a:ext cx="7700210" cy="225665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hape 132"/>
          <p:cNvSpPr txBox="1">
            <a:spLocks noGrp="1"/>
          </p:cNvSpPr>
          <p:nvPr>
            <p:ph type="sldNum" idx="12"/>
          </p:nvPr>
        </p:nvSpPr>
        <p:spPr>
          <a:xfrm>
            <a:off x="8488569" y="6392445"/>
            <a:ext cx="2133599" cy="365125"/>
          </a:xfrm>
        </p:spPr>
        <p:txBody>
          <a:bodyPr/>
          <a:lstStyle/>
          <a:p>
            <a:pPr lvl="0"/>
            <a:fld id="{00000000-1234-1234-1234-123412341234}" type="slidenum">
              <a:rPr lang="en-US" smtClean="0">
                <a:solidFill>
                  <a:schemeClr val="bg1">
                    <a:lumMod val="50000"/>
                  </a:schemeClr>
                </a:solidFill>
                <a:sym typeface="Constantia"/>
              </a:rPr>
              <a:pPr lvl="0"/>
              <a:t>2</a:t>
            </a:fld>
            <a:endParaRPr lang="en-US" dirty="0">
              <a:solidFill>
                <a:schemeClr val="bg1">
                  <a:lumMod val="50000"/>
                </a:schemeClr>
              </a:solidFill>
              <a:sym typeface="Constantia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 fontScale="90000"/>
          </a:bodyPr>
          <a:lstStyle/>
          <a:p>
            <a:r>
              <a:rPr lang="x-none" dirty="0">
                <a:solidFill>
                  <a:srgbClr val="1F497D"/>
                </a:solidFill>
                <a:latin typeface="calibri"/>
              </a:rPr>
              <a:t>Module </a:t>
            </a:r>
            <a:r>
              <a:rPr lang="x-none" dirty="0" smtClean="0">
                <a:solidFill>
                  <a:srgbClr val="1F497D"/>
                </a:solidFill>
                <a:latin typeface="calibri"/>
              </a:rPr>
              <a:t>: </a:t>
            </a:r>
            <a:r>
              <a:rPr lang="en-US" dirty="0" smtClean="0">
                <a:solidFill>
                  <a:srgbClr val="1F497D"/>
                </a:solidFill>
                <a:latin typeface="calibri"/>
              </a:rPr>
              <a:t> HCD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46523" y="3550091"/>
            <a:ext cx="7050947" cy="206210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x-none" sz="3200" i="1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As a </a:t>
            </a:r>
            <a:r>
              <a:rPr lang="en-US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contracting specialist/office</a:t>
            </a:r>
            <a:r>
              <a:rPr lang="x-none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r</a:t>
            </a:r>
            <a:r>
              <a:rPr lang="x-none" sz="3200" i="1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, I want to understand </a:t>
            </a:r>
            <a:r>
              <a:rPr lang="en-US" sz="3200" b="1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Human Centered Design</a:t>
            </a:r>
            <a:r>
              <a:rPr lang="en-US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, </a:t>
            </a:r>
            <a:r>
              <a:rPr lang="x-none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 </a:t>
            </a:r>
            <a:r>
              <a:rPr lang="x-none" sz="3200" i="1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so </a:t>
            </a:r>
            <a:r>
              <a:rPr lang="en-US" sz="3200" i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that I can ensure a great user experience.</a:t>
            </a:r>
            <a:endParaRPr lang="x-none" sz="3200" i="1" dirty="0">
              <a:solidFill>
                <a:schemeClr val="dk1"/>
              </a:solidFill>
              <a:latin typeface="calibri"/>
              <a:ea typeface="Constantia"/>
              <a:cs typeface="Constantia"/>
              <a:sym typeface="Constanti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46526" y="1550641"/>
            <a:ext cx="7050947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x-none" sz="3200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Module </a:t>
            </a:r>
            <a:r>
              <a:rPr lang="x-none" sz="3200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User Story:</a:t>
            </a:r>
          </a:p>
        </p:txBody>
      </p:sp>
      <p:pic>
        <p:nvPicPr>
          <p:cNvPr id="9" name="Picture 8" title="Min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8607" y="1315554"/>
            <a:ext cx="1669186" cy="153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9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3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 all starts with Empathy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8245" y="1085807"/>
            <a:ext cx="759994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/>
              <a:t>Understanding your user is paramount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Do not guess what they want, ask them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Embrace both Quantitative and Qualitative data including ethnographic research  </a:t>
            </a:r>
          </a:p>
          <a:p>
            <a:endParaRPr lang="en-US" sz="2400" dirty="0" smtClean="0"/>
          </a:p>
          <a:p>
            <a:r>
              <a:rPr lang="en-US" sz="2400" dirty="0" smtClean="0"/>
              <a:t>3 </a:t>
            </a:r>
            <a:r>
              <a:rPr lang="en-US" sz="2400" dirty="0"/>
              <a:t>repeating phases</a:t>
            </a:r>
          </a:p>
          <a:p>
            <a:pPr marL="457200" lvl="2" indent="-457200">
              <a:buFont typeface="+mj-lt"/>
              <a:buAutoNum type="arabicPeriod"/>
            </a:pPr>
            <a:r>
              <a:rPr lang="en-US" sz="2400" dirty="0"/>
              <a:t>Hear – Listen to your users in as many ways as possible</a:t>
            </a:r>
          </a:p>
          <a:p>
            <a:pPr marL="457200" lvl="2" indent="-457200">
              <a:buFont typeface="+mj-lt"/>
              <a:buAutoNum type="arabicPeriod"/>
            </a:pPr>
            <a:r>
              <a:rPr lang="en-US" sz="2400" dirty="0"/>
              <a:t>Create – build prototypes and MVP’s based on user input</a:t>
            </a:r>
          </a:p>
          <a:p>
            <a:pPr marL="457200" lvl="2" indent="-457200">
              <a:buFont typeface="+mj-lt"/>
              <a:buAutoNum type="arabicPeriod"/>
            </a:pPr>
            <a:r>
              <a:rPr lang="en-US" sz="2400" dirty="0"/>
              <a:t>Deliver – Launch as soon as a minimum feature set is reached and continue to iterate over time as the demands of your users change.</a:t>
            </a:r>
          </a:p>
        </p:txBody>
      </p:sp>
    </p:spTree>
    <p:extLst>
      <p:ext uri="{BB962C8B-B14F-4D97-AF65-F5344CB8AC3E}">
        <p14:creationId xmlns:p14="http://schemas.microsoft.com/office/powerpoint/2010/main" val="666100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4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414651" y="0"/>
            <a:ext cx="10972800" cy="990600"/>
          </a:xfrm>
          <a:prstGeom prst="rect">
            <a:avLst/>
          </a:prstGeom>
          <a:noFill/>
          <a:ln>
            <a:noFill/>
          </a:ln>
          <a:effectLst>
            <a:outerShdw dist="76200" dir="5640000" algn="tl" rotWithShape="0">
              <a:srgbClr val="084A9C"/>
            </a:outerShdw>
          </a:effectLst>
        </p:spPr>
        <p:txBody>
          <a:bodyPr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en-US" dirty="0" smtClean="0"/>
              <a:t>Human Centered Design (HCD)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63890" y="1117052"/>
            <a:ext cx="5123669" cy="5069999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buFont typeface="Arial"/>
              <a:buChar char="•"/>
            </a:pPr>
            <a:r>
              <a:rPr lang="en-US" sz="2400" dirty="0" smtClean="0"/>
              <a:t>Human Centered Design begins with the user and involves them throughout development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After release, user input increases in importance as designers and developers ravenously collect a consistent flow of end user feedback and usage data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Imperative for designers to adapt as the user evolves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This deck details key concepts, and describes tools used at each phase of Human Centered Design</a:t>
            </a:r>
            <a:endParaRPr lang="en-US" sz="2400" dirty="0"/>
          </a:p>
        </p:txBody>
      </p:sp>
      <p:pic>
        <p:nvPicPr>
          <p:cNvPr id="6" name="Picture 4" descr="Image result for human centered desig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486" y="1233345"/>
            <a:ext cx="3381497" cy="2532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862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5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basic cycle of HCD</a:t>
            </a:r>
            <a:endParaRPr lang="en-US" dirty="0"/>
          </a:p>
        </p:txBody>
      </p:sp>
      <p:pic>
        <p:nvPicPr>
          <p:cNvPr id="4" name="Picture 3" descr="HCD Overvie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16" y="1580167"/>
            <a:ext cx="7810500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900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</Words>
  <Application>Microsoft Macintosh PowerPoint</Application>
  <PresentationFormat>On-screen Show (4:3)</PresentationFormat>
  <Paragraphs>23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Contracting for Agile – Quick Modules</vt:lpstr>
      <vt:lpstr>Module :  HCD</vt:lpstr>
      <vt:lpstr>It all starts with Empathy</vt:lpstr>
      <vt:lpstr>PowerPoint Presentation</vt:lpstr>
      <vt:lpstr>The basic cycle of HCD</vt:lpstr>
    </vt:vector>
  </TitlesOfParts>
  <Company>Agile Six Applications,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Contracting for Agile – Quick Modules</dc:title>
  <dc:creator>Robert Rasmussen</dc:creator>
  <cp:lastModifiedBy>Robert Rasmussen</cp:lastModifiedBy>
  <cp:revision>1</cp:revision>
  <dcterms:created xsi:type="dcterms:W3CDTF">2017-03-13T13:35:22Z</dcterms:created>
  <dcterms:modified xsi:type="dcterms:W3CDTF">2017-03-13T13:35:48Z</dcterms:modified>
</cp:coreProperties>
</file>