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9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4BF0B-A2C5-F945-823D-C40497B79249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8A32B-4957-324E-A090-C499E481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035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802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0703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449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449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449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4435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31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33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11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41" name="Shape 41"/>
          <p:cNvGrpSpPr/>
          <p:nvPr/>
        </p:nvGrpSpPr>
        <p:grpSpPr>
          <a:xfrm>
            <a:off x="-16933" y="0"/>
            <a:ext cx="9211732" cy="1015998"/>
            <a:chOff x="-16933" y="0"/>
            <a:chExt cx="9211732" cy="1015998"/>
          </a:xfrm>
        </p:grpSpPr>
        <p:sp>
          <p:nvSpPr>
            <p:cNvPr id="42" name="Shape 42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Shape 43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9204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34" name="Shape 34"/>
          <p:cNvGrpSpPr/>
          <p:nvPr/>
        </p:nvGrpSpPr>
        <p:grpSpPr>
          <a:xfrm>
            <a:off x="-16933" y="0"/>
            <a:ext cx="9211732" cy="1015998"/>
            <a:chOff x="-16933" y="0"/>
            <a:chExt cx="9211732" cy="1015998"/>
          </a:xfrm>
        </p:grpSpPr>
        <p:sp>
          <p:nvSpPr>
            <p:cNvPr id="35" name="Shape 35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Shape 36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316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MS title1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hape 14" descr="An African American business woman standing with her arms crossed and a team of professionals behind her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6932" y="2438400"/>
            <a:ext cx="5257799" cy="443585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 txBox="1"/>
          <p:nvPr/>
        </p:nvSpPr>
        <p:spPr>
          <a:xfrm>
            <a:off x="-1668146" y="4928187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5943600" y="3048000"/>
            <a:ext cx="2971799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rgbClr val="084A9C"/>
              </a:buClr>
              <a:buFont typeface="Arial"/>
              <a:buNone/>
              <a:defRPr sz="2400" b="1" i="1" u="none" strike="noStrike" cap="none">
                <a:solidFill>
                  <a:srgbClr val="084A9C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5943600" y="4267200"/>
            <a:ext cx="2971799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rgbClr val="084A9C"/>
              </a:buClr>
              <a:buFont typeface="Arial"/>
              <a:buNone/>
              <a:defRPr sz="2400" b="1" i="1" u="none" strike="noStrike" cap="none">
                <a:solidFill>
                  <a:srgbClr val="084A9C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/>
          <p:nvPr/>
        </p:nvSpPr>
        <p:spPr>
          <a:xfrm>
            <a:off x="-1668146" y="4928187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9" name="Shape 19" descr="The Centers for Medicare and Medicaid log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228600"/>
            <a:ext cx="265232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u="none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 b="0" u="none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21" name="Shape 21"/>
          <p:cNvGrpSpPr/>
          <p:nvPr/>
        </p:nvGrpSpPr>
        <p:grpSpPr>
          <a:xfrm>
            <a:off x="-33866" y="1303866"/>
            <a:ext cx="9211732" cy="1320798"/>
            <a:chOff x="-16933" y="0"/>
            <a:chExt cx="9211732" cy="1015998"/>
          </a:xfrm>
        </p:grpSpPr>
        <p:sp>
          <p:nvSpPr>
            <p:cNvPr id="22" name="Shape 22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6933" y="1490132"/>
            <a:ext cx="9144000" cy="830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5864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0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79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52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46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50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0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28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5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191A7-52EB-9E49-BFE3-7DA303E8CA3F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F5AD3-1E40-3A4A-9E0A-F57BA454C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08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en-US" dirty="0" smtClean="0"/>
              <a:t>Contracting for Agile </a:t>
            </a:r>
            <a:r>
              <a:rPr lang="mr-IN" dirty="0" smtClean="0"/>
              <a:t>–</a:t>
            </a:r>
            <a:r>
              <a:rPr lang="en-US" dirty="0" smtClean="0"/>
              <a:t> Quick Modules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213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post it "/>
          <p:cNvSpPr/>
          <p:nvPr/>
        </p:nvSpPr>
        <p:spPr>
          <a:xfrm>
            <a:off x="721891" y="3452815"/>
            <a:ext cx="7700210" cy="22566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8488569" y="6392445"/>
            <a:ext cx="2133599" cy="365125"/>
          </a:xfrm>
        </p:spPr>
        <p:txBody>
          <a:bodyPr/>
          <a:lstStyle/>
          <a:p>
            <a:pPr lvl="0"/>
            <a:fld id="{00000000-1234-1234-1234-123412341234}" type="slidenum">
              <a:rPr lang="en-US" smtClean="0">
                <a:solidFill>
                  <a:schemeClr val="bg1">
                    <a:lumMod val="50000"/>
                  </a:schemeClr>
                </a:solidFill>
                <a:sym typeface="Constantia"/>
              </a:rPr>
              <a:pPr lvl="0"/>
              <a:t>2</a:t>
            </a:fld>
            <a:endParaRPr lang="en-US" dirty="0">
              <a:solidFill>
                <a:schemeClr val="bg1">
                  <a:lumMod val="50000"/>
                </a:schemeClr>
              </a:solidFill>
              <a:sym typeface="Constantia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x-none" dirty="0">
                <a:solidFill>
                  <a:srgbClr val="1F497D"/>
                </a:solidFill>
                <a:latin typeface="calibri"/>
              </a:rPr>
              <a:t>Module </a:t>
            </a:r>
            <a:r>
              <a:rPr lang="x-none" dirty="0" smtClean="0">
                <a:solidFill>
                  <a:srgbClr val="1F497D"/>
                </a:solidFill>
                <a:latin typeface="calibri"/>
              </a:rPr>
              <a:t>: </a:t>
            </a:r>
            <a:r>
              <a:rPr lang="en-US" dirty="0" smtClean="0">
                <a:solidFill>
                  <a:srgbClr val="1F497D"/>
                </a:solidFill>
                <a:latin typeface="calibri"/>
              </a:rPr>
              <a:t> Roles </a:t>
            </a:r>
            <a:r>
              <a:rPr lang="mr-IN" dirty="0" smtClean="0">
                <a:solidFill>
                  <a:srgbClr val="1F497D"/>
                </a:solidFill>
                <a:latin typeface="calibri"/>
              </a:rPr>
              <a:t>–</a:t>
            </a:r>
            <a:r>
              <a:rPr lang="en-US" dirty="0" smtClean="0">
                <a:solidFill>
                  <a:srgbClr val="1F497D"/>
                </a:solidFill>
                <a:latin typeface="calibri"/>
              </a:rPr>
              <a:t> COR,  PO, &amp; SM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6523" y="3550091"/>
            <a:ext cx="7050947" cy="206210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As a 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contracting specialist/office</a:t>
            </a:r>
            <a:r>
              <a:rPr lang="x-none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r</a:t>
            </a:r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, I want to </a:t>
            </a:r>
            <a:r>
              <a:rPr lang="x-none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understand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 </a:t>
            </a:r>
            <a:r>
              <a:rPr lang="en-US" sz="3200" b="1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how CORs, Scrum Masters and PO’s work 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together,</a:t>
            </a:r>
            <a:r>
              <a:rPr lang="x-none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 </a:t>
            </a:r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so 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that I can ensure successful delivery.</a:t>
            </a:r>
            <a:endParaRPr lang="x-none" sz="3200" i="1" dirty="0">
              <a:solidFill>
                <a:schemeClr val="dk1"/>
              </a:solidFill>
              <a:latin typeface="calibri"/>
              <a:ea typeface="Constantia"/>
              <a:cs typeface="Constantia"/>
              <a:sym typeface="Constanti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6526" y="1550641"/>
            <a:ext cx="7050947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x-none" sz="3200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Module </a:t>
            </a:r>
            <a:r>
              <a:rPr lang="x-none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User </a:t>
            </a:r>
            <a:r>
              <a:rPr lang="x-none" sz="3200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Story:</a:t>
            </a:r>
          </a:p>
        </p:txBody>
      </p:sp>
      <p:pic>
        <p:nvPicPr>
          <p:cNvPr id="9" name="Picture 8" title="Min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8607" y="1315554"/>
            <a:ext cx="1669186" cy="153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999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3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94461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dirty="0" smtClean="0"/>
              <a:t>COR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Shape 126"/>
          <p:cNvSpPr txBox="1">
            <a:spLocks noGrp="1"/>
          </p:cNvSpPr>
          <p:nvPr>
            <p:ph type="body" idx="1"/>
          </p:nvPr>
        </p:nvSpPr>
        <p:spPr>
          <a:xfrm>
            <a:off x="453374" y="2886075"/>
            <a:ext cx="8229600" cy="46560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The primary </a:t>
            </a:r>
            <a:r>
              <a:rPr lang="x-none" sz="2400" dirty="0" smtClean="0">
                <a:latin typeface="calibri"/>
              </a:rPr>
              <a:t>person</a:t>
            </a:r>
            <a:r>
              <a:rPr lang="en-US" sz="2400" dirty="0" smtClean="0">
                <a:latin typeface="calibri"/>
              </a:rPr>
              <a:t> representing the CO in the project</a:t>
            </a:r>
          </a:p>
          <a:p>
            <a:pPr marL="457200" indent="-457200">
              <a:spcBef>
                <a:spcPts val="0"/>
              </a:spcBef>
            </a:pPr>
            <a:r>
              <a:rPr lang="en-US" sz="2400" dirty="0" smtClean="0">
                <a:latin typeface="calibri"/>
              </a:rPr>
              <a:t>Approves the payments to the vendor and other contract support functions</a:t>
            </a:r>
          </a:p>
          <a:p>
            <a:pPr marL="457200" indent="-457200">
              <a:spcBef>
                <a:spcPts val="0"/>
              </a:spcBef>
            </a:pPr>
            <a:r>
              <a:rPr lang="en-US" sz="2400" dirty="0" smtClean="0">
                <a:latin typeface="calibri"/>
              </a:rPr>
              <a:t>Increased importance on collaboration with product owner and contracting staff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0" i="0" u="none" strike="noStrike" cap="none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/>
            </a:r>
            <a:br>
              <a:rPr lang="en-US" b="0" i="0" u="none" strike="noStrike" cap="none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</a:br>
            <a:endParaRPr lang="en-US" b="0" i="0" u="none" strike="noStrike" cap="none" dirty="0">
              <a:solidFill>
                <a:schemeClr val="tx1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pic>
        <p:nvPicPr>
          <p:cNvPr id="2" name="Picture 1" descr="hand holding backlog items" title="Product owne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462" y="1240935"/>
            <a:ext cx="1620647" cy="16071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756" y="5222829"/>
            <a:ext cx="2881387" cy="715555"/>
          </a:xfrm>
          <a:prstGeom prst="rect">
            <a:avLst/>
          </a:prstGeom>
        </p:spPr>
      </p:pic>
      <p:sp>
        <p:nvSpPr>
          <p:cNvPr id="4" name="AutoShape 2" descr="Image result for ji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484" y="5190921"/>
            <a:ext cx="3000789" cy="7474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7925" y="4857652"/>
            <a:ext cx="1414000" cy="1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46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4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94461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dirty="0" smtClean="0"/>
              <a:t>CMS Product </a:t>
            </a:r>
            <a:r>
              <a:rPr lang="en-US" dirty="0"/>
              <a:t>Owner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Shape 126"/>
          <p:cNvSpPr txBox="1">
            <a:spLocks noGrp="1"/>
          </p:cNvSpPr>
          <p:nvPr>
            <p:ph type="body" idx="1"/>
          </p:nvPr>
        </p:nvSpPr>
        <p:spPr>
          <a:xfrm>
            <a:off x="453374" y="2886075"/>
            <a:ext cx="8229600" cy="46560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The primary person primarily responsible for ensuring the </a:t>
            </a:r>
            <a:r>
              <a:rPr lang="en-US" sz="2400" dirty="0" smtClean="0">
                <a:latin typeface="calibri"/>
              </a:rPr>
              <a:t>contractual and delivery objectives are </a:t>
            </a:r>
            <a:r>
              <a:rPr lang="x-none" sz="2400" dirty="0" smtClean="0">
                <a:latin typeface="calibri"/>
              </a:rPr>
              <a:t>met</a:t>
            </a:r>
            <a:endParaRPr lang="x-none" sz="2400" dirty="0">
              <a:latin typeface="calibri"/>
            </a:endParaRPr>
          </a:p>
          <a:p>
            <a:pPr marL="457200" indent="-457200">
              <a:spcBef>
                <a:spcPts val="0"/>
              </a:spcBef>
            </a:pPr>
            <a:r>
              <a:rPr lang="x-none" sz="2400" dirty="0" smtClean="0">
                <a:latin typeface="calibri"/>
              </a:rPr>
              <a:t>The </a:t>
            </a:r>
            <a:r>
              <a:rPr lang="x-none" sz="2400" dirty="0">
                <a:latin typeface="calibri"/>
              </a:rPr>
              <a:t>liaison between the </a:t>
            </a:r>
            <a:r>
              <a:rPr lang="en-US" sz="2400" dirty="0" smtClean="0">
                <a:latin typeface="calibri"/>
              </a:rPr>
              <a:t>COR/CO/CS </a:t>
            </a:r>
            <a:r>
              <a:rPr lang="x-none" sz="2400" dirty="0" smtClean="0">
                <a:latin typeface="calibri"/>
              </a:rPr>
              <a:t>and </a:t>
            </a:r>
            <a:r>
              <a:rPr lang="x-none" sz="2400" dirty="0">
                <a:latin typeface="calibri"/>
              </a:rPr>
              <a:t>the </a:t>
            </a:r>
            <a:r>
              <a:rPr lang="en-US" sz="2400" dirty="0" smtClean="0">
                <a:latin typeface="calibri"/>
              </a:rPr>
              <a:t>product</a:t>
            </a:r>
            <a:r>
              <a:rPr lang="x-none" sz="2400" dirty="0" smtClean="0">
                <a:latin typeface="calibri"/>
              </a:rPr>
              <a:t> team</a:t>
            </a:r>
            <a:endParaRPr lang="x-none" sz="2400" dirty="0">
              <a:latin typeface="calibri"/>
            </a:endParaRPr>
          </a:p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Final say on product </a:t>
            </a:r>
            <a:r>
              <a:rPr lang="x-none" sz="2400" dirty="0" smtClean="0">
                <a:latin typeface="calibri"/>
              </a:rPr>
              <a:t>quality</a:t>
            </a:r>
            <a:r>
              <a:rPr lang="en-US" sz="2400" dirty="0" smtClean="0">
                <a:latin typeface="calibri"/>
              </a:rPr>
              <a:t> and acceptance</a:t>
            </a:r>
            <a:endParaRPr lang="x-none" sz="2400" dirty="0">
              <a:latin typeface="calibri"/>
            </a:endParaRPr>
          </a:p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Creates, refines and prioritizes </a:t>
            </a:r>
            <a:r>
              <a:rPr lang="en-US" sz="2400" dirty="0" smtClean="0">
                <a:latin typeface="calibri"/>
              </a:rPr>
              <a:t>Epics based on Objectives</a:t>
            </a:r>
            <a:endParaRPr lang="x-none" sz="2400" dirty="0">
              <a:latin typeface="calibri"/>
            </a:endParaRPr>
          </a:p>
          <a:p>
            <a:pPr marL="457200" indent="-457200">
              <a:spcBef>
                <a:spcPts val="0"/>
              </a:spcBef>
            </a:pPr>
            <a:r>
              <a:rPr lang="en-US" sz="2400" dirty="0" smtClean="0">
                <a:latin typeface="calibri"/>
              </a:rPr>
              <a:t>Works with the Vendor</a:t>
            </a:r>
            <a:r>
              <a:rPr lang="x-none" sz="2400" dirty="0" smtClean="0">
                <a:latin typeface="calibri"/>
              </a:rPr>
              <a:t>s</a:t>
            </a:r>
            <a:r>
              <a:rPr lang="en-US" sz="2400" dirty="0" smtClean="0">
                <a:latin typeface="calibri"/>
              </a:rPr>
              <a:t> PO and Team to represent the Government’s product vision</a:t>
            </a:r>
            <a:endParaRPr lang="x-none" sz="2400" dirty="0">
              <a:latin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b="0" i="0" u="none" strike="noStrike" cap="none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/>
            </a:r>
            <a:br>
              <a:rPr lang="en-US" b="0" i="0" u="none" strike="noStrike" cap="none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</a:br>
            <a:endParaRPr lang="en-US" b="0" i="0" u="none" strike="noStrike" cap="none" dirty="0">
              <a:solidFill>
                <a:schemeClr val="tx1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pic>
        <p:nvPicPr>
          <p:cNvPr id="2" name="Picture 1" descr="hand holding backlog items" title="Product owne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462" y="1240935"/>
            <a:ext cx="1620647" cy="160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12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5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94461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dirty="0" smtClean="0"/>
              <a:t>Vendor Product </a:t>
            </a:r>
            <a:r>
              <a:rPr lang="en-US" dirty="0"/>
              <a:t>Owner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Shape 126"/>
          <p:cNvSpPr txBox="1">
            <a:spLocks noGrp="1"/>
          </p:cNvSpPr>
          <p:nvPr>
            <p:ph type="body" idx="1"/>
          </p:nvPr>
        </p:nvSpPr>
        <p:spPr>
          <a:xfrm>
            <a:off x="453374" y="2886075"/>
            <a:ext cx="8229600" cy="46560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The primary person </a:t>
            </a:r>
            <a:r>
              <a:rPr lang="x-none" sz="2400" dirty="0" smtClean="0">
                <a:latin typeface="calibri"/>
              </a:rPr>
              <a:t>responsible </a:t>
            </a:r>
            <a:r>
              <a:rPr lang="x-none" sz="2400" dirty="0">
                <a:latin typeface="calibri"/>
              </a:rPr>
              <a:t>for ensuring the </a:t>
            </a:r>
            <a:r>
              <a:rPr lang="en-US" sz="2400" dirty="0" smtClean="0">
                <a:latin typeface="calibri"/>
              </a:rPr>
              <a:t>Governments</a:t>
            </a:r>
            <a:r>
              <a:rPr lang="x-none" sz="2400" dirty="0" smtClean="0">
                <a:latin typeface="calibri"/>
              </a:rPr>
              <a:t>’s </a:t>
            </a:r>
            <a:r>
              <a:rPr lang="x-none" sz="2400" dirty="0">
                <a:latin typeface="calibri"/>
              </a:rPr>
              <a:t>demands are </a:t>
            </a:r>
            <a:r>
              <a:rPr lang="x-none" sz="2400" dirty="0" smtClean="0">
                <a:latin typeface="calibri"/>
              </a:rPr>
              <a:t>met</a:t>
            </a:r>
            <a:endParaRPr lang="x-none" sz="2400" dirty="0">
              <a:latin typeface="calibri"/>
            </a:endParaRPr>
          </a:p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The </a:t>
            </a:r>
            <a:r>
              <a:rPr lang="x-none" sz="2400" dirty="0" smtClean="0">
                <a:latin typeface="calibri"/>
              </a:rPr>
              <a:t>liaison </a:t>
            </a:r>
            <a:r>
              <a:rPr lang="x-none" sz="2400" dirty="0">
                <a:latin typeface="calibri"/>
              </a:rPr>
              <a:t>between the </a:t>
            </a:r>
            <a:r>
              <a:rPr lang="en-US" sz="2400" dirty="0" smtClean="0">
                <a:latin typeface="calibri"/>
              </a:rPr>
              <a:t>CMS </a:t>
            </a:r>
            <a:r>
              <a:rPr lang="x-none" sz="2400" dirty="0" smtClean="0">
                <a:latin typeface="calibri"/>
              </a:rPr>
              <a:t>customer </a:t>
            </a:r>
            <a:r>
              <a:rPr lang="x-none" sz="2400" dirty="0">
                <a:latin typeface="calibri"/>
              </a:rPr>
              <a:t>and the development </a:t>
            </a:r>
            <a:r>
              <a:rPr lang="x-none" sz="2400" dirty="0" smtClean="0">
                <a:latin typeface="calibri"/>
              </a:rPr>
              <a:t>team</a:t>
            </a:r>
            <a:endParaRPr lang="x-none" sz="2400" dirty="0">
              <a:latin typeface="calibri"/>
            </a:endParaRPr>
          </a:p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Creates, refines and prioritizes User Stories</a:t>
            </a:r>
          </a:p>
          <a:p>
            <a:pPr marL="457200" indent="-457200">
              <a:spcBef>
                <a:spcPts val="0"/>
              </a:spcBef>
            </a:pPr>
            <a:r>
              <a:rPr lang="en-US" sz="2400" dirty="0" smtClean="0">
                <a:latin typeface="calibri"/>
              </a:rPr>
              <a:t>Works with the CMS product owner to </a:t>
            </a:r>
            <a:r>
              <a:rPr lang="en-US" sz="2400" dirty="0">
                <a:latin typeface="calibri"/>
              </a:rPr>
              <a:t>p</a:t>
            </a:r>
            <a:r>
              <a:rPr lang="x-none" sz="2400" dirty="0" smtClean="0">
                <a:latin typeface="calibri"/>
              </a:rPr>
              <a:t>rovide </a:t>
            </a:r>
            <a:r>
              <a:rPr lang="x-none" sz="2400" dirty="0">
                <a:latin typeface="calibri"/>
              </a:rPr>
              <a:t>the product vision and </a:t>
            </a:r>
            <a:r>
              <a:rPr lang="en-US" sz="2400" dirty="0" smtClean="0">
                <a:latin typeface="calibri"/>
              </a:rPr>
              <a:t>interprets</a:t>
            </a:r>
            <a:r>
              <a:rPr lang="x-none" sz="2400" dirty="0" smtClean="0">
                <a:latin typeface="calibri"/>
              </a:rPr>
              <a:t> </a:t>
            </a:r>
            <a:r>
              <a:rPr lang="x-none" sz="2400" dirty="0">
                <a:latin typeface="calibri"/>
              </a:rPr>
              <a:t>the direction of the </a:t>
            </a:r>
            <a:r>
              <a:rPr lang="x-none" sz="2400" dirty="0" smtClean="0">
                <a:latin typeface="calibri"/>
              </a:rPr>
              <a:t>product</a:t>
            </a:r>
            <a:endParaRPr lang="en-US" sz="2400" dirty="0" smtClean="0">
              <a:latin typeface="calibri"/>
            </a:endParaRPr>
          </a:p>
          <a:p>
            <a:pPr marL="457200" indent="-457200">
              <a:spcBef>
                <a:spcPts val="0"/>
              </a:spcBef>
            </a:pPr>
            <a:r>
              <a:rPr lang="en-US" sz="2400" dirty="0" smtClean="0">
                <a:latin typeface="calibri"/>
              </a:rPr>
              <a:t>May be referred to as the delivery or technical manager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0" i="0" u="none" strike="noStrike" cap="none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/>
            </a:r>
            <a:br>
              <a:rPr lang="en-US" b="0" i="0" u="none" strike="noStrike" cap="none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</a:br>
            <a:endParaRPr lang="en-US" b="0" i="0" u="none" strike="noStrike" cap="none" dirty="0">
              <a:solidFill>
                <a:schemeClr val="tx1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pic>
        <p:nvPicPr>
          <p:cNvPr id="2" name="Picture 1" descr="hand holding backlog items" title="Product owne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462" y="1240935"/>
            <a:ext cx="1620647" cy="160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69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6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94461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dirty="0"/>
              <a:t>Scrum Master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Shape 126"/>
          <p:cNvSpPr txBox="1">
            <a:spLocks noGrp="1"/>
          </p:cNvSpPr>
          <p:nvPr>
            <p:ph type="body" idx="1"/>
          </p:nvPr>
        </p:nvSpPr>
        <p:spPr>
          <a:xfrm>
            <a:off x="3280097" y="4000500"/>
            <a:ext cx="5973751" cy="25590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Removes impediments from the team</a:t>
            </a:r>
          </a:p>
          <a:p>
            <a:pPr marL="457200" indent="-457200">
              <a:spcBef>
                <a:spcPts val="0"/>
              </a:spcBef>
            </a:pPr>
            <a:endParaRPr lang="en-US" dirty="0"/>
          </a:p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Schedules all </a:t>
            </a:r>
            <a:r>
              <a:rPr lang="x-none" sz="2400" b="1" i="1" dirty="0">
                <a:latin typeface="calibri"/>
              </a:rPr>
              <a:t>agile ceremonies</a:t>
            </a:r>
            <a:r>
              <a:rPr lang="x-none" sz="2400" dirty="0">
                <a:latin typeface="calibri"/>
              </a:rPr>
              <a:t>, makes sure they happen and that they are attended by required team members</a:t>
            </a:r>
            <a:r>
              <a:rPr lang="x-none" sz="2400" dirty="0"/>
              <a:t>.</a:t>
            </a:r>
          </a:p>
          <a:p>
            <a:pPr marL="457200" indent="-457200">
              <a:spcBef>
                <a:spcPts val="0"/>
              </a:spcBef>
            </a:pPr>
            <a:endParaRPr lang="en-US" dirty="0"/>
          </a:p>
          <a:p>
            <a:pPr marL="457200" indent="-457200">
              <a:spcBef>
                <a:spcPts val="0"/>
              </a:spcBef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b="0" i="0" u="none" strike="noStrike" cap="none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/>
            </a:r>
            <a:br>
              <a:rPr lang="en-US" b="0" i="0" u="none" strike="noStrike" cap="none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</a:br>
            <a:endParaRPr lang="en-US" b="0" i="0" u="none" strike="noStrike" cap="none" dirty="0">
              <a:solidFill>
                <a:schemeClr val="tx1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pic>
        <p:nvPicPr>
          <p:cNvPr id="2" name="Picture 1" descr="in meditation pose. " title="Scrum maste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071" y="1638300"/>
            <a:ext cx="1998091" cy="20815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" y="1638300"/>
            <a:ext cx="5346700" cy="2308324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Vendor Role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x-none" sz="2400" dirty="0" smtClean="0"/>
              <a:t>The </a:t>
            </a:r>
            <a:r>
              <a:rPr lang="x-none" sz="2400" dirty="0"/>
              <a:t>steward of </a:t>
            </a:r>
            <a:r>
              <a:rPr lang="x-none" sz="2400" b="1" dirty="0"/>
              <a:t>flow</a:t>
            </a:r>
            <a:endParaRPr lang="en-US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x-none" sz="2400" dirty="0">
                <a:solidFill>
                  <a:schemeClr val="tx1"/>
                </a:solidFill>
              </a:rPr>
              <a:t>Enforces and interprets the </a:t>
            </a:r>
            <a:r>
              <a:rPr lang="x-none" sz="2400" b="1" i="1" dirty="0">
                <a:solidFill>
                  <a:schemeClr val="tx1"/>
                </a:solidFill>
              </a:rPr>
              <a:t>Rules of Scrum</a:t>
            </a:r>
            <a:r>
              <a:rPr lang="x-none" sz="2400" dirty="0">
                <a:solidFill>
                  <a:schemeClr val="tx1"/>
                </a:solidFill>
              </a:rPr>
              <a:t>, and works to remedy the situation when they are broken.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8" name="Picture 7" descr="Daily standup meeting with team." title="Standu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" y="4106848"/>
            <a:ext cx="2548566" cy="208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61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Macintosh PowerPoint</Application>
  <PresentationFormat>On-screen Show (4:3)</PresentationFormat>
  <Paragraphs>38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Contracting for Agile – Quick Modules</vt:lpstr>
      <vt:lpstr>Module :  Roles – COR,  PO, &amp; SM</vt:lpstr>
      <vt:lpstr>COR</vt:lpstr>
      <vt:lpstr>CMS Product Owner</vt:lpstr>
      <vt:lpstr>Vendor Product Owner</vt:lpstr>
      <vt:lpstr>Scrum Master</vt:lpstr>
    </vt:vector>
  </TitlesOfParts>
  <Company>Agile Six Applications,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Contracting for Agile – Quick Modules</dc:title>
  <dc:creator>Robert Rasmussen</dc:creator>
  <cp:lastModifiedBy>Robert Rasmussen</cp:lastModifiedBy>
  <cp:revision>1</cp:revision>
  <dcterms:created xsi:type="dcterms:W3CDTF">2017-03-13T13:28:49Z</dcterms:created>
  <dcterms:modified xsi:type="dcterms:W3CDTF">2017-03-13T13:29:28Z</dcterms:modified>
</cp:coreProperties>
</file>