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2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3DFA0-69AF-AE4E-8130-633606BC4B2B}" type="datetimeFigureOut">
              <a:rPr lang="en-US" smtClean="0"/>
              <a:t>3/13/17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7CF01-2F1F-2C46-9E32-D41E63C89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610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802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46857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6051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4733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7682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5378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650B-5DFC-4941-B5D7-D6821D6AAEF4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4DF8-2469-FD4E-AEAE-D98116E2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9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650B-5DFC-4941-B5D7-D6821D6AAEF4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4DF8-2469-FD4E-AEAE-D98116E2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2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650B-5DFC-4941-B5D7-D6821D6AAEF4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4DF8-2469-FD4E-AEAE-D98116E2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86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41" name="Shape 41"/>
          <p:cNvGrpSpPr/>
          <p:nvPr/>
        </p:nvGrpSpPr>
        <p:grpSpPr>
          <a:xfrm>
            <a:off x="-16933" y="0"/>
            <a:ext cx="9211732" cy="1015998"/>
            <a:chOff x="-16933" y="0"/>
            <a:chExt cx="9211732" cy="1015998"/>
          </a:xfrm>
        </p:grpSpPr>
        <p:sp>
          <p:nvSpPr>
            <p:cNvPr id="42" name="Shape 42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Shape 43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3914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34" name="Shape 34"/>
          <p:cNvGrpSpPr/>
          <p:nvPr/>
        </p:nvGrpSpPr>
        <p:grpSpPr>
          <a:xfrm>
            <a:off x="-16933" y="0"/>
            <a:ext cx="9211732" cy="1015998"/>
            <a:chOff x="-16933" y="0"/>
            <a:chExt cx="9211732" cy="1015998"/>
          </a:xfrm>
        </p:grpSpPr>
        <p:sp>
          <p:nvSpPr>
            <p:cNvPr id="35" name="Shape 35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Shape 36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11843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MS title1">
    <p:bg>
      <p:bgPr>
        <a:solidFill>
          <a:schemeClr val="l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hape 14" descr="An African American business woman standing with her arms crossed and a team of professionals behind her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6932" y="2438400"/>
            <a:ext cx="5257799" cy="443585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5"/>
          <p:cNvSpPr txBox="1"/>
          <p:nvPr/>
        </p:nvSpPr>
        <p:spPr>
          <a:xfrm>
            <a:off x="-1668146" y="4928187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5943600" y="3048000"/>
            <a:ext cx="2971799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rgbClr val="084A9C"/>
              </a:buClr>
              <a:buFont typeface="Arial"/>
              <a:buNone/>
              <a:defRPr sz="2400" b="1" i="1" u="none" strike="noStrike" cap="none">
                <a:solidFill>
                  <a:srgbClr val="084A9C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2"/>
          </p:nvPr>
        </p:nvSpPr>
        <p:spPr>
          <a:xfrm>
            <a:off x="5943600" y="4267200"/>
            <a:ext cx="2971799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rgbClr val="084A9C"/>
              </a:buClr>
              <a:buFont typeface="Arial"/>
              <a:buNone/>
              <a:defRPr sz="2400" b="1" i="1" u="none" strike="noStrike" cap="none">
                <a:solidFill>
                  <a:srgbClr val="084A9C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/>
          <p:nvPr/>
        </p:nvSpPr>
        <p:spPr>
          <a:xfrm>
            <a:off x="-1668146" y="4928187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9" name="Shape 19" descr="The Centers for Medicare and Medicaid logo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228600"/>
            <a:ext cx="2652324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u="none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‹#›</a:t>
            </a:fld>
            <a:endParaRPr lang="en-US" sz="1200" b="0" u="none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grpSp>
        <p:nvGrpSpPr>
          <p:cNvPr id="21" name="Shape 21"/>
          <p:cNvGrpSpPr/>
          <p:nvPr/>
        </p:nvGrpSpPr>
        <p:grpSpPr>
          <a:xfrm>
            <a:off x="-33866" y="1303866"/>
            <a:ext cx="9211732" cy="1320798"/>
            <a:chOff x="-16933" y="0"/>
            <a:chExt cx="9211732" cy="1015998"/>
          </a:xfrm>
        </p:grpSpPr>
        <p:sp>
          <p:nvSpPr>
            <p:cNvPr id="22" name="Shape 22"/>
            <p:cNvSpPr/>
            <p:nvPr/>
          </p:nvSpPr>
          <p:spPr>
            <a:xfrm>
              <a:off x="-16933" y="0"/>
              <a:ext cx="9194799" cy="931331"/>
            </a:xfrm>
            <a:prstGeom prst="rect">
              <a:avLst/>
            </a:prstGeom>
            <a:solidFill>
              <a:srgbClr val="FFD004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0" y="931334"/>
              <a:ext cx="9194799" cy="84665"/>
            </a:xfrm>
            <a:prstGeom prst="rect">
              <a:avLst/>
            </a:prstGeom>
            <a:solidFill>
              <a:srgbClr val="084A9C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6933" y="1490132"/>
            <a:ext cx="9144000" cy="830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369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650B-5DFC-4941-B5D7-D6821D6AAEF4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4DF8-2469-FD4E-AEAE-D98116E2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32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650B-5DFC-4941-B5D7-D6821D6AAEF4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4DF8-2469-FD4E-AEAE-D98116E2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6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650B-5DFC-4941-B5D7-D6821D6AAEF4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4DF8-2469-FD4E-AEAE-D98116E2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884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650B-5DFC-4941-B5D7-D6821D6AAEF4}" type="datetimeFigureOut">
              <a:rPr lang="en-US" smtClean="0"/>
              <a:t>3/13/17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4DF8-2469-FD4E-AEAE-D98116E2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1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650B-5DFC-4941-B5D7-D6821D6AAEF4}" type="datetimeFigureOut">
              <a:rPr lang="en-US" smtClean="0"/>
              <a:t>3/13/17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4DF8-2469-FD4E-AEAE-D98116E2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2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650B-5DFC-4941-B5D7-D6821D6AAEF4}" type="datetimeFigureOut">
              <a:rPr lang="en-US" smtClean="0"/>
              <a:t>3/13/17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4DF8-2469-FD4E-AEAE-D98116E2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3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650B-5DFC-4941-B5D7-D6821D6AAEF4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4DF8-2469-FD4E-AEAE-D98116E2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940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9650B-5DFC-4941-B5D7-D6821D6AAEF4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74DF8-2469-FD4E-AEAE-D98116E2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0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9650B-5DFC-4941-B5D7-D6821D6AAEF4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74DF8-2469-FD4E-AEAE-D98116E2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79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en-US" dirty="0" smtClean="0"/>
              <a:t>Contracting for Agile </a:t>
            </a:r>
            <a:r>
              <a:rPr lang="mr-IN" dirty="0" smtClean="0"/>
              <a:t>–</a:t>
            </a:r>
            <a:r>
              <a:rPr lang="en-US" dirty="0" smtClean="0"/>
              <a:t> Quick Modules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144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>
            <a:off x="8686799" y="6399275"/>
            <a:ext cx="2133599" cy="365125"/>
          </a:xfrm>
        </p:spPr>
        <p:txBody>
          <a:bodyPr/>
          <a:lstStyle/>
          <a:p>
            <a:pPr lvl="0"/>
            <a:fld id="{00000000-1234-1234-1234-123412341234}" type="slidenum">
              <a:rPr lang="en-US" smtClean="0">
                <a:solidFill>
                  <a:schemeClr val="bg1">
                    <a:lumMod val="50000"/>
                  </a:schemeClr>
                </a:solidFill>
                <a:sym typeface="Constantia"/>
              </a:rPr>
              <a:pPr lvl="0"/>
              <a:t>2</a:t>
            </a:fld>
            <a:endParaRPr lang="en-US" dirty="0">
              <a:solidFill>
                <a:schemeClr val="bg1">
                  <a:lumMod val="50000"/>
                </a:schemeClr>
              </a:solidFill>
              <a:sym typeface="Constantia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 fontScale="90000"/>
          </a:bodyPr>
          <a:lstStyle/>
          <a:p>
            <a:r>
              <a:rPr lang="x-none" dirty="0" smtClean="0">
                <a:solidFill>
                  <a:srgbClr val="1F497D"/>
                </a:solidFill>
                <a:latin typeface="Calibri "/>
              </a:rPr>
              <a:t>Module</a:t>
            </a:r>
            <a:r>
              <a:rPr lang="x-none" dirty="0" smtClean="0">
                <a:solidFill>
                  <a:srgbClr val="1F497D"/>
                </a:solidFill>
                <a:latin typeface="calibri"/>
              </a:rPr>
              <a:t>: </a:t>
            </a:r>
            <a:r>
              <a:rPr lang="en-US" dirty="0" smtClean="0">
                <a:solidFill>
                  <a:srgbClr val="1F497D"/>
                </a:solidFill>
                <a:latin typeface="calibri"/>
              </a:rPr>
              <a:t>What is Agile?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46525" y="2383713"/>
            <a:ext cx="7050947" cy="206210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x-none" sz="3200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As a </a:t>
            </a:r>
            <a:r>
              <a:rPr lang="en-US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contracting specialist/officer </a:t>
            </a:r>
            <a:r>
              <a:rPr lang="x-none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, </a:t>
            </a:r>
            <a:r>
              <a:rPr lang="x-none" sz="3200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I want to understand </a:t>
            </a:r>
            <a:r>
              <a:rPr lang="en-US" sz="3200" b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what </a:t>
            </a:r>
            <a:r>
              <a:rPr lang="x-none" sz="3200" b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Agile </a:t>
            </a:r>
            <a:r>
              <a:rPr lang="en-US" sz="3200" b="1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is</a:t>
            </a:r>
            <a:r>
              <a:rPr lang="x-none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, </a:t>
            </a:r>
            <a:r>
              <a:rPr lang="x-none" sz="3200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so that I can feel </a:t>
            </a:r>
            <a:r>
              <a:rPr lang="en-US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confident</a:t>
            </a:r>
            <a:r>
              <a:rPr lang="x-none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 </a:t>
            </a:r>
            <a:r>
              <a:rPr lang="en-US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about buying it to provide increased value to our stakeholders.</a:t>
            </a:r>
            <a:endParaRPr lang="x-none" sz="3200" dirty="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6526" y="1550641"/>
            <a:ext cx="7050947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x-none" sz="3200" dirty="0" smtClean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Module </a:t>
            </a:r>
            <a:r>
              <a:rPr lang="x-none" sz="3200" dirty="0">
                <a:solidFill>
                  <a:schemeClr val="dk1"/>
                </a:solidFill>
                <a:latin typeface="calibri"/>
                <a:ea typeface="Constantia"/>
                <a:cs typeface="Constantia"/>
                <a:sym typeface="Constantia"/>
              </a:rPr>
              <a:t>User Story:</a:t>
            </a:r>
          </a:p>
        </p:txBody>
      </p:sp>
    </p:spTree>
    <p:extLst>
      <p:ext uri="{BB962C8B-B14F-4D97-AF65-F5344CB8AC3E}">
        <p14:creationId xmlns:p14="http://schemas.microsoft.com/office/powerpoint/2010/main" val="3023156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3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1201783"/>
            <a:ext cx="8229600" cy="1820091"/>
          </a:xfrm>
        </p:spPr>
        <p:txBody>
          <a:bodyPr/>
          <a:lstStyle/>
          <a:p>
            <a:r>
              <a:rPr lang="en-US" sz="2400" dirty="0" smtClean="0"/>
              <a:t>70% of requirements obsolete to end-users!</a:t>
            </a:r>
          </a:p>
          <a:p>
            <a:r>
              <a:rPr lang="en-US" sz="2400" dirty="0" smtClean="0"/>
              <a:t>45% - 50% of contract spend on waterfall requirements is on avoidable rework</a:t>
            </a:r>
          </a:p>
          <a:p>
            <a:r>
              <a:rPr lang="en-US" sz="2400" dirty="0" smtClean="0"/>
              <a:t>Buying outcomes rather than effort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2766" y="3021874"/>
            <a:ext cx="4924585" cy="34114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459" y="3169919"/>
            <a:ext cx="1816045" cy="17577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43392" y="5312917"/>
            <a:ext cx="26500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/>
            <a:r>
              <a:rPr lang="en-US" altLang="en-US" dirty="0">
                <a:solidFill>
                  <a:schemeClr val="tx1"/>
                </a:solidFill>
              </a:rPr>
              <a:t>Source:  Greene and Fry 2008.</a:t>
            </a:r>
          </a:p>
        </p:txBody>
      </p:sp>
    </p:spTree>
    <p:extLst>
      <p:ext uri="{BB962C8B-B14F-4D97-AF65-F5344CB8AC3E}">
        <p14:creationId xmlns:p14="http://schemas.microsoft.com/office/powerpoint/2010/main" val="598081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4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6" name="Shape 126" descr="individuals and interactions over Process and tools. &#10;&#10;Working software over Comprehensive documentation.&#10;&#10;Customer collaboration over contract negotiation.&#10;&#10;Responding to change over following a plan." title="The Agile Manifesto: A statement of values"/>
          <p:cNvSpPr txBox="1">
            <a:spLocks noGrp="1"/>
          </p:cNvSpPr>
          <p:nvPr>
            <p:ph type="body" idx="1"/>
          </p:nvPr>
        </p:nvSpPr>
        <p:spPr>
          <a:xfrm>
            <a:off x="457199" y="1317072"/>
            <a:ext cx="7839513" cy="406027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fontAlgn="base"/>
            <a:endParaRPr lang="en-US"/>
          </a:p>
          <a:p>
            <a:pPr marL="457200" indent="-457200">
              <a:spcBef>
                <a:spcPts val="0"/>
              </a:spcBef>
            </a:pPr>
            <a:endParaRPr lang="en-US" dirty="0"/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fontAlgn="base"/>
            <a:r>
              <a:rPr lang="en-US" dirty="0"/>
              <a:t>Agile Manifesto</a:t>
            </a:r>
          </a:p>
        </p:txBody>
      </p:sp>
      <p:pic>
        <p:nvPicPr>
          <p:cNvPr id="5" name="Picture 4" descr="Individuals and interactions over Process and tools.&#10;&#10;Working Software over Comprehensive documentation. &#10;&#10;Customer Collaboration over Contract negotiation.&#10;&#10;Responding to change over following a plan. " title="The Agile Manifest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2745" y="1317072"/>
            <a:ext cx="6720409" cy="503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567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5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81525"/>
            <a:ext cx="8229600" cy="2083553"/>
          </a:xfrm>
        </p:spPr>
        <p:txBody>
          <a:bodyPr/>
          <a:lstStyle/>
          <a:p>
            <a:r>
              <a:rPr lang="x-none" sz="2400" dirty="0">
                <a:solidFill>
                  <a:schemeClr val="tx1"/>
                </a:solidFill>
                <a:latin typeface="Calibri"/>
              </a:rPr>
              <a:t>Plan out the whole project in advance </a:t>
            </a:r>
          </a:p>
          <a:p>
            <a:r>
              <a:rPr lang="x-none" sz="2400" dirty="0">
                <a:solidFill>
                  <a:schemeClr val="tx1"/>
                </a:solidFill>
                <a:latin typeface="Calibri"/>
              </a:rPr>
              <a:t>Predictive  </a:t>
            </a:r>
            <a:endParaRPr lang="en-US" sz="2400" dirty="0">
              <a:solidFill>
                <a:schemeClr val="tx1"/>
              </a:solidFill>
              <a:latin typeface="Calibri"/>
            </a:endParaRPr>
          </a:p>
          <a:p>
            <a:r>
              <a:rPr lang="x-none" sz="2400" dirty="0">
                <a:solidFill>
                  <a:schemeClr val="tx1"/>
                </a:solidFill>
                <a:latin typeface="Calibri"/>
              </a:rPr>
              <a:t>Relies on in depth pre-planning </a:t>
            </a:r>
            <a:endParaRPr lang="en-US" sz="2400" dirty="0">
              <a:solidFill>
                <a:schemeClr val="tx1"/>
              </a:solidFill>
              <a:latin typeface="Calibri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Calibri"/>
              </a:rPr>
              <a:t>Users</a:t>
            </a:r>
            <a:r>
              <a:rPr lang="x-none" sz="2400" dirty="0" smtClean="0">
                <a:solidFill>
                  <a:schemeClr val="tx1"/>
                </a:solidFill>
                <a:latin typeface="Calibri"/>
              </a:rPr>
              <a:t> </a:t>
            </a:r>
            <a:r>
              <a:rPr lang="x-none" sz="2400" dirty="0">
                <a:solidFill>
                  <a:schemeClr val="tx1"/>
                </a:solidFill>
                <a:latin typeface="Calibri"/>
              </a:rPr>
              <a:t>do not see product until very late in dev cycle.</a:t>
            </a:r>
            <a:endParaRPr lang="en-US" sz="2400" dirty="0">
              <a:solidFill>
                <a:schemeClr val="tx1"/>
              </a:solidFill>
              <a:latin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Waterfall</a:t>
            </a:r>
            <a:r>
              <a:rPr lang="en-US" dirty="0" smtClean="0"/>
              <a:t> = Predictive</a:t>
            </a:r>
            <a:endParaRPr lang="en-US" dirty="0"/>
          </a:p>
        </p:txBody>
      </p:sp>
      <p:pic>
        <p:nvPicPr>
          <p:cNvPr id="5" name="Picture 4" descr="Project Start, Business requirements, discover, technical design, design, coding and testing, develop, test, check ok &amp; launch." title="Waterfall method ch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325" y="1030942"/>
            <a:ext cx="6148058" cy="35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064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6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194461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dirty="0" smtClean="0"/>
              <a:t>Agile </a:t>
            </a:r>
            <a:r>
              <a:rPr lang="en-US" dirty="0"/>
              <a:t>=</a:t>
            </a:r>
            <a:r>
              <a:rPr lang="en-US" dirty="0" smtClean="0"/>
              <a:t> Empirical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126"/>
          <p:cNvSpPr txBox="1">
            <a:spLocks noGrp="1"/>
          </p:cNvSpPr>
          <p:nvPr>
            <p:ph type="body" idx="1"/>
          </p:nvPr>
        </p:nvSpPr>
        <p:spPr>
          <a:xfrm>
            <a:off x="294774" y="5210175"/>
            <a:ext cx="8557962" cy="109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indent="-457200">
              <a:spcBef>
                <a:spcPts val="0"/>
              </a:spcBef>
            </a:pPr>
            <a:r>
              <a:rPr lang="x-none" sz="2400" dirty="0">
                <a:latin typeface="calibri"/>
              </a:rPr>
              <a:t>Iterative</a:t>
            </a:r>
          </a:p>
          <a:p>
            <a:pPr marL="457200" indent="-457200">
              <a:spcBef>
                <a:spcPts val="0"/>
              </a:spcBef>
            </a:pPr>
            <a:r>
              <a:rPr lang="x-none" sz="2400" dirty="0">
                <a:latin typeface="calibri"/>
              </a:rPr>
              <a:t>Develop in </a:t>
            </a:r>
            <a:r>
              <a:rPr lang="en-US" sz="2400" dirty="0" smtClean="0">
                <a:latin typeface="calibri"/>
              </a:rPr>
              <a:t>2-4 weeks</a:t>
            </a:r>
            <a:r>
              <a:rPr lang="x-none" sz="2400" dirty="0" smtClean="0">
                <a:latin typeface="calibri"/>
              </a:rPr>
              <a:t> </a:t>
            </a:r>
            <a:r>
              <a:rPr lang="x-none" sz="2400" dirty="0">
                <a:latin typeface="calibri"/>
              </a:rPr>
              <a:t>increments</a:t>
            </a:r>
          </a:p>
          <a:p>
            <a:pPr marL="457200" indent="-457200">
              <a:spcBef>
                <a:spcPts val="0"/>
              </a:spcBef>
            </a:pPr>
            <a:r>
              <a:rPr lang="x-none" sz="2400" dirty="0">
                <a:latin typeface="calibri"/>
              </a:rPr>
              <a:t>Frequent customer / stakeholder input shapes emerging product</a:t>
            </a:r>
          </a:p>
          <a:p>
            <a:pPr marL="457200" indent="-457200">
              <a:spcBef>
                <a:spcPts val="0"/>
              </a:spcBef>
            </a:pPr>
            <a:endParaRPr lang="en-US" dirty="0"/>
          </a:p>
          <a:p>
            <a:pPr marL="457200" indent="-457200">
              <a:spcBef>
                <a:spcPts val="0"/>
              </a:spcBef>
            </a:pPr>
            <a:endParaRPr lang="en-US" dirty="0"/>
          </a:p>
        </p:txBody>
      </p:sp>
      <p:pic>
        <p:nvPicPr>
          <p:cNvPr id="4" name="Picture 3" descr="Sprint backlog to daily scrum meeting and artifacts update to scrum master to product backlog refinment to potentially shippable product increment. Repeat." title="Agile Scrum cyc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2054" y="1228725"/>
            <a:ext cx="5759346" cy="410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85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onstantia"/>
                <a:ea typeface="Constantia"/>
                <a:cs typeface="Constantia"/>
                <a:sym typeface="Constantia"/>
              </a:rPr>
              <a:t>7</a:t>
            </a:fld>
            <a:endParaRPr lang="en-US" sz="1200">
              <a:solidFill>
                <a:srgbClr val="888888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0" y="194461"/>
            <a:ext cx="9144000" cy="694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dirty="0"/>
              <a:t>Waterfall  vs. </a:t>
            </a:r>
            <a:r>
              <a:rPr lang="en-US" dirty="0" smtClean="0"/>
              <a:t>Agile</a:t>
            </a:r>
            <a:r>
              <a:rPr lang="en-US" sz="4400" b="1" i="0" u="none" strike="noStrike" cap="none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Shape 126" descr="iterative" title="agile icon"/>
          <p:cNvSpPr txBox="1">
            <a:spLocks/>
          </p:cNvSpPr>
          <p:nvPr/>
        </p:nvSpPr>
        <p:spPr>
          <a:xfrm>
            <a:off x="327171" y="3523682"/>
            <a:ext cx="5335398" cy="19920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457200" indent="-457200">
              <a:spcBef>
                <a:spcPts val="0"/>
              </a:spcBef>
            </a:pPr>
            <a:endParaRPr lang="en-US" dirty="0"/>
          </a:p>
        </p:txBody>
      </p:sp>
      <p:pic>
        <p:nvPicPr>
          <p:cNvPr id="8" name="Picture 7" descr="iterative" title="Agile ic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65" y="3810000"/>
            <a:ext cx="1817688" cy="1817688"/>
          </a:xfrm>
          <a:prstGeom prst="rect">
            <a:avLst/>
          </a:prstGeom>
        </p:spPr>
      </p:pic>
      <p:sp>
        <p:nvSpPr>
          <p:cNvPr id="9" name="Shape 126"/>
          <p:cNvSpPr txBox="1">
            <a:spLocks/>
          </p:cNvSpPr>
          <p:nvPr/>
        </p:nvSpPr>
        <p:spPr>
          <a:xfrm>
            <a:off x="2811463" y="4324350"/>
            <a:ext cx="5920111" cy="14636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x-none" sz="1800" dirty="0">
                <a:solidFill>
                  <a:schemeClr val="tx1"/>
                </a:solidFill>
                <a:latin typeface="Calibri"/>
              </a:rPr>
              <a:t>Scrum is based on the idea of regularly checking-in to see if the development team is headed in the right direction – as determined based on regular customer or stakeholder input. 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" name="Shape 126"/>
          <p:cNvSpPr txBox="1">
            <a:spLocks/>
          </p:cNvSpPr>
          <p:nvPr/>
        </p:nvSpPr>
        <p:spPr>
          <a:xfrm>
            <a:off x="2811463" y="1898650"/>
            <a:ext cx="5887864" cy="14636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x-none" sz="1800" dirty="0">
                <a:latin typeface="calibri"/>
              </a:rPr>
              <a:t>Waterfall based on the idea that a group of experts can correctly predict at the outset of a project what a customer wants and the development team needs.</a:t>
            </a:r>
          </a:p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spcBef>
                <a:spcPts val="0"/>
              </a:spcBef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 descr="waterfall - stair step" title="Waterfall ico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598" y="1416862"/>
            <a:ext cx="1806536" cy="180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507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</Words>
  <Application>Microsoft Macintosh PowerPoint</Application>
  <PresentationFormat>On-screen Show (4:3)</PresentationFormat>
  <Paragraphs>30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Contracting for Agile – Quick Modules</vt:lpstr>
      <vt:lpstr>Module: What is Agile?</vt:lpstr>
      <vt:lpstr>Why?</vt:lpstr>
      <vt:lpstr>Agile Manifesto</vt:lpstr>
      <vt:lpstr>Waterfall = Predictive</vt:lpstr>
      <vt:lpstr>Agile = Empirical</vt:lpstr>
      <vt:lpstr>Waterfall  vs. Agile….</vt:lpstr>
    </vt:vector>
  </TitlesOfParts>
  <Company>Agile Six Applications,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Contracting for Agile – Quick Modules</dc:title>
  <dc:creator>Robert Rasmussen</dc:creator>
  <cp:lastModifiedBy>Robert Rasmussen</cp:lastModifiedBy>
  <cp:revision>1</cp:revision>
  <dcterms:created xsi:type="dcterms:W3CDTF">2017-03-13T13:27:46Z</dcterms:created>
  <dcterms:modified xsi:type="dcterms:W3CDTF">2017-03-13T13:28:34Z</dcterms:modified>
</cp:coreProperties>
</file>