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7"/>
  </p:notesMasterIdLst>
  <p:sldIdLst>
    <p:sldId id="264" r:id="rId5"/>
    <p:sldId id="257" r:id="rId6"/>
    <p:sldId id="258" r:id="rId7"/>
    <p:sldId id="259" r:id="rId8"/>
    <p:sldId id="260" r:id="rId9"/>
    <p:sldId id="265" r:id="rId10"/>
    <p:sldId id="268" r:id="rId11"/>
    <p:sldId id="261" r:id="rId12"/>
    <p:sldId id="262" r:id="rId13"/>
    <p:sldId id="266" r:id="rId14"/>
    <p:sldId id="267" r:id="rId15"/>
    <p:sldId id="263" r:id="rId16"/>
  </p:sldIdLst>
  <p:sldSz cx="18288000" cy="10287000"/>
  <p:notesSz cx="6858000" cy="9144000"/>
  <p:embeddedFontLst>
    <p:embeddedFont>
      <p:font typeface="Arial Nova Cond" panose="020B0506020202020204" pitchFamily="34" charset="0"/>
      <p:regular r:id="rId18"/>
      <p:bold r:id="rId19"/>
      <p:italic r:id="rId20"/>
      <p:boldItalic r:id="rId21"/>
    </p:embeddedFon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Dotum" panose="020B0600000101010101" pitchFamily="34" charset="-127"/>
      <p:regular r:id="rId26"/>
    </p:embeddedFont>
    <p:embeddedFont>
      <p:font typeface="Segoe UI Emoji" panose="020B0502040204020203" pitchFamily="34" charset="0"/>
      <p:regular r:id="rId27"/>
    </p:embeddedFont>
    <p:embeddedFont>
      <p:font typeface="Segoe UI Semibold" panose="020B0702040204020203" pitchFamily="34" charset="0"/>
      <p:bold r:id="rId28"/>
      <p:boldItalic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2254"/>
    <a:srgbClr val="F4F5F7"/>
    <a:srgbClr val="EBECF0"/>
    <a:srgbClr val="324B9A"/>
    <a:srgbClr val="8B8B8B"/>
    <a:srgbClr val="E56674"/>
    <a:srgbClr val="9E6362"/>
    <a:srgbClr val="B77372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84" y="3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14.07.2021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4933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14.07.2021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Adding Dashboards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microsoft.com/office/2007/relationships/hdphoto" Target="../media/hdphoto2.wdp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2.svg"/><Relationship Id="rId9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9.png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qnetconfluence.cms.gov/pages/viewpage.action?pageId=37532389" TargetMode="External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10" Type="http://schemas.openxmlformats.org/officeDocument/2006/relationships/hyperlink" Target="https://qnetconfluence.cms.gov/display/HUB/CCSQ+LACE" TargetMode="External"/><Relationship Id="rId4" Type="http://schemas.openxmlformats.org/officeDocument/2006/relationships/image" Target="../media/image6.png"/><Relationship Id="rId9" Type="http://schemas.openxmlformats.org/officeDocument/2006/relationships/hyperlink" Target="https://qnetconfluence.cms.gov/display/LACE/Upcoming+Events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10396" y="-2428373"/>
            <a:ext cx="7038099" cy="10805623"/>
            <a:chOff x="19291" y="327949"/>
            <a:chExt cx="9384132" cy="14407497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p:blipFill>
          <p:spPr>
            <a:xfrm>
              <a:off x="19291" y="8454233"/>
              <a:ext cx="9384132" cy="6281213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>
              <a:fillRect/>
            </a:stretch>
          </p:blipFill>
          <p:spPr>
            <a:xfrm>
              <a:off x="2998183" y="327949"/>
              <a:ext cx="3464932" cy="7329665"/>
            </a:xfrm>
            <a:prstGeom prst="rect">
              <a:avLst/>
            </a:prstGeom>
          </p:spPr>
        </p:pic>
      </p:grpSp>
      <p:grpSp>
        <p:nvGrpSpPr>
          <p:cNvPr id="5" name="Group 5"/>
          <p:cNvGrpSpPr/>
          <p:nvPr/>
        </p:nvGrpSpPr>
        <p:grpSpPr>
          <a:xfrm>
            <a:off x="8429127" y="1566110"/>
            <a:ext cx="7784509" cy="6840699"/>
            <a:chOff x="-358977" y="-459623"/>
            <a:chExt cx="11450758" cy="9205495"/>
          </a:xfrm>
        </p:grpSpPr>
        <p:sp>
          <p:nvSpPr>
            <p:cNvPr id="6" name="TextBox 6"/>
            <p:cNvSpPr txBox="1"/>
            <p:nvPr/>
          </p:nvSpPr>
          <p:spPr>
            <a:xfrm>
              <a:off x="-358977" y="-459623"/>
              <a:ext cx="11450758" cy="826250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12220"/>
                </a:lnSpc>
              </a:pPr>
              <a:r>
                <a:rPr lang="en-US" sz="8000" dirty="0">
                  <a:solidFill>
                    <a:srgbClr val="FDF9DE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CCSQ Agility        </a:t>
              </a:r>
              <a:endParaRPr lang="en-US" sz="8000" dirty="0">
                <a:solidFill>
                  <a:srgbClr val="0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>
                <a:lnSpc>
                  <a:spcPts val="12220"/>
                </a:lnSpc>
              </a:pPr>
              <a:r>
                <a:rPr lang="en-US" sz="8000" dirty="0">
                  <a:solidFill>
                    <a:srgbClr val="FDF9DE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Metrics Setup </a:t>
              </a:r>
              <a:endParaRPr lang="en-US" dirty="0"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  <a:p>
              <a:pPr>
                <a:lnSpc>
                  <a:spcPts val="12220"/>
                </a:lnSpc>
              </a:pPr>
              <a:r>
                <a:rPr lang="en-US" sz="8000" dirty="0">
                  <a:solidFill>
                    <a:srgbClr val="FDF9DE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Guide</a:t>
              </a:r>
              <a:r>
                <a:rPr lang="en-US" sz="9400" dirty="0">
                  <a:solidFill>
                    <a:srgbClr val="FDF9DE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 </a:t>
              </a:r>
              <a:endParaRPr lang="en-US" dirty="0">
                <a:latin typeface="Segoe UI Semibold" panose="020B0702040204020203" pitchFamily="34" charset="0"/>
                <a:cs typeface="Segoe UI Semibold" panose="020B0702040204020203" pitchFamily="34" charset="0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-337692" y="8210898"/>
              <a:ext cx="9973717" cy="53497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110"/>
                </a:lnSpc>
              </a:pPr>
              <a:r>
                <a:rPr lang="en-US" sz="2592" dirty="0">
                  <a:solidFill>
                    <a:srgbClr val="FDF9DE"/>
                  </a:solidFill>
                  <a:latin typeface="Segoe UI Emoji" panose="020B0502040204020203" pitchFamily="34" charset="0"/>
                  <a:ea typeface="Segoe UI Emoji" panose="020B0502040204020203" pitchFamily="34" charset="0"/>
                </a:rPr>
                <a:t>Tips on navigating Dashboards for your teams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782792E-158F-4482-A8BA-F240D042CC76}"/>
              </a:ext>
            </a:extLst>
          </p:cNvPr>
          <p:cNvGrpSpPr/>
          <p:nvPr/>
        </p:nvGrpSpPr>
        <p:grpSpPr>
          <a:xfrm>
            <a:off x="16553" y="6533"/>
            <a:ext cx="19570038" cy="10296331"/>
            <a:chOff x="0" y="-9331"/>
            <a:chExt cx="13034865" cy="6857998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C71653-B45B-4792-8F34-C94F54AE48DC}"/>
                </a:ext>
              </a:extLst>
            </p:cNvPr>
            <p:cNvSpPr/>
            <p:nvPr/>
          </p:nvSpPr>
          <p:spPr>
            <a:xfrm>
              <a:off x="0" y="-9331"/>
              <a:ext cx="13034865" cy="6857998"/>
            </a:xfrm>
            <a:prstGeom prst="rect">
              <a:avLst/>
            </a:prstGeom>
            <a:noFill/>
            <a:ln w="203200">
              <a:solidFill>
                <a:srgbClr val="E566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 descr="A picture containing text, tableware, plate, dishware&#10;&#10;Description automatically generated">
              <a:extLst>
                <a:ext uri="{FF2B5EF4-FFF2-40B4-BE49-F238E27FC236}">
                  <a16:creationId xmlns:a16="http://schemas.microsoft.com/office/drawing/2014/main" id="{E2AE3C10-C031-4946-8F58-A20C4319D11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558" y="6337182"/>
              <a:ext cx="614025" cy="24561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E6DA2BC-BA67-4850-BC5C-DE1F1950C823}"/>
                </a:ext>
              </a:extLst>
            </p:cNvPr>
            <p:cNvSpPr/>
            <p:nvPr/>
          </p:nvSpPr>
          <p:spPr>
            <a:xfrm>
              <a:off x="11210572" y="36866"/>
              <a:ext cx="956515" cy="6761259"/>
            </a:xfrm>
            <a:prstGeom prst="rect">
              <a:avLst/>
            </a:prstGeom>
            <a:solidFill>
              <a:srgbClr val="8B8B8B"/>
            </a:solidFill>
            <a:ln w="76200">
              <a:solidFill>
                <a:srgbClr val="E566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5400">
                  <a:solidFill>
                    <a:srgbClr val="242254"/>
                  </a:solidFill>
                  <a:latin typeface="Dotum" panose="020B0503020000020004" pitchFamily="34" charset="-127"/>
                  <a:ea typeface="Dotum" panose="020B0503020000020004" pitchFamily="34" charset="-127"/>
                </a:rPr>
                <a:t>CCSQ ENTERPRISE METRICS</a:t>
              </a:r>
            </a:p>
          </p:txBody>
        </p:sp>
      </p:grpSp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5D659CE9-E396-4069-AE8B-3EC848D8F36D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505"/>
                    </a14:imgEffect>
                    <a14:imgEffect>
                      <a14:saturation sat="150000"/>
                    </a14:imgEffect>
                    <a14:imgEffect>
                      <a14:brightnessContrast bright="3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04358" y="8803294"/>
            <a:ext cx="2997844" cy="1180402"/>
          </a:xfrm>
          <a:prstGeom prst="rect">
            <a:avLst/>
          </a:prstGeom>
        </p:spPr>
      </p:pic>
      <p:pic>
        <p:nvPicPr>
          <p:cNvPr id="17" name="Picture 1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35EFE26-7C8F-4207-987A-9FDD2055DBDD}"/>
              </a:ext>
            </a:extLst>
          </p:cNvPr>
          <p:cNvPicPr>
            <a:picLocks noChangeAspect="1"/>
          </p:cNvPicPr>
          <p:nvPr/>
        </p:nvPicPr>
        <p:blipFill>
          <a:blip r:embed="rId10">
            <a:duotone>
              <a:prstClr val="black"/>
              <a:schemeClr val="accent2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colorTemperature colorTemp="8093"/>
                    </a14:imgEffect>
                    <a14:imgEffect>
                      <a14:saturation sat="310000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45882" y="8972988"/>
            <a:ext cx="756320" cy="68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941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13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7998" cy="1028604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1041351" y="917557"/>
            <a:ext cx="15099183" cy="12402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67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Metrics Dashboard </a:t>
            </a:r>
            <a:r>
              <a:rPr lang="en-US" sz="6700" dirty="0">
                <a:latin typeface="+mj-lt"/>
                <a:ea typeface="+mj-ea"/>
                <a:cs typeface="+mj-cs"/>
              </a:rPr>
              <a:t>Chart Details</a:t>
            </a:r>
            <a:endParaRPr lang="en-US" sz="67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" name="Rectangle 15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3" y="2998267"/>
            <a:ext cx="17181892" cy="117254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17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304618"/>
            <a:ext cx="17075043" cy="64019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00295D-DDFC-4554-8506-715E473FBCAC}"/>
              </a:ext>
            </a:extLst>
          </p:cNvPr>
          <p:cNvSpPr txBox="1"/>
          <p:nvPr/>
        </p:nvSpPr>
        <p:spPr>
          <a:xfrm>
            <a:off x="0" y="2496093"/>
            <a:ext cx="4929188" cy="4619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/>
              <a:t>Click the learn more access link to locate resource page in confluence for Metrics 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3000" dirty="0"/>
          </a:p>
        </p:txBody>
      </p:sp>
      <p:pic>
        <p:nvPicPr>
          <p:cNvPr id="5" name="Picture 4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E0CDFC6F-B122-49F7-A9AE-63E95D6561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3076" y="3415885"/>
            <a:ext cx="11943544" cy="5370928"/>
          </a:xfrm>
          <a:prstGeom prst="rect">
            <a:avLst/>
          </a:prstGeom>
        </p:spPr>
      </p:pic>
      <p:sp>
        <p:nvSpPr>
          <p:cNvPr id="33" name="Rectangle 19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842060" y="3469541"/>
            <a:ext cx="1172550" cy="22857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7C8533B-47A5-458E-A39B-C5045A367D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5901" y="685474"/>
            <a:ext cx="2366721" cy="94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65BF3E2-B4E0-42B0-8E17-83E8F27BEC5D}"/>
              </a:ext>
            </a:extLst>
          </p:cNvPr>
          <p:cNvSpPr txBox="1"/>
          <p:nvPr/>
        </p:nvSpPr>
        <p:spPr>
          <a:xfrm>
            <a:off x="5888342" y="9015091"/>
            <a:ext cx="11186701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1800" dirty="0">
                <a:solidFill>
                  <a:srgbClr val="324B9A"/>
                </a:solidFill>
              </a:rPr>
              <a:t>https://qnetconfluence.cms.gov/display/LACE/Metrics+Dashboard+Chart+Details#MetricsDashboardChartDetails</a:t>
            </a:r>
          </a:p>
        </p:txBody>
      </p:sp>
    </p:spTree>
    <p:extLst>
      <p:ext uri="{BB962C8B-B14F-4D97-AF65-F5344CB8AC3E}">
        <p14:creationId xmlns:p14="http://schemas.microsoft.com/office/powerpoint/2010/main" val="125788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-2254753"/>
            <a:ext cx="7038099" cy="11022647"/>
            <a:chOff x="0" y="0"/>
            <a:chExt cx="9384132" cy="14696862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0" y="8415650"/>
              <a:ext cx="9384132" cy="6281213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>
              <a:fillRect/>
            </a:stretch>
          </p:blipFill>
          <p:spPr>
            <a:xfrm>
              <a:off x="2959600" y="0"/>
              <a:ext cx="3464932" cy="7329665"/>
            </a:xfrm>
            <a:prstGeom prst="rect">
              <a:avLst/>
            </a:prstGeom>
          </p:spPr>
        </p:pic>
      </p:grpSp>
      <p:grpSp>
        <p:nvGrpSpPr>
          <p:cNvPr id="5" name="Group 5"/>
          <p:cNvGrpSpPr/>
          <p:nvPr/>
        </p:nvGrpSpPr>
        <p:grpSpPr>
          <a:xfrm>
            <a:off x="8749679" y="1241196"/>
            <a:ext cx="6890547" cy="7908483"/>
            <a:chOff x="-162052" y="-543835"/>
            <a:chExt cx="10135769" cy="10642408"/>
          </a:xfrm>
        </p:grpSpPr>
        <p:sp>
          <p:nvSpPr>
            <p:cNvPr id="6" name="TextBox 6"/>
            <p:cNvSpPr txBox="1"/>
            <p:nvPr/>
          </p:nvSpPr>
          <p:spPr>
            <a:xfrm>
              <a:off x="-162052" y="-543835"/>
              <a:ext cx="9970161" cy="832342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12220"/>
                </a:lnSpc>
              </a:pPr>
              <a:r>
                <a:rPr lang="en-US" sz="8000">
                  <a:solidFill>
                    <a:srgbClr val="FDF9DE"/>
                  </a:solidFill>
                  <a:latin typeface="Poppins Bold Bold Italics"/>
                </a:rPr>
                <a:t>CCSQ Agility        </a:t>
              </a:r>
              <a:endParaRPr lang="en-US" sz="8000">
                <a:solidFill>
                  <a:srgbClr val="000000"/>
                </a:solidFill>
                <a:latin typeface="Calibri"/>
                <a:cs typeface="Calibri"/>
              </a:endParaRPr>
            </a:p>
            <a:p>
              <a:pPr>
                <a:lnSpc>
                  <a:spcPts val="12220"/>
                </a:lnSpc>
              </a:pPr>
              <a:r>
                <a:rPr lang="en-US" sz="8000">
                  <a:solidFill>
                    <a:srgbClr val="FDF9DE"/>
                  </a:solidFill>
                  <a:latin typeface="Poppins Bold Bold Italics"/>
                </a:rPr>
                <a:t>Metrics </a:t>
              </a:r>
              <a:endParaRPr lang="en-US" sz="8000">
                <a:solidFill>
                  <a:srgbClr val="000000"/>
                </a:solidFill>
                <a:latin typeface="Calibri"/>
                <a:cs typeface="Calibri"/>
              </a:endParaRPr>
            </a:p>
            <a:p>
              <a:pPr>
                <a:lnSpc>
                  <a:spcPts val="12220"/>
                </a:lnSpc>
              </a:pPr>
              <a:r>
                <a:rPr lang="en-US" sz="8000">
                  <a:solidFill>
                    <a:srgbClr val="FDF9DE"/>
                  </a:solidFill>
                  <a:latin typeface="Poppins Bold Bold Italics"/>
                </a:rPr>
                <a:t>Set-up Guide</a:t>
              </a:r>
              <a:r>
                <a:rPr lang="en-US" sz="9400">
                  <a:solidFill>
                    <a:srgbClr val="FDF9DE"/>
                  </a:solidFill>
                  <a:latin typeface="Poppins Bold Bold Italics"/>
                </a:rPr>
                <a:t> </a:t>
              </a:r>
              <a:endParaRPr lang="en-US">
                <a:cs typeface="Calibri"/>
              </a:endParaRP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0" y="9054401"/>
              <a:ext cx="9973717" cy="104417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3110"/>
                </a:lnSpc>
              </a:pPr>
              <a:r>
                <a:rPr lang="en-US" sz="2592">
                  <a:solidFill>
                    <a:srgbClr val="FDF9DE"/>
                  </a:solidFill>
                  <a:latin typeface="Poppins Medium Italics"/>
                </a:rPr>
                <a:t>Tips on navigating Dashboards for your teams</a:t>
              </a:r>
            </a:p>
          </p:txBody>
        </p:sp>
      </p:grpSp>
      <p:pic>
        <p:nvPicPr>
          <p:cNvPr id="1032" name="Picture 8">
            <a:extLst>
              <a:ext uri="{FF2B5EF4-FFF2-40B4-BE49-F238E27FC236}">
                <a16:creationId xmlns:a16="http://schemas.microsoft.com/office/drawing/2014/main" id="{FF009B38-6A4C-4B4B-A4A1-268B40676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" y="9304035"/>
            <a:ext cx="1537988" cy="61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E4BC3E23-5841-40BB-9B54-97E83554D5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5600" y="493871"/>
            <a:ext cx="3209926" cy="1264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714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CD41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129939" y="6671554"/>
            <a:ext cx="3752701" cy="6916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  <a:spcBef>
                <a:spcPct val="0"/>
              </a:spcBef>
            </a:pPr>
            <a:r>
              <a:rPr lang="en-US" sz="4964">
                <a:solidFill>
                  <a:srgbClr val="FFFFFF"/>
                </a:solidFill>
                <a:latin typeface="Poppins Bold Bold Italics"/>
              </a:rPr>
              <a:t>Thank you </a:t>
            </a:r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4092FE59-D36E-46FC-A518-F74DB78A4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543" y="1977069"/>
            <a:ext cx="9525825" cy="374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70E47E71-7479-47D9-A325-D65D680190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352" y="2466153"/>
            <a:ext cx="21621307" cy="649189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E9AB5C4-CC29-4150-BF3C-3181FEED61F8}"/>
              </a:ext>
            </a:extLst>
          </p:cNvPr>
          <p:cNvSpPr/>
          <p:nvPr/>
        </p:nvSpPr>
        <p:spPr>
          <a:xfrm>
            <a:off x="2935005" y="4353060"/>
            <a:ext cx="15596315" cy="46049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CE33E7-CA73-4EEE-A05D-4B5F334B1753}"/>
              </a:ext>
            </a:extLst>
          </p:cNvPr>
          <p:cNvSpPr/>
          <p:nvPr/>
        </p:nvSpPr>
        <p:spPr>
          <a:xfrm>
            <a:off x="5729722" y="3075905"/>
            <a:ext cx="15596315" cy="43216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AFA594-7AD5-477C-A22A-647018AA1254}"/>
              </a:ext>
            </a:extLst>
          </p:cNvPr>
          <p:cNvSpPr/>
          <p:nvPr/>
        </p:nvSpPr>
        <p:spPr>
          <a:xfrm>
            <a:off x="17941648" y="0"/>
            <a:ext cx="346352" cy="10287000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40F6F13-E648-4801-8954-250BD89F88D7}"/>
              </a:ext>
            </a:extLst>
          </p:cNvPr>
          <p:cNvSpPr/>
          <p:nvPr/>
        </p:nvSpPr>
        <p:spPr>
          <a:xfrm>
            <a:off x="8100426" y="4173876"/>
            <a:ext cx="8287360" cy="257362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EA9D7143-F044-4B1F-8668-6538B39B2AD4}"/>
              </a:ext>
            </a:extLst>
          </p:cNvPr>
          <p:cNvSpPr txBox="1"/>
          <p:nvPr/>
        </p:nvSpPr>
        <p:spPr>
          <a:xfrm>
            <a:off x="8886843" y="4609320"/>
            <a:ext cx="7188200" cy="22529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800" b="1" dirty="0">
                <a:solidFill>
                  <a:srgbClr val="242254"/>
                </a:solidFill>
                <a:latin typeface="Arial Nova Cond" panose="020B0506020202020204" pitchFamily="34" charset="0"/>
              </a:rPr>
              <a:t>In the blue bar at the top of Jira, open the Dashboards menu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909" b="1" dirty="0">
              <a:solidFill>
                <a:srgbClr val="242254"/>
              </a:solidFill>
              <a:latin typeface="Arial Nova Cond" panose="020B0506020202020204" pitchFamily="34" charset="0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2909" b="1" dirty="0">
                <a:solidFill>
                  <a:srgbClr val="242254"/>
                </a:solidFill>
                <a:latin typeface="Arial Nova Cond" panose="020B0506020202020204" pitchFamily="34" charset="0"/>
              </a:rPr>
              <a:t>Select Manage Dashboards from the menu</a:t>
            </a:r>
          </a:p>
          <a:p>
            <a:pPr>
              <a:lnSpc>
                <a:spcPts val="3200"/>
              </a:lnSpc>
            </a:pPr>
            <a:endParaRPr lang="en-US" sz="2909" b="1" dirty="0">
              <a:solidFill>
                <a:srgbClr val="242254"/>
              </a:solidFill>
              <a:latin typeface="Arial Nova Cond" panose="020B0506020202020204" pitchFamily="34" charset="0"/>
            </a:endParaRP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673B4F70-8AD0-4CF3-9706-E1263F48484F}"/>
              </a:ext>
            </a:extLst>
          </p:cNvPr>
          <p:cNvSpPr txBox="1"/>
          <p:nvPr/>
        </p:nvSpPr>
        <p:spPr>
          <a:xfrm>
            <a:off x="-903214" y="1010767"/>
            <a:ext cx="16302688" cy="7206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  <a:spcBef>
                <a:spcPct val="0"/>
              </a:spcBef>
            </a:pPr>
            <a:r>
              <a:rPr lang="en-US" sz="6000" dirty="0">
                <a:solidFill>
                  <a:srgbClr val="FFFF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Find the Dashboard in Jira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8FB0D77-FA24-4006-902A-2E2BC8C15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65622" y="38388"/>
            <a:ext cx="2768957" cy="221516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F0A5E7E-5DB0-486B-91FB-F54EF1EF9E45}"/>
              </a:ext>
            </a:extLst>
          </p:cNvPr>
          <p:cNvSpPr/>
          <p:nvPr/>
        </p:nvSpPr>
        <p:spPr>
          <a:xfrm>
            <a:off x="16847669" y="75891"/>
            <a:ext cx="1436074" cy="10151091"/>
          </a:xfrm>
          <a:prstGeom prst="rect">
            <a:avLst/>
          </a:prstGeom>
          <a:solidFill>
            <a:srgbClr val="8B8B8B"/>
          </a:solidFill>
          <a:ln w="76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5400">
                <a:solidFill>
                  <a:srgbClr val="242254"/>
                </a:solidFill>
                <a:latin typeface="Dotum" panose="020B0503020000020004" pitchFamily="34" charset="-127"/>
                <a:ea typeface="Dotum" panose="020B0503020000020004" pitchFamily="34" charset="-127"/>
              </a:rPr>
              <a:t>CCSQ ENTERPRISE METRICS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291194B-7210-45E9-9B6C-7B7B98EEC762}"/>
              </a:ext>
            </a:extLst>
          </p:cNvPr>
          <p:cNvSpPr/>
          <p:nvPr/>
        </p:nvSpPr>
        <p:spPr>
          <a:xfrm>
            <a:off x="346352" y="8312727"/>
            <a:ext cx="16497060" cy="1048861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8E21E45-CF21-4EFF-89E7-2EAF551C626D}"/>
              </a:ext>
            </a:extLst>
          </p:cNvPr>
          <p:cNvGrpSpPr/>
          <p:nvPr/>
        </p:nvGrpSpPr>
        <p:grpSpPr>
          <a:xfrm>
            <a:off x="16553" y="6533"/>
            <a:ext cx="19570038" cy="10296331"/>
            <a:chOff x="0" y="-9331"/>
            <a:chExt cx="13034865" cy="685799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5395A7A-66C7-4A3F-91F3-033359E3F857}"/>
                </a:ext>
              </a:extLst>
            </p:cNvPr>
            <p:cNvSpPr/>
            <p:nvPr/>
          </p:nvSpPr>
          <p:spPr>
            <a:xfrm>
              <a:off x="0" y="-9331"/>
              <a:ext cx="13034865" cy="6857998"/>
            </a:xfrm>
            <a:prstGeom prst="rect">
              <a:avLst/>
            </a:prstGeom>
            <a:noFill/>
            <a:ln w="203200">
              <a:solidFill>
                <a:srgbClr val="E566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17" descr="A picture containing text, tableware, plate, dishware&#10;&#10;Description automatically generated">
              <a:extLst>
                <a:ext uri="{FF2B5EF4-FFF2-40B4-BE49-F238E27FC236}">
                  <a16:creationId xmlns:a16="http://schemas.microsoft.com/office/drawing/2014/main" id="{2DAB6667-0F9D-48DB-82B5-9D84C8F02A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558" y="6337182"/>
              <a:ext cx="614025" cy="245610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BDA7087-71C7-4427-9924-1A5B49CC7776}"/>
                </a:ext>
              </a:extLst>
            </p:cNvPr>
            <p:cNvSpPr/>
            <p:nvPr/>
          </p:nvSpPr>
          <p:spPr>
            <a:xfrm>
              <a:off x="11210572" y="36866"/>
              <a:ext cx="956515" cy="6761259"/>
            </a:xfrm>
            <a:prstGeom prst="rect">
              <a:avLst/>
            </a:prstGeom>
            <a:solidFill>
              <a:srgbClr val="8B8B8B"/>
            </a:solidFill>
            <a:ln w="76200">
              <a:solidFill>
                <a:srgbClr val="E5667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5400">
                  <a:solidFill>
                    <a:srgbClr val="242254"/>
                  </a:solidFill>
                  <a:latin typeface="Dotum" panose="020B0503020000020004" pitchFamily="34" charset="-127"/>
                  <a:ea typeface="Dotum" panose="020B0503020000020004" pitchFamily="34" charset="-127"/>
                </a:rPr>
                <a:t>CCSQ ENTERPRISE METRICS</a:t>
              </a:r>
            </a:p>
          </p:txBody>
        </p:sp>
        <p:pic>
          <p:nvPicPr>
            <p:cNvPr id="19" name="Picture 18" descr="Logo&#10;&#10;Description automatically generated">
              <a:extLst>
                <a:ext uri="{FF2B5EF4-FFF2-40B4-BE49-F238E27FC236}">
                  <a16:creationId xmlns:a16="http://schemas.microsoft.com/office/drawing/2014/main" id="{5D8DD096-425F-460F-9B14-B33AEA1B9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/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1505"/>
                      </a14:imgEffect>
                      <a14:imgEffect>
                        <a14:saturation sat="150000"/>
                      </a14:imgEffect>
                      <a14:imgEffect>
                        <a14:brightnessContrast bright="37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783900" y="5849860"/>
              <a:ext cx="1996751" cy="786221"/>
            </a:xfrm>
            <a:prstGeom prst="rect">
              <a:avLst/>
            </a:prstGeom>
          </p:spPr>
        </p:pic>
        <p:pic>
          <p:nvPicPr>
            <p:cNvPr id="21" name="Picture 20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01FD79DE-6126-458C-96A9-5AEA76A1C30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chemeClr val="accent2">
                  <a:tint val="45000"/>
                  <a:satMod val="400000"/>
                </a:schemeClr>
              </a:duotone>
              <a:alphaModFix/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8093"/>
                      </a14:imgEffect>
                      <a14:imgEffect>
                        <a14:saturation sat="310000"/>
                      </a14:imgEffect>
                      <a14:imgEffect>
                        <a14:brightnessContrast bright="-8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276895" y="5962887"/>
              <a:ext cx="503756" cy="45474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50334141-8681-4840-A101-047056364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55" y="2212212"/>
            <a:ext cx="17658090" cy="6073483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97D1A44-046B-4118-BF8A-A20D833956C3}"/>
              </a:ext>
            </a:extLst>
          </p:cNvPr>
          <p:cNvSpPr/>
          <p:nvPr/>
        </p:nvSpPr>
        <p:spPr>
          <a:xfrm>
            <a:off x="8959738" y="3511006"/>
            <a:ext cx="7436427" cy="397576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4"/>
          <p:cNvSpPr txBox="1"/>
          <p:nvPr/>
        </p:nvSpPr>
        <p:spPr>
          <a:xfrm>
            <a:off x="9207965" y="3952602"/>
            <a:ext cx="7188200" cy="32829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242254"/>
                </a:solidFill>
                <a:latin typeface="Arial Nova Cond" panose="020B0506020202020204" pitchFamily="34" charset="0"/>
              </a:rPr>
              <a:t>Select “Search" on the left side navigation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242254"/>
              </a:solidFill>
              <a:latin typeface="Arial Nova Cond" panose="020B0506020202020204" pitchFamily="34" charset="0"/>
            </a:endParaRP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242254"/>
                </a:solidFill>
                <a:latin typeface="Arial Nova Cond" panose="020B0506020202020204" pitchFamily="34" charset="0"/>
              </a:rPr>
              <a:t>If each of your teams has their own project, search for "CCSQ Enterprise“ 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242254"/>
              </a:solidFill>
              <a:latin typeface="Arial Nova Cond" panose="020B0506020202020204" pitchFamily="34" charset="0"/>
            </a:endParaRP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242254"/>
                </a:solidFill>
                <a:latin typeface="Arial Nova Cond" panose="020B0506020202020204" pitchFamily="34" charset="0"/>
              </a:rPr>
              <a:t>If your program is using Jira Portfolio, search for “CCSQ Portfolio” </a:t>
            </a:r>
          </a:p>
          <a:p>
            <a:pPr marL="457200" indent="-457200">
              <a:lnSpc>
                <a:spcPts val="3200"/>
              </a:lnSpc>
              <a:buFont typeface="Arial" panose="020B0604020202020204" pitchFamily="34" charset="0"/>
              <a:buChar char="•"/>
            </a:pPr>
            <a:endParaRPr lang="en-US" sz="2800" b="1" dirty="0">
              <a:solidFill>
                <a:srgbClr val="242254"/>
              </a:solidFill>
              <a:latin typeface="Arial Nova Cond" panose="020B0506020202020204" pitchFamily="34" charset="0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6C1702D8-F507-42E4-AD36-61BEFA498359}"/>
              </a:ext>
            </a:extLst>
          </p:cNvPr>
          <p:cNvSpPr txBox="1"/>
          <p:nvPr/>
        </p:nvSpPr>
        <p:spPr>
          <a:xfrm>
            <a:off x="724110" y="783728"/>
            <a:ext cx="16302688" cy="7206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  <a:spcBef>
                <a:spcPct val="0"/>
              </a:spcBef>
            </a:pPr>
            <a:r>
              <a:rPr lang="en-US" sz="6000" dirty="0">
                <a:solidFill>
                  <a:srgbClr val="FFFF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Using Dashboard Search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A10B9D-9035-494F-8EAF-959C680821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202" y="0"/>
            <a:ext cx="2396397" cy="191711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ED61013-8E05-4A9E-BE0A-866A97822BFB}"/>
              </a:ext>
            </a:extLst>
          </p:cNvPr>
          <p:cNvSpPr/>
          <p:nvPr/>
        </p:nvSpPr>
        <p:spPr>
          <a:xfrm>
            <a:off x="16553" y="6533"/>
            <a:ext cx="19570038" cy="10296331"/>
          </a:xfrm>
          <a:prstGeom prst="rect">
            <a:avLst/>
          </a:prstGeom>
          <a:noFill/>
          <a:ln w="203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60DE96D-5C46-40DD-AD12-7E0A16089127}"/>
              </a:ext>
            </a:extLst>
          </p:cNvPr>
          <p:cNvSpPr/>
          <p:nvPr/>
        </p:nvSpPr>
        <p:spPr>
          <a:xfrm>
            <a:off x="16847669" y="75891"/>
            <a:ext cx="1436074" cy="10151091"/>
          </a:xfrm>
          <a:prstGeom prst="rect">
            <a:avLst/>
          </a:prstGeom>
          <a:solidFill>
            <a:srgbClr val="8B8B8B"/>
          </a:solidFill>
          <a:ln w="76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5400">
                <a:solidFill>
                  <a:srgbClr val="242254"/>
                </a:solidFill>
                <a:latin typeface="Dotum" panose="020B0503020000020004" pitchFamily="34" charset="-127"/>
                <a:ea typeface="Dotum" panose="020B0503020000020004" pitchFamily="34" charset="-127"/>
              </a:rPr>
              <a:t>CCSQ ENTERPRISE METRICS</a:t>
            </a:r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DDF282BA-495A-4F36-B669-43B324627F9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505"/>
                    </a14:imgEffect>
                    <a14:imgEffect>
                      <a14:saturation sat="150000"/>
                    </a14:imgEffect>
                    <a14:imgEffect>
                      <a14:brightnessContrast bright="3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04358" y="8803294"/>
            <a:ext cx="2997844" cy="1180402"/>
          </a:xfrm>
          <a:prstGeom prst="rect">
            <a:avLst/>
          </a:prstGeom>
        </p:spPr>
      </p:pic>
      <p:pic>
        <p:nvPicPr>
          <p:cNvPr id="16" name="Picture 1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4DD8416-59E7-430E-AF66-C415B1EEAA62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093"/>
                    </a14:imgEffect>
                    <a14:imgEffect>
                      <a14:saturation sat="310000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45882" y="8972988"/>
            <a:ext cx="756320" cy="682732"/>
          </a:xfrm>
          <a:prstGeom prst="rect">
            <a:avLst/>
          </a:prstGeom>
        </p:spPr>
      </p:pic>
      <p:pic>
        <p:nvPicPr>
          <p:cNvPr id="17" name="Picture 16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906C4920-9B4A-4AD0-9E26-184308F7380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3" y="9534940"/>
            <a:ext cx="921873" cy="3687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1782174-6DE0-41C6-BD08-69A045570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05601" y="-239983"/>
            <a:ext cx="2795357" cy="2236286"/>
          </a:xfrm>
          <a:prstGeom prst="rect">
            <a:avLst/>
          </a:prstGeom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83713CB-1C8A-470A-9B91-D960553C3E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2185989"/>
            <a:ext cx="17653000" cy="71151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BF0E71-B7EC-4B47-A2BA-E540EB200C4F}"/>
              </a:ext>
            </a:extLst>
          </p:cNvPr>
          <p:cNvSpPr/>
          <p:nvPr/>
        </p:nvSpPr>
        <p:spPr>
          <a:xfrm>
            <a:off x="2017153" y="6553200"/>
            <a:ext cx="15953347" cy="2747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6DCEABDE-1176-4616-A4B4-32B233C277BD}"/>
              </a:ext>
            </a:extLst>
          </p:cNvPr>
          <p:cNvSpPr txBox="1"/>
          <p:nvPr/>
        </p:nvSpPr>
        <p:spPr>
          <a:xfrm>
            <a:off x="-1185972" y="858194"/>
            <a:ext cx="16302688" cy="7206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  <a:spcBef>
                <a:spcPct val="0"/>
              </a:spcBef>
            </a:pPr>
            <a:r>
              <a:rPr lang="en-US" sz="6000" dirty="0">
                <a:solidFill>
                  <a:srgbClr val="FFFF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Accessing the Dashboard in Jira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F6C4AD2-60F6-4F25-86AF-4DACEDDCBA4A}"/>
              </a:ext>
            </a:extLst>
          </p:cNvPr>
          <p:cNvSpPr/>
          <p:nvPr/>
        </p:nvSpPr>
        <p:spPr>
          <a:xfrm>
            <a:off x="8911925" y="4089975"/>
            <a:ext cx="7550727" cy="247942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7F3C122-E03D-4217-897E-BA2B63C21E13}"/>
              </a:ext>
            </a:extLst>
          </p:cNvPr>
          <p:cNvSpPr txBox="1"/>
          <p:nvPr/>
        </p:nvSpPr>
        <p:spPr>
          <a:xfrm>
            <a:off x="9274452" y="4549325"/>
            <a:ext cx="7188200" cy="30115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lnSpc>
                <a:spcPts val="3200"/>
              </a:lnSpc>
              <a:buFont typeface="+mj-lt"/>
              <a:buAutoNum type="arabicPeriod"/>
            </a:pPr>
            <a:r>
              <a:rPr lang="en-US" sz="2800" b="1" dirty="0">
                <a:solidFill>
                  <a:srgbClr val="242254"/>
                </a:solidFill>
                <a:latin typeface="Arial Nova Cond" panose="020B0506020202020204" pitchFamily="34" charset="0"/>
              </a:rPr>
              <a:t>Locate the dashboard in the search results</a:t>
            </a:r>
          </a:p>
          <a:p>
            <a:pPr marL="342900" indent="-342900">
              <a:lnSpc>
                <a:spcPts val="3200"/>
              </a:lnSpc>
              <a:buFont typeface="+mj-lt"/>
              <a:buAutoNum type="arabicPeriod"/>
            </a:pPr>
            <a:endParaRPr lang="en-US" sz="2800" b="1" dirty="0">
              <a:solidFill>
                <a:srgbClr val="242254"/>
              </a:solidFill>
              <a:latin typeface="Arial Nova Cond" panose="020B0506020202020204" pitchFamily="34" charset="0"/>
            </a:endParaRPr>
          </a:p>
          <a:p>
            <a:pPr marL="342900" indent="-342900">
              <a:lnSpc>
                <a:spcPts val="3200"/>
              </a:lnSpc>
              <a:buFont typeface="+mj-lt"/>
              <a:buAutoNum type="arabicPeriod"/>
            </a:pPr>
            <a:r>
              <a:rPr lang="en-US" sz="2800" b="1" dirty="0">
                <a:solidFill>
                  <a:srgbClr val="242254"/>
                </a:solidFill>
                <a:latin typeface="Arial Nova Cond" panose="020B0506020202020204" pitchFamily="34" charset="0"/>
              </a:rPr>
              <a:t>Select the star icon to the left of the dashboard to add it to your favorites</a:t>
            </a: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800" b="1" dirty="0">
              <a:solidFill>
                <a:srgbClr val="242254"/>
              </a:solidFill>
              <a:latin typeface="Arial Nova Cond" panose="020B0506020202020204" pitchFamily="34" charset="0"/>
            </a:endParaRPr>
          </a:p>
          <a:p>
            <a:pPr marL="342900" indent="-342900">
              <a:lnSpc>
                <a:spcPct val="90000"/>
              </a:lnSpc>
              <a:spcAft>
                <a:spcPts val="600"/>
              </a:spcAft>
              <a:buFont typeface="+mj-lt"/>
              <a:buAutoNum type="arabicPeriod"/>
            </a:pPr>
            <a:endParaRPr lang="en-US" sz="2800" b="1" dirty="0">
              <a:solidFill>
                <a:srgbClr val="242254"/>
              </a:solidFill>
              <a:latin typeface="Arial Nova Cond" panose="020B0506020202020204" pitchFamily="34" charset="0"/>
            </a:endParaRPr>
          </a:p>
          <a:p>
            <a:pPr>
              <a:lnSpc>
                <a:spcPts val="3200"/>
              </a:lnSpc>
            </a:pPr>
            <a:endParaRPr lang="en-US" sz="2800" b="1" dirty="0">
              <a:solidFill>
                <a:srgbClr val="242254"/>
              </a:solidFill>
              <a:latin typeface="Arial Nova Cond" panose="020B0506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ECFB1D9-08BC-4ECD-81AF-2A8172DFFFE2}"/>
              </a:ext>
            </a:extLst>
          </p:cNvPr>
          <p:cNvSpPr/>
          <p:nvPr/>
        </p:nvSpPr>
        <p:spPr>
          <a:xfrm>
            <a:off x="16553" y="6533"/>
            <a:ext cx="19570038" cy="10296331"/>
          </a:xfrm>
          <a:prstGeom prst="rect">
            <a:avLst/>
          </a:prstGeom>
          <a:noFill/>
          <a:ln w="203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D7EA32-2CA0-4DE2-8DB2-9E37C205F477}"/>
              </a:ext>
            </a:extLst>
          </p:cNvPr>
          <p:cNvSpPr/>
          <p:nvPr/>
        </p:nvSpPr>
        <p:spPr>
          <a:xfrm>
            <a:off x="16847669" y="75891"/>
            <a:ext cx="1436074" cy="10151091"/>
          </a:xfrm>
          <a:prstGeom prst="rect">
            <a:avLst/>
          </a:prstGeom>
          <a:solidFill>
            <a:srgbClr val="8B8B8B"/>
          </a:solidFill>
          <a:ln w="76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5400">
                <a:solidFill>
                  <a:srgbClr val="242254"/>
                </a:solidFill>
                <a:latin typeface="Dotum" panose="020B0503020000020004" pitchFamily="34" charset="-127"/>
                <a:ea typeface="Dotum" panose="020B0503020000020004" pitchFamily="34" charset="-127"/>
              </a:rPr>
              <a:t>CCSQ ENTERPRISE METRICS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1001B79-BD61-4049-A725-D17051C2A734}"/>
              </a:ext>
            </a:extLst>
          </p:cNvPr>
          <p:cNvSpPr/>
          <p:nvPr/>
        </p:nvSpPr>
        <p:spPr>
          <a:xfrm>
            <a:off x="318642" y="8243452"/>
            <a:ext cx="16497060" cy="1180402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F3B6DEDD-15B7-4B40-A5C4-5CE329E0F89F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505"/>
                    </a14:imgEffect>
                    <a14:imgEffect>
                      <a14:saturation sat="150000"/>
                    </a14:imgEffect>
                    <a14:imgEffect>
                      <a14:brightnessContrast bright="3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04358" y="8803294"/>
            <a:ext cx="2997844" cy="1180402"/>
          </a:xfrm>
          <a:prstGeom prst="rect">
            <a:avLst/>
          </a:prstGeom>
        </p:spPr>
      </p:pic>
      <p:pic>
        <p:nvPicPr>
          <p:cNvPr id="14" name="Picture 1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008CE86-5B4B-4C73-9384-99FF04F052F7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093"/>
                    </a14:imgEffect>
                    <a14:imgEffect>
                      <a14:saturation sat="310000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45882" y="8972988"/>
            <a:ext cx="756320" cy="682732"/>
          </a:xfrm>
          <a:prstGeom prst="rect">
            <a:avLst/>
          </a:prstGeom>
        </p:spPr>
      </p:pic>
      <p:pic>
        <p:nvPicPr>
          <p:cNvPr id="16" name="Picture 15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E2C2BCA0-9B7B-43DE-9997-B78496E2033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3" y="9534940"/>
            <a:ext cx="921873" cy="36874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9B0B7059-ABF1-426C-8D4C-BB99CA80F0CD}"/>
              </a:ext>
            </a:extLst>
          </p:cNvPr>
          <p:cNvSpPr/>
          <p:nvPr/>
        </p:nvSpPr>
        <p:spPr>
          <a:xfrm>
            <a:off x="4320350" y="6235979"/>
            <a:ext cx="1665401" cy="193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9532152-57F4-4A26-AC3B-31508635C1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534" y="2496229"/>
            <a:ext cx="27096390" cy="534035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08C992D-7344-4A2F-8CAD-1D2D73DB0A97}"/>
              </a:ext>
            </a:extLst>
          </p:cNvPr>
          <p:cNvSpPr/>
          <p:nvPr/>
        </p:nvSpPr>
        <p:spPr>
          <a:xfrm>
            <a:off x="9736428" y="6091707"/>
            <a:ext cx="8010659" cy="1553591"/>
          </a:xfrm>
          <a:prstGeom prst="rect">
            <a:avLst/>
          </a:prstGeom>
          <a:solidFill>
            <a:srgbClr val="F4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21AC18E0-C91D-4C2B-B853-DFACFDEB583E}"/>
              </a:ext>
            </a:extLst>
          </p:cNvPr>
          <p:cNvSpPr/>
          <p:nvPr/>
        </p:nvSpPr>
        <p:spPr>
          <a:xfrm>
            <a:off x="9331844" y="4119022"/>
            <a:ext cx="6968836" cy="229985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E0EEAD-8698-4433-8009-7E55B89E1B8E}"/>
              </a:ext>
            </a:extLst>
          </p:cNvPr>
          <p:cNvSpPr txBox="1"/>
          <p:nvPr/>
        </p:nvSpPr>
        <p:spPr>
          <a:xfrm>
            <a:off x="9574174" y="2938409"/>
            <a:ext cx="6691233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>
              <a:lnSpc>
                <a:spcPts val="3200"/>
              </a:lnSpc>
              <a:buFont typeface="+mj-lt"/>
              <a:buAutoNum type="arabicPeriod"/>
            </a:pPr>
            <a:r>
              <a:rPr lang="en-US" sz="2800" b="1" dirty="0">
                <a:solidFill>
                  <a:srgbClr val="002060"/>
                </a:solidFill>
                <a:latin typeface="Arial Nova Cond" panose="020B0506020202020204" pitchFamily="34" charset="0"/>
              </a:rPr>
              <a:t>Select “Favorites” in the menu on the left</a:t>
            </a:r>
          </a:p>
          <a:p>
            <a:pPr marL="342900" indent="-342900">
              <a:lnSpc>
                <a:spcPts val="3200"/>
              </a:lnSpc>
              <a:buFont typeface="+mj-lt"/>
              <a:buAutoNum type="arabicPeriod"/>
            </a:pPr>
            <a:endParaRPr lang="en-US" sz="2800" b="1" dirty="0">
              <a:solidFill>
                <a:srgbClr val="002060"/>
              </a:solidFill>
              <a:latin typeface="Arial Nova Cond" panose="020B0506020202020204" pitchFamily="34" charset="0"/>
            </a:endParaRPr>
          </a:p>
          <a:p>
            <a:pPr marL="342900" indent="-342900">
              <a:lnSpc>
                <a:spcPts val="3200"/>
              </a:lnSpc>
              <a:buFont typeface="+mj-lt"/>
              <a:buAutoNum type="arabicPeriod"/>
            </a:pPr>
            <a:r>
              <a:rPr lang="en-US" sz="2800" b="1" dirty="0">
                <a:solidFill>
                  <a:srgbClr val="002060"/>
                </a:solidFill>
                <a:latin typeface="Arial Nova Cond" panose="020B0506020202020204" pitchFamily="34" charset="0"/>
              </a:rPr>
              <a:t>Confirm that you see the dashboard in your favorites list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b="1" dirty="0">
              <a:solidFill>
                <a:srgbClr val="002060"/>
              </a:solidFill>
              <a:latin typeface="Arial Nova Cond" panose="020B0506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4CCD06-F0DA-40A4-B1D8-6600F75B5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6969" y="2002"/>
            <a:ext cx="2380088" cy="190407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A7222F2-A5CA-4407-93DC-DD8B6534DB10}"/>
              </a:ext>
            </a:extLst>
          </p:cNvPr>
          <p:cNvSpPr/>
          <p:nvPr/>
        </p:nvSpPr>
        <p:spPr>
          <a:xfrm>
            <a:off x="17941648" y="0"/>
            <a:ext cx="346352" cy="10287000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76C643B6-3A59-4DB7-913E-8926680C40B7}"/>
              </a:ext>
            </a:extLst>
          </p:cNvPr>
          <p:cNvSpPr txBox="1"/>
          <p:nvPr/>
        </p:nvSpPr>
        <p:spPr>
          <a:xfrm>
            <a:off x="1667812" y="834147"/>
            <a:ext cx="16302688" cy="7206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  <a:spcBef>
                <a:spcPct val="0"/>
              </a:spcBef>
            </a:pPr>
            <a:r>
              <a:rPr lang="en-US" sz="6000" dirty="0">
                <a:solidFill>
                  <a:srgbClr val="FFFF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Accessing the Dashboard in Jira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65FBC0-2A28-4D02-92C4-847EEB3B4B2E}"/>
              </a:ext>
            </a:extLst>
          </p:cNvPr>
          <p:cNvSpPr/>
          <p:nvPr/>
        </p:nvSpPr>
        <p:spPr>
          <a:xfrm>
            <a:off x="16553" y="6533"/>
            <a:ext cx="19570038" cy="10296331"/>
          </a:xfrm>
          <a:prstGeom prst="rect">
            <a:avLst/>
          </a:prstGeom>
          <a:noFill/>
          <a:ln w="203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82CD146F-47BE-48A8-AA43-B4F0CA01B2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3" y="9534940"/>
            <a:ext cx="921873" cy="36874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0985A4CA-78D3-4737-91D1-FA62CFFE0E55}"/>
              </a:ext>
            </a:extLst>
          </p:cNvPr>
          <p:cNvSpPr/>
          <p:nvPr/>
        </p:nvSpPr>
        <p:spPr>
          <a:xfrm>
            <a:off x="16847669" y="75891"/>
            <a:ext cx="1436074" cy="10151091"/>
          </a:xfrm>
          <a:prstGeom prst="rect">
            <a:avLst/>
          </a:prstGeom>
          <a:solidFill>
            <a:srgbClr val="8B8B8B"/>
          </a:solidFill>
          <a:ln w="76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5400">
                <a:solidFill>
                  <a:srgbClr val="242254"/>
                </a:solidFill>
                <a:latin typeface="Dotum" panose="020B0503020000020004" pitchFamily="34" charset="-127"/>
                <a:ea typeface="Dotum" panose="020B0503020000020004" pitchFamily="34" charset="-127"/>
              </a:rPr>
              <a:t>CCSQ ENTERPRISE METRICS</a:t>
            </a:r>
          </a:p>
        </p:txBody>
      </p: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C0825C87-AB3C-424E-B873-F7396ADDE71B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505"/>
                    </a14:imgEffect>
                    <a14:imgEffect>
                      <a14:saturation sat="150000"/>
                    </a14:imgEffect>
                    <a14:imgEffect>
                      <a14:brightnessContrast bright="3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04358" y="8803294"/>
            <a:ext cx="2997844" cy="1180402"/>
          </a:xfrm>
          <a:prstGeom prst="rect">
            <a:avLst/>
          </a:prstGeom>
        </p:spPr>
      </p:pic>
      <p:pic>
        <p:nvPicPr>
          <p:cNvPr id="19" name="Picture 1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34B9D26-7FDE-4E32-BFA7-6593170C3459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8093"/>
                    </a14:imgEffect>
                    <a14:imgEffect>
                      <a14:saturation sat="310000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45882" y="8972988"/>
            <a:ext cx="756320" cy="68273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5F3D2C1-20CD-4D8F-8BE8-3830355C8634}"/>
              </a:ext>
            </a:extLst>
          </p:cNvPr>
          <p:cNvSpPr/>
          <p:nvPr/>
        </p:nvSpPr>
        <p:spPr>
          <a:xfrm>
            <a:off x="7324935" y="5347855"/>
            <a:ext cx="1665401" cy="2770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ED36C3BC-C37A-4F4D-92F4-64CDC4EF11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42" y="1526808"/>
            <a:ext cx="17746316" cy="85315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8D899C1-911F-483C-9CEE-18638AE57E86}"/>
              </a:ext>
            </a:extLst>
          </p:cNvPr>
          <p:cNvSpPr/>
          <p:nvPr/>
        </p:nvSpPr>
        <p:spPr>
          <a:xfrm>
            <a:off x="2021965" y="3473410"/>
            <a:ext cx="881442" cy="155208"/>
          </a:xfrm>
          <a:prstGeom prst="rect">
            <a:avLst/>
          </a:prstGeom>
          <a:solidFill>
            <a:srgbClr val="F4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2FE03E-5932-43D6-95BC-09E54F63FF3B}"/>
              </a:ext>
            </a:extLst>
          </p:cNvPr>
          <p:cNvSpPr/>
          <p:nvPr/>
        </p:nvSpPr>
        <p:spPr>
          <a:xfrm>
            <a:off x="2200322" y="3480107"/>
            <a:ext cx="524728" cy="1485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C1FC4F1-E6FE-4638-B876-2AE008CC019B}"/>
              </a:ext>
            </a:extLst>
          </p:cNvPr>
          <p:cNvSpPr/>
          <p:nvPr/>
        </p:nvSpPr>
        <p:spPr>
          <a:xfrm>
            <a:off x="3081764" y="3030188"/>
            <a:ext cx="881442" cy="310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221A16-66B0-4F63-94CC-B07233D675E4}"/>
              </a:ext>
            </a:extLst>
          </p:cNvPr>
          <p:cNvSpPr/>
          <p:nvPr/>
        </p:nvSpPr>
        <p:spPr>
          <a:xfrm>
            <a:off x="1051960" y="4470206"/>
            <a:ext cx="838200" cy="203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6BAFFC8-C33C-4ADF-BE7D-D671D667B6F9}"/>
              </a:ext>
            </a:extLst>
          </p:cNvPr>
          <p:cNvSpPr/>
          <p:nvPr/>
        </p:nvSpPr>
        <p:spPr>
          <a:xfrm>
            <a:off x="9541977" y="4648200"/>
            <a:ext cx="935521" cy="203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D573DC-AE34-4906-815E-7367CD310C21}"/>
              </a:ext>
            </a:extLst>
          </p:cNvPr>
          <p:cNvSpPr/>
          <p:nvPr/>
        </p:nvSpPr>
        <p:spPr>
          <a:xfrm>
            <a:off x="14774378" y="4648200"/>
            <a:ext cx="935521" cy="203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6F5AC3-84D3-4AF6-8A27-E192742EC24E}"/>
              </a:ext>
            </a:extLst>
          </p:cNvPr>
          <p:cNvSpPr/>
          <p:nvPr/>
        </p:nvSpPr>
        <p:spPr>
          <a:xfrm>
            <a:off x="1967886" y="9204886"/>
            <a:ext cx="935521" cy="203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358C32-67A3-480B-AF1D-50A737555233}"/>
              </a:ext>
            </a:extLst>
          </p:cNvPr>
          <p:cNvSpPr/>
          <p:nvPr/>
        </p:nvSpPr>
        <p:spPr>
          <a:xfrm>
            <a:off x="10477498" y="9357674"/>
            <a:ext cx="935521" cy="203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AAAC792-6182-4626-B816-315CB2DBE135}"/>
              </a:ext>
            </a:extLst>
          </p:cNvPr>
          <p:cNvSpPr/>
          <p:nvPr/>
        </p:nvSpPr>
        <p:spPr>
          <a:xfrm>
            <a:off x="3963206" y="3473410"/>
            <a:ext cx="7987494" cy="203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F8A5909-2066-4F25-A600-6584FB6193A4}"/>
              </a:ext>
            </a:extLst>
          </p:cNvPr>
          <p:cNvSpPr/>
          <p:nvPr/>
        </p:nvSpPr>
        <p:spPr>
          <a:xfrm>
            <a:off x="9526081" y="4020664"/>
            <a:ext cx="6968836" cy="229985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68A9A6-FE94-443D-8970-F576E81BB282}"/>
              </a:ext>
            </a:extLst>
          </p:cNvPr>
          <p:cNvSpPr txBox="1"/>
          <p:nvPr/>
        </p:nvSpPr>
        <p:spPr>
          <a:xfrm>
            <a:off x="9768411" y="2840051"/>
            <a:ext cx="6691233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ts val="3200"/>
              </a:lnSpc>
            </a:pPr>
            <a:r>
              <a:rPr lang="en-US" sz="2800" b="1" dirty="0">
                <a:solidFill>
                  <a:srgbClr val="002060"/>
                </a:solidFill>
                <a:latin typeface="Arial Nova Cond" panose="020B0506020202020204" pitchFamily="34" charset="0"/>
              </a:rPr>
              <a:t>You will now see the dashboard link in the Jira Dashboards menu.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b="1" dirty="0">
              <a:solidFill>
                <a:srgbClr val="002060"/>
              </a:solidFill>
              <a:latin typeface="Arial Nova Cond" panose="020B0506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3C1ACE5-3DAC-40B0-8123-E78504B42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282267">
            <a:off x="978995" y="-257621"/>
            <a:ext cx="1505135" cy="1204108"/>
          </a:xfrm>
          <a:prstGeom prst="rect">
            <a:avLst/>
          </a:prstGeom>
        </p:spPr>
      </p:pic>
      <p:sp>
        <p:nvSpPr>
          <p:cNvPr id="17" name="TextBox 3">
            <a:extLst>
              <a:ext uri="{FF2B5EF4-FFF2-40B4-BE49-F238E27FC236}">
                <a16:creationId xmlns:a16="http://schemas.microsoft.com/office/drawing/2014/main" id="{9BE62BE9-3F04-4486-A785-5E38F0D37E1A}"/>
              </a:ext>
            </a:extLst>
          </p:cNvPr>
          <p:cNvSpPr txBox="1"/>
          <p:nvPr/>
        </p:nvSpPr>
        <p:spPr>
          <a:xfrm>
            <a:off x="1217506" y="403157"/>
            <a:ext cx="16302688" cy="7206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  <a:spcBef>
                <a:spcPct val="0"/>
              </a:spcBef>
            </a:pPr>
            <a:r>
              <a:rPr lang="en-US" sz="6000" dirty="0">
                <a:solidFill>
                  <a:srgbClr val="FFFF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Accessing the Dashboard in Jira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D3407C-5672-4FAF-9E0B-CA5E0C567477}"/>
              </a:ext>
            </a:extLst>
          </p:cNvPr>
          <p:cNvSpPr/>
          <p:nvPr/>
        </p:nvSpPr>
        <p:spPr>
          <a:xfrm>
            <a:off x="16553" y="6533"/>
            <a:ext cx="19570038" cy="10296331"/>
          </a:xfrm>
          <a:prstGeom prst="rect">
            <a:avLst/>
          </a:prstGeom>
          <a:noFill/>
          <a:ln w="203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C40B99-8498-4948-B238-38696AE20FD1}"/>
              </a:ext>
            </a:extLst>
          </p:cNvPr>
          <p:cNvSpPr/>
          <p:nvPr/>
        </p:nvSpPr>
        <p:spPr>
          <a:xfrm>
            <a:off x="223465" y="8248327"/>
            <a:ext cx="16624204" cy="1048861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58B2D46-E3AD-48BA-BE94-80152BC7C85F}"/>
              </a:ext>
            </a:extLst>
          </p:cNvPr>
          <p:cNvSpPr/>
          <p:nvPr/>
        </p:nvSpPr>
        <p:spPr>
          <a:xfrm>
            <a:off x="223465" y="9112616"/>
            <a:ext cx="16624204" cy="1048861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7144D70F-34B1-4F55-8A70-E4DF6B87D7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3" y="9534940"/>
            <a:ext cx="921873" cy="36874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8F447B0-0063-41BF-BFF3-0AB90D2F8132}"/>
              </a:ext>
            </a:extLst>
          </p:cNvPr>
          <p:cNvSpPr/>
          <p:nvPr/>
        </p:nvSpPr>
        <p:spPr>
          <a:xfrm>
            <a:off x="16847669" y="75891"/>
            <a:ext cx="1436074" cy="10151091"/>
          </a:xfrm>
          <a:prstGeom prst="rect">
            <a:avLst/>
          </a:prstGeom>
          <a:solidFill>
            <a:srgbClr val="8B8B8B"/>
          </a:solidFill>
          <a:ln w="76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5400" dirty="0">
                <a:solidFill>
                  <a:srgbClr val="242254"/>
                </a:solidFill>
                <a:latin typeface="Dotum" panose="020B0503020000020004" pitchFamily="34" charset="-127"/>
                <a:ea typeface="Dotum" panose="020B0503020000020004" pitchFamily="34" charset="-127"/>
              </a:rPr>
              <a:t>CCSQ ENTERPRISE METRICS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7006A619-1D71-4B20-AFDA-AAC6DD58E55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505"/>
                    </a14:imgEffect>
                    <a14:imgEffect>
                      <a14:saturation sat="150000"/>
                    </a14:imgEffect>
                    <a14:imgEffect>
                      <a14:brightnessContrast bright="3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04358" y="8803294"/>
            <a:ext cx="2997844" cy="1180402"/>
          </a:xfrm>
          <a:prstGeom prst="rect">
            <a:avLst/>
          </a:prstGeom>
        </p:spPr>
      </p:pic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433EFA3-4FBC-449F-8351-4B8153D68AD0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8093"/>
                    </a14:imgEffect>
                    <a14:imgEffect>
                      <a14:saturation sat="310000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45882" y="8972988"/>
            <a:ext cx="756320" cy="68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759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26F5AC3-84D3-4AF6-8A27-E192742EC24E}"/>
              </a:ext>
            </a:extLst>
          </p:cNvPr>
          <p:cNvSpPr/>
          <p:nvPr/>
        </p:nvSpPr>
        <p:spPr>
          <a:xfrm>
            <a:off x="1967886" y="9204886"/>
            <a:ext cx="935521" cy="203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358C32-67A3-480B-AF1D-50A737555233}"/>
              </a:ext>
            </a:extLst>
          </p:cNvPr>
          <p:cNvSpPr/>
          <p:nvPr/>
        </p:nvSpPr>
        <p:spPr>
          <a:xfrm>
            <a:off x="10477498" y="9357674"/>
            <a:ext cx="935521" cy="203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3C1ACE5-3DAC-40B0-8123-E78504B42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282267">
            <a:off x="-453184" y="-461515"/>
            <a:ext cx="4065060" cy="4355167"/>
          </a:xfrm>
          <a:prstGeom prst="rect">
            <a:avLst/>
          </a:prstGeom>
        </p:spPr>
      </p:pic>
      <p:sp>
        <p:nvSpPr>
          <p:cNvPr id="17" name="TextBox 3">
            <a:extLst>
              <a:ext uri="{FF2B5EF4-FFF2-40B4-BE49-F238E27FC236}">
                <a16:creationId xmlns:a16="http://schemas.microsoft.com/office/drawing/2014/main" id="{9BE62BE9-3F04-4486-A785-5E38F0D37E1A}"/>
              </a:ext>
            </a:extLst>
          </p:cNvPr>
          <p:cNvSpPr txBox="1"/>
          <p:nvPr/>
        </p:nvSpPr>
        <p:spPr>
          <a:xfrm>
            <a:off x="772150" y="1078527"/>
            <a:ext cx="16302688" cy="72064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  <a:spcBef>
                <a:spcPct val="0"/>
              </a:spcBef>
            </a:pPr>
            <a:r>
              <a:rPr lang="en-US" sz="6000" dirty="0">
                <a:solidFill>
                  <a:srgbClr val="FFFF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What’s Next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7D3407C-5672-4FAF-9E0B-CA5E0C567477}"/>
              </a:ext>
            </a:extLst>
          </p:cNvPr>
          <p:cNvSpPr/>
          <p:nvPr/>
        </p:nvSpPr>
        <p:spPr>
          <a:xfrm>
            <a:off x="16553" y="6533"/>
            <a:ext cx="19570038" cy="10296331"/>
          </a:xfrm>
          <a:prstGeom prst="rect">
            <a:avLst/>
          </a:prstGeom>
          <a:noFill/>
          <a:ln w="203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9C40B99-8498-4948-B238-38696AE20FD1}"/>
              </a:ext>
            </a:extLst>
          </p:cNvPr>
          <p:cNvSpPr/>
          <p:nvPr/>
        </p:nvSpPr>
        <p:spPr>
          <a:xfrm>
            <a:off x="223465" y="8248327"/>
            <a:ext cx="16624204" cy="1048861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58B2D46-E3AD-48BA-BE94-80152BC7C85F}"/>
              </a:ext>
            </a:extLst>
          </p:cNvPr>
          <p:cNvSpPr/>
          <p:nvPr/>
        </p:nvSpPr>
        <p:spPr>
          <a:xfrm>
            <a:off x="223465" y="9112616"/>
            <a:ext cx="16624204" cy="1048861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7144D70F-34B1-4F55-8A70-E4DF6B87D7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3" y="9534940"/>
            <a:ext cx="921873" cy="36874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8F447B0-0063-41BF-BFF3-0AB90D2F8132}"/>
              </a:ext>
            </a:extLst>
          </p:cNvPr>
          <p:cNvSpPr/>
          <p:nvPr/>
        </p:nvSpPr>
        <p:spPr>
          <a:xfrm>
            <a:off x="16847669" y="75891"/>
            <a:ext cx="1436074" cy="10151091"/>
          </a:xfrm>
          <a:prstGeom prst="rect">
            <a:avLst/>
          </a:prstGeom>
          <a:solidFill>
            <a:srgbClr val="8B8B8B"/>
          </a:solidFill>
          <a:ln w="76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5400" dirty="0">
                <a:solidFill>
                  <a:srgbClr val="242254"/>
                </a:solidFill>
                <a:latin typeface="Dotum" panose="020B0503020000020004" pitchFamily="34" charset="-127"/>
                <a:ea typeface="Dotum" panose="020B0503020000020004" pitchFamily="34" charset="-127"/>
              </a:rPr>
              <a:t>CCSQ ENTERPRISE METRICS</a:t>
            </a:r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7006A619-1D71-4B20-AFDA-AAC6DD58E554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505"/>
                    </a14:imgEffect>
                    <a14:imgEffect>
                      <a14:saturation sat="150000"/>
                    </a14:imgEffect>
                    <a14:imgEffect>
                      <a14:brightnessContrast bright="3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04358" y="8803294"/>
            <a:ext cx="2997844" cy="1180402"/>
          </a:xfrm>
          <a:prstGeom prst="rect">
            <a:avLst/>
          </a:prstGeom>
        </p:spPr>
      </p:pic>
      <p:pic>
        <p:nvPicPr>
          <p:cNvPr id="26" name="Picture 2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433EFA3-4FBC-449F-8351-4B8153D68AD0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8093"/>
                    </a14:imgEffect>
                    <a14:imgEffect>
                      <a14:saturation sat="310000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45882" y="8972988"/>
            <a:ext cx="756320" cy="68273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3FADCF3-B382-43CF-BC23-392D311EFA04}"/>
              </a:ext>
            </a:extLst>
          </p:cNvPr>
          <p:cNvSpPr txBox="1"/>
          <p:nvPr/>
        </p:nvSpPr>
        <p:spPr>
          <a:xfrm>
            <a:off x="3726872" y="2385713"/>
            <a:ext cx="11371118" cy="587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Click the “Learn More…” link at the top of every chart to get deeper explanations of the metrics on the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LACE Confluence space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i="1" dirty="0">
              <a:solidFill>
                <a:schemeClr val="bg1">
                  <a:lumMod val="8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i="1" dirty="0">
                <a:solidFill>
                  <a:schemeClr val="bg1">
                    <a:lumMod val="85000"/>
                  </a:schemeClr>
                </a:solidFill>
              </a:rPr>
              <a:t>Enterprise Team Dashboards Explained </a:t>
            </a: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Learning Sessions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Dashboard Clinics: dive deeper into your team metrics with LACE coaches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To be scheduled monthly, visit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https://qnetconfluence.cms.gov/display/LACE/Upcoming+Events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US" sz="3200" dirty="0">
                <a:solidFill>
                  <a:schemeClr val="bg1">
                    <a:lumMod val="85000"/>
                  </a:schemeClr>
                </a:solidFill>
              </a:rPr>
              <a:t>Reach out via Confluence to schedule</a:t>
            </a:r>
            <a:r>
              <a:rPr 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https://qnetconfluence.cms.gov/display/HUB/CCSQ+LACE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348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F543C357-BFE8-4CC5-AB77-D5EEFD634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233603">
            <a:off x="15392530" y="-265049"/>
            <a:ext cx="1505135" cy="1204108"/>
          </a:xfrm>
          <a:prstGeom prst="rect">
            <a:avLst/>
          </a:prstGeom>
        </p:spPr>
      </p:pic>
      <p:sp>
        <p:nvSpPr>
          <p:cNvPr id="3" name="TextBox 3"/>
          <p:cNvSpPr txBox="1"/>
          <p:nvPr/>
        </p:nvSpPr>
        <p:spPr>
          <a:xfrm>
            <a:off x="668843" y="337006"/>
            <a:ext cx="16302688" cy="7053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  <a:spcBef>
                <a:spcPct val="0"/>
              </a:spcBef>
            </a:pPr>
            <a:r>
              <a:rPr lang="en-US" sz="4964" dirty="0">
                <a:solidFill>
                  <a:srgbClr val="FFFFFF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CCSQ Enterprise Agility Metrics Dashboards</a:t>
            </a:r>
          </a:p>
        </p:txBody>
      </p:sp>
      <p:pic>
        <p:nvPicPr>
          <p:cNvPr id="8" name="Picture 7" descr="Graphical user interface, chart, application&#10;&#10;Description automatically generated">
            <a:extLst>
              <a:ext uri="{FF2B5EF4-FFF2-40B4-BE49-F238E27FC236}">
                <a16:creationId xmlns:a16="http://schemas.microsoft.com/office/drawing/2014/main" id="{9213ED41-3440-49F2-819B-D0B21B80E5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30" y="1368904"/>
            <a:ext cx="16973496" cy="804716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0B1C614-7710-40E6-91E9-80632374907A}"/>
              </a:ext>
            </a:extLst>
          </p:cNvPr>
          <p:cNvSpPr/>
          <p:nvPr/>
        </p:nvSpPr>
        <p:spPr>
          <a:xfrm>
            <a:off x="3352800" y="2921000"/>
            <a:ext cx="762000" cy="27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D290B5-3539-4310-9ECB-C08102EBC2F8}"/>
              </a:ext>
            </a:extLst>
          </p:cNvPr>
          <p:cNvSpPr/>
          <p:nvPr/>
        </p:nvSpPr>
        <p:spPr>
          <a:xfrm>
            <a:off x="1937958" y="3923912"/>
            <a:ext cx="881442" cy="165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54A42B-0617-4F21-8C1E-42CE4632A5B3}"/>
              </a:ext>
            </a:extLst>
          </p:cNvPr>
          <p:cNvSpPr/>
          <p:nvPr/>
        </p:nvSpPr>
        <p:spPr>
          <a:xfrm>
            <a:off x="2839658" y="8508612"/>
            <a:ext cx="881442" cy="165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E65331B-ABB9-42BD-85D2-3205765231F1}"/>
              </a:ext>
            </a:extLst>
          </p:cNvPr>
          <p:cNvSpPr/>
          <p:nvPr/>
        </p:nvSpPr>
        <p:spPr>
          <a:xfrm>
            <a:off x="10980358" y="8636000"/>
            <a:ext cx="881442" cy="165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47C4B0E-10FB-4E50-8B21-9FBFCB56EC2E}"/>
              </a:ext>
            </a:extLst>
          </p:cNvPr>
          <p:cNvSpPr/>
          <p:nvPr/>
        </p:nvSpPr>
        <p:spPr>
          <a:xfrm>
            <a:off x="10098916" y="4045218"/>
            <a:ext cx="881442" cy="165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F0A80C-A53A-41B5-BF61-D7F6677CDF97}"/>
              </a:ext>
            </a:extLst>
          </p:cNvPr>
          <p:cNvSpPr/>
          <p:nvPr/>
        </p:nvSpPr>
        <p:spPr>
          <a:xfrm>
            <a:off x="15044358" y="4032906"/>
            <a:ext cx="881442" cy="1654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  <a:endParaRPr lang="en-US" sz="8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6BBA48-B02B-4B08-9055-ED89D7BCA081}"/>
              </a:ext>
            </a:extLst>
          </p:cNvPr>
          <p:cNvSpPr/>
          <p:nvPr/>
        </p:nvSpPr>
        <p:spPr>
          <a:xfrm>
            <a:off x="2299439" y="3040400"/>
            <a:ext cx="881442" cy="108048"/>
          </a:xfrm>
          <a:prstGeom prst="rect">
            <a:avLst/>
          </a:prstGeom>
          <a:solidFill>
            <a:srgbClr val="F4F5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E85F3F-80DF-410C-91EC-7B5E5235944A}"/>
              </a:ext>
            </a:extLst>
          </p:cNvPr>
          <p:cNvSpPr/>
          <p:nvPr/>
        </p:nvSpPr>
        <p:spPr>
          <a:xfrm>
            <a:off x="2411426" y="2986374"/>
            <a:ext cx="524728" cy="18126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E2EC999-2677-4E58-82B9-5A74BBC719C8}"/>
              </a:ext>
            </a:extLst>
          </p:cNvPr>
          <p:cNvSpPr/>
          <p:nvPr/>
        </p:nvSpPr>
        <p:spPr>
          <a:xfrm>
            <a:off x="8075522" y="3718537"/>
            <a:ext cx="6968836" cy="229985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827043C-BDA7-451C-9918-8BCE093D10B6}"/>
              </a:ext>
            </a:extLst>
          </p:cNvPr>
          <p:cNvSpPr txBox="1"/>
          <p:nvPr/>
        </p:nvSpPr>
        <p:spPr>
          <a:xfrm>
            <a:off x="8317852" y="2537924"/>
            <a:ext cx="6691233" cy="4852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342900" indent="-342900">
              <a:lnSpc>
                <a:spcPts val="3200"/>
              </a:lnSpc>
              <a:buFont typeface="+mj-lt"/>
              <a:buAutoNum type="arabicPeriod"/>
            </a:pPr>
            <a:r>
              <a:rPr lang="en-US" sz="2800" b="1" dirty="0">
                <a:solidFill>
                  <a:srgbClr val="002060"/>
                </a:solidFill>
                <a:latin typeface="Arial Nova Cond" panose="020B0506020202020204" pitchFamily="34" charset="0"/>
              </a:rPr>
              <a:t>Select “Favorites” in the menu on the left</a:t>
            </a:r>
          </a:p>
          <a:p>
            <a:pPr marL="342900" indent="-342900">
              <a:lnSpc>
                <a:spcPts val="3200"/>
              </a:lnSpc>
              <a:buFont typeface="+mj-lt"/>
              <a:buAutoNum type="arabicPeriod"/>
            </a:pPr>
            <a:endParaRPr lang="en-US" sz="2800" b="1" dirty="0">
              <a:solidFill>
                <a:srgbClr val="002060"/>
              </a:solidFill>
              <a:latin typeface="Arial Nova Cond" panose="020B0506020202020204" pitchFamily="34" charset="0"/>
            </a:endParaRPr>
          </a:p>
          <a:p>
            <a:pPr marL="342900" indent="-342900">
              <a:lnSpc>
                <a:spcPts val="3200"/>
              </a:lnSpc>
              <a:buFont typeface="+mj-lt"/>
              <a:buAutoNum type="arabicPeriod"/>
            </a:pPr>
            <a:r>
              <a:rPr lang="en-US" sz="2800" b="1" dirty="0">
                <a:solidFill>
                  <a:srgbClr val="002060"/>
                </a:solidFill>
                <a:latin typeface="Arial Nova Cond" panose="020B0506020202020204" pitchFamily="34" charset="0"/>
              </a:rPr>
              <a:t>Confirm that you see the dashboard in your favorites list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400" b="1" dirty="0">
              <a:solidFill>
                <a:srgbClr val="002060"/>
              </a:solidFill>
              <a:latin typeface="Arial Nova Cond" panose="020B0506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E9B4BEE-E475-4E3A-AF62-0AE88003E96C}"/>
              </a:ext>
            </a:extLst>
          </p:cNvPr>
          <p:cNvSpPr/>
          <p:nvPr/>
        </p:nvSpPr>
        <p:spPr>
          <a:xfrm>
            <a:off x="318642" y="8243452"/>
            <a:ext cx="16497060" cy="1048861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BC6DA3B-3293-4B9C-BE42-6E2DCE5EEDBF}"/>
              </a:ext>
            </a:extLst>
          </p:cNvPr>
          <p:cNvSpPr/>
          <p:nvPr/>
        </p:nvSpPr>
        <p:spPr>
          <a:xfrm>
            <a:off x="16553" y="6533"/>
            <a:ext cx="19570038" cy="10296331"/>
          </a:xfrm>
          <a:prstGeom prst="rect">
            <a:avLst/>
          </a:prstGeom>
          <a:noFill/>
          <a:ln w="203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A16215-AF4A-4D3C-9B97-D6639A12197F}"/>
              </a:ext>
            </a:extLst>
          </p:cNvPr>
          <p:cNvSpPr/>
          <p:nvPr/>
        </p:nvSpPr>
        <p:spPr>
          <a:xfrm>
            <a:off x="223465" y="8248327"/>
            <a:ext cx="16624204" cy="1210731"/>
          </a:xfrm>
          <a:prstGeom prst="rect">
            <a:avLst/>
          </a:prstGeom>
          <a:solidFill>
            <a:srgbClr val="242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A picture containing text, tableware, plate, dishware&#10;&#10;Description automatically generated">
            <a:extLst>
              <a:ext uri="{FF2B5EF4-FFF2-40B4-BE49-F238E27FC236}">
                <a16:creationId xmlns:a16="http://schemas.microsoft.com/office/drawing/2014/main" id="{763A7276-D6F0-4CD5-B509-146ECC679D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3" y="9534940"/>
            <a:ext cx="921873" cy="368749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A7807C76-B327-49AA-8C95-EF727AEB0F5F}"/>
              </a:ext>
            </a:extLst>
          </p:cNvPr>
          <p:cNvSpPr/>
          <p:nvPr/>
        </p:nvSpPr>
        <p:spPr>
          <a:xfrm>
            <a:off x="16847669" y="75891"/>
            <a:ext cx="1436074" cy="10151091"/>
          </a:xfrm>
          <a:prstGeom prst="rect">
            <a:avLst/>
          </a:prstGeom>
          <a:solidFill>
            <a:srgbClr val="8B8B8B"/>
          </a:solidFill>
          <a:ln w="76200">
            <a:solidFill>
              <a:srgbClr val="E566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5400">
                <a:solidFill>
                  <a:srgbClr val="242254"/>
                </a:solidFill>
                <a:latin typeface="Dotum" panose="020B0503020000020004" pitchFamily="34" charset="-127"/>
                <a:ea typeface="Dotum" panose="020B0503020000020004" pitchFamily="34" charset="-127"/>
              </a:rPr>
              <a:t>CCSQ ENTERPRISE METRICS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E937ECC-5D6A-4BC4-8F18-6A95541B7568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505"/>
                    </a14:imgEffect>
                    <a14:imgEffect>
                      <a14:saturation sat="150000"/>
                    </a14:imgEffect>
                    <a14:imgEffect>
                      <a14:brightnessContrast bright="37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204358" y="8803294"/>
            <a:ext cx="2997844" cy="1180402"/>
          </a:xfrm>
          <a:prstGeom prst="rect">
            <a:avLst/>
          </a:prstGeom>
        </p:spPr>
      </p:pic>
      <p:pic>
        <p:nvPicPr>
          <p:cNvPr id="24" name="Picture 2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FD66152-FE89-49F9-9EA5-75FA8235E107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alphaModFix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8093"/>
                    </a14:imgEffect>
                    <a14:imgEffect>
                      <a14:saturation sat="310000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45882" y="8972988"/>
            <a:ext cx="756320" cy="6827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2422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3"/>
          <p:cNvSpPr txBox="1"/>
          <p:nvPr/>
        </p:nvSpPr>
        <p:spPr>
          <a:xfrm>
            <a:off x="668843" y="337006"/>
            <a:ext cx="16302688" cy="69169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460"/>
              </a:lnSpc>
              <a:spcBef>
                <a:spcPct val="0"/>
              </a:spcBef>
            </a:pPr>
            <a:r>
              <a:rPr lang="en-US" sz="4964">
                <a:solidFill>
                  <a:srgbClr val="FFFFFF"/>
                </a:solidFill>
                <a:latin typeface="Poppins Bold Bold Italics"/>
              </a:rPr>
              <a:t>CCSQ Enterprise Agility Metrics Dashboards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5FE5EF-7E74-437C-9DA3-2C266D8CF9E6}"/>
              </a:ext>
            </a:extLst>
          </p:cNvPr>
          <p:cNvSpPr txBox="1"/>
          <p:nvPr/>
        </p:nvSpPr>
        <p:spPr>
          <a:xfrm>
            <a:off x="124911" y="1317413"/>
            <a:ext cx="16423956" cy="16927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10"/>
              </a:lnSpc>
              <a:spcBef>
                <a:spcPct val="0"/>
              </a:spcBef>
            </a:pPr>
            <a:r>
              <a:rPr lang="en-US" sz="3000" dirty="0">
                <a:solidFill>
                  <a:srgbClr val="FFDE59"/>
                </a:solidFill>
                <a:latin typeface="Poppins Bold Bold Italics"/>
              </a:rPr>
              <a:t>Click the search bar to locate your team under (CCSQ LACE Team Dashboard) </a:t>
            </a:r>
          </a:p>
          <a:p>
            <a:pPr algn="ctr">
              <a:lnSpc>
                <a:spcPts val="3310"/>
              </a:lnSpc>
              <a:spcBef>
                <a:spcPct val="0"/>
              </a:spcBef>
            </a:pPr>
            <a:r>
              <a:rPr lang="en-US" sz="3000" dirty="0">
                <a:solidFill>
                  <a:srgbClr val="FFDE59"/>
                </a:solidFill>
                <a:latin typeface="Poppins Bold Bold Italics"/>
              </a:rPr>
              <a:t>Note: user can select “Scrum/ Kanban” teams</a:t>
            </a:r>
          </a:p>
          <a:p>
            <a:pPr algn="ctr">
              <a:lnSpc>
                <a:spcPts val="3310"/>
              </a:lnSpc>
              <a:spcBef>
                <a:spcPct val="0"/>
              </a:spcBef>
            </a:pPr>
            <a:endParaRPr lang="en-US" sz="3000" dirty="0">
              <a:solidFill>
                <a:srgbClr val="FFDE59"/>
              </a:solidFill>
              <a:latin typeface="Poppins Bold Bold Italics"/>
            </a:endParaRPr>
          </a:p>
          <a:p>
            <a:pPr algn="ctr">
              <a:lnSpc>
                <a:spcPts val="3310"/>
              </a:lnSpc>
              <a:spcBef>
                <a:spcPct val="0"/>
              </a:spcBef>
            </a:pPr>
            <a:endParaRPr lang="en-US" sz="3000" dirty="0">
              <a:solidFill>
                <a:srgbClr val="FFDE59"/>
              </a:solidFill>
              <a:latin typeface="Poppins Bold Bold Italics"/>
            </a:endParaRPr>
          </a:p>
        </p:txBody>
      </p:sp>
      <p:pic>
        <p:nvPicPr>
          <p:cNvPr id="9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F3E7F09-3FB3-4B81-AB68-A5C790DB3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619" y="101071"/>
            <a:ext cx="2391750" cy="92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0264A48-BA72-4739-9A81-462643E29C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03" y="2157500"/>
            <a:ext cx="16423956" cy="766624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DD2CA1F-511E-420E-91B1-A4E325420D65}"/>
              </a:ext>
            </a:extLst>
          </p:cNvPr>
          <p:cNvSpPr/>
          <p:nvPr/>
        </p:nvSpPr>
        <p:spPr>
          <a:xfrm>
            <a:off x="3149600" y="3809068"/>
            <a:ext cx="762000" cy="279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42FAE9D-09C4-47BF-8FA0-73A44F420A78}"/>
              </a:ext>
            </a:extLst>
          </p:cNvPr>
          <p:cNvSpPr/>
          <p:nvPr/>
        </p:nvSpPr>
        <p:spPr>
          <a:xfrm>
            <a:off x="2171554" y="3901742"/>
            <a:ext cx="762000" cy="154441"/>
          </a:xfrm>
          <a:prstGeom prst="rect">
            <a:avLst/>
          </a:prstGeom>
          <a:solidFill>
            <a:srgbClr val="EBEC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F81C2C-F0AD-4AB6-9602-A6A1CF2FCA1A}"/>
              </a:ext>
            </a:extLst>
          </p:cNvPr>
          <p:cNvSpPr/>
          <p:nvPr/>
        </p:nvSpPr>
        <p:spPr>
          <a:xfrm>
            <a:off x="2184254" y="3850271"/>
            <a:ext cx="762000" cy="2186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6B112F-85F2-437E-A0EA-7A8E403CF9A9}"/>
              </a:ext>
            </a:extLst>
          </p:cNvPr>
          <p:cNvSpPr/>
          <p:nvPr/>
        </p:nvSpPr>
        <p:spPr>
          <a:xfrm>
            <a:off x="9667116" y="4908453"/>
            <a:ext cx="772284" cy="108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EC1897-227B-4BC4-B035-13D60D9C9038}"/>
              </a:ext>
            </a:extLst>
          </p:cNvPr>
          <p:cNvSpPr/>
          <p:nvPr/>
        </p:nvSpPr>
        <p:spPr>
          <a:xfrm>
            <a:off x="14455016" y="4914706"/>
            <a:ext cx="772284" cy="108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AAF2B8-6117-49E9-8138-69A6DA2721C5}"/>
              </a:ext>
            </a:extLst>
          </p:cNvPr>
          <p:cNvSpPr/>
          <p:nvPr/>
        </p:nvSpPr>
        <p:spPr>
          <a:xfrm>
            <a:off x="10543416" y="9391359"/>
            <a:ext cx="772284" cy="108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E3B2724-72A6-4860-A121-518FF747B645}"/>
              </a:ext>
            </a:extLst>
          </p:cNvPr>
          <p:cNvSpPr/>
          <p:nvPr/>
        </p:nvSpPr>
        <p:spPr>
          <a:xfrm>
            <a:off x="2699958" y="9219812"/>
            <a:ext cx="772284" cy="108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614B96-6D34-44DE-89A9-874CC7D3F0C9}"/>
              </a:ext>
            </a:extLst>
          </p:cNvPr>
          <p:cNvSpPr/>
          <p:nvPr/>
        </p:nvSpPr>
        <p:spPr>
          <a:xfrm>
            <a:off x="2890458" y="9372212"/>
            <a:ext cx="772284" cy="108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E9306A0602DB4F9F27AF158FB858F4" ma:contentTypeVersion="12" ma:contentTypeDescription="Create a new document." ma:contentTypeScope="" ma:versionID="fdda04c5f1efa8a00f512470775b3610">
  <xsd:schema xmlns:xsd="http://www.w3.org/2001/XMLSchema" xmlns:xs="http://www.w3.org/2001/XMLSchema" xmlns:p="http://schemas.microsoft.com/office/2006/metadata/properties" xmlns:ns2="ae66e157-8dc5-4bda-8e13-244115ab98e5" xmlns:ns3="e690b7e8-8846-46f0-b432-75748aa194ed" targetNamespace="http://schemas.microsoft.com/office/2006/metadata/properties" ma:root="true" ma:fieldsID="8a0b919d9140776c8b2bc43e83097a3a" ns2:_="" ns3:_="">
    <xsd:import namespace="ae66e157-8dc5-4bda-8e13-244115ab98e5"/>
    <xsd:import namespace="e690b7e8-8846-46f0-b432-75748aa194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66e157-8dc5-4bda-8e13-244115ab98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90b7e8-8846-46f0-b432-75748aa194e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E1FD4DF-D4ED-4EED-85B3-2995C068B8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66e157-8dc5-4bda-8e13-244115ab98e5"/>
    <ds:schemaRef ds:uri="e690b7e8-8846-46f0-b432-75748aa194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7F69A6-D26C-4B4F-9497-B8F0EDABD5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F4131B-8BA9-4FCE-9625-F52CA5AFFFB4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400</Words>
  <Application>Microsoft Office PowerPoint</Application>
  <PresentationFormat>Custom</PresentationFormat>
  <Paragraphs>82</Paragraphs>
  <Slides>12</Slides>
  <Notes>2</Notes>
  <HiddenSlides>5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Dotum</vt:lpstr>
      <vt:lpstr>Calibri</vt:lpstr>
      <vt:lpstr>Poppins Medium Italics</vt:lpstr>
      <vt:lpstr>Arial Nova Cond</vt:lpstr>
      <vt:lpstr>Arial</vt:lpstr>
      <vt:lpstr>Segoe UI Emoji</vt:lpstr>
      <vt:lpstr>Segoe UI Semibold</vt:lpstr>
      <vt:lpstr>Poppins Bold Bold Italics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CCSQ Agility Metrics 101</dc:title>
  <dc:creator>Aldo Barbaran</dc:creator>
  <cp:lastModifiedBy>Marc Santini</cp:lastModifiedBy>
  <cp:revision>16</cp:revision>
  <dcterms:created xsi:type="dcterms:W3CDTF">2006-08-16T00:00:00Z</dcterms:created>
  <dcterms:modified xsi:type="dcterms:W3CDTF">2021-07-14T19:41:20Z</dcterms:modified>
  <dc:identifier>DAEdhhyakNY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0x010100EBE9306A0602DB4F9F27AF158FB858F4</vt:lpwstr>
  </property>
</Properties>
</file>